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69"/>
  </p:notesMasterIdLst>
  <p:sldIdLst>
    <p:sldId id="257" r:id="rId2"/>
    <p:sldId id="602" r:id="rId3"/>
    <p:sldId id="275" r:id="rId4"/>
    <p:sldId id="276" r:id="rId5"/>
    <p:sldId id="277" r:id="rId6"/>
    <p:sldId id="603" r:id="rId7"/>
    <p:sldId id="485" r:id="rId8"/>
    <p:sldId id="270" r:id="rId9"/>
    <p:sldId id="617" r:id="rId10"/>
    <p:sldId id="604" r:id="rId11"/>
    <p:sldId id="605" r:id="rId12"/>
    <p:sldId id="606" r:id="rId13"/>
    <p:sldId id="571" r:id="rId14"/>
    <p:sldId id="613" r:id="rId15"/>
    <p:sldId id="377" r:id="rId16"/>
    <p:sldId id="491" r:id="rId17"/>
    <p:sldId id="492" r:id="rId18"/>
    <p:sldId id="502" r:id="rId19"/>
    <p:sldId id="387" r:id="rId20"/>
    <p:sldId id="266" r:id="rId21"/>
    <p:sldId id="269" r:id="rId22"/>
    <p:sldId id="267" r:id="rId23"/>
    <p:sldId id="607" r:id="rId24"/>
    <p:sldId id="572" r:id="rId25"/>
    <p:sldId id="498" r:id="rId26"/>
    <p:sldId id="499" r:id="rId27"/>
    <p:sldId id="390" r:id="rId28"/>
    <p:sldId id="394" r:id="rId29"/>
    <p:sldId id="395" r:id="rId30"/>
    <p:sldId id="608" r:id="rId31"/>
    <p:sldId id="392" r:id="rId32"/>
    <p:sldId id="573" r:id="rId33"/>
    <p:sldId id="488" r:id="rId34"/>
    <p:sldId id="489" r:id="rId35"/>
    <p:sldId id="272" r:id="rId36"/>
    <p:sldId id="612" r:id="rId37"/>
    <p:sldId id="614" r:id="rId38"/>
    <p:sldId id="610" r:id="rId39"/>
    <p:sldId id="611" r:id="rId40"/>
    <p:sldId id="281" r:id="rId41"/>
    <p:sldId id="504" r:id="rId42"/>
    <p:sldId id="567" r:id="rId43"/>
    <p:sldId id="568" r:id="rId44"/>
    <p:sldId id="309" r:id="rId45"/>
    <p:sldId id="569" r:id="rId46"/>
    <p:sldId id="316" r:id="rId47"/>
    <p:sldId id="317" r:id="rId48"/>
    <p:sldId id="314" r:id="rId49"/>
    <p:sldId id="319" r:id="rId50"/>
    <p:sldId id="321" r:id="rId51"/>
    <p:sldId id="320" r:id="rId52"/>
    <p:sldId id="327" r:id="rId53"/>
    <p:sldId id="503" r:id="rId54"/>
    <p:sldId id="305" r:id="rId55"/>
    <p:sldId id="278" r:id="rId56"/>
    <p:sldId id="279" r:id="rId57"/>
    <p:sldId id="286" r:id="rId58"/>
    <p:sldId id="289" r:id="rId59"/>
    <p:sldId id="280" r:id="rId60"/>
    <p:sldId id="308" r:id="rId61"/>
    <p:sldId id="291" r:id="rId62"/>
    <p:sldId id="295" r:id="rId63"/>
    <p:sldId id="306" r:id="rId64"/>
    <p:sldId id="299" r:id="rId65"/>
    <p:sldId id="307" r:id="rId66"/>
    <p:sldId id="301" r:id="rId67"/>
    <p:sldId id="302" r:id="rId6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封面" id="{0E841A43-682B-4297-8BAE-E88458A70DB0}">
          <p14:sldIdLst>
            <p14:sldId id="257"/>
          </p14:sldIdLst>
        </p14:section>
        <p14:section name="1-校验器" id="{68C82DE8-8581-4A1A-BC31-58DF2DFEEBF0}">
          <p14:sldIdLst>
            <p14:sldId id="602"/>
            <p14:sldId id="275"/>
            <p14:sldId id="276"/>
            <p14:sldId id="277"/>
          </p14:sldIdLst>
        </p14:section>
        <p14:section name="2-比较器" id="{C94D17C5-5F46-4F00-A32C-99AD26D92919}">
          <p14:sldIdLst>
            <p14:sldId id="603"/>
            <p14:sldId id="485"/>
            <p14:sldId id="270"/>
            <p14:sldId id="617"/>
            <p14:sldId id="604"/>
            <p14:sldId id="605"/>
            <p14:sldId id="606"/>
          </p14:sldIdLst>
        </p14:section>
        <p14:section name="3-加法器" id="{F482CF17-6987-413E-9462-BA1C19C1668A}">
          <p14:sldIdLst>
            <p14:sldId id="571"/>
            <p14:sldId id="613"/>
            <p14:sldId id="377"/>
            <p14:sldId id="491"/>
            <p14:sldId id="492"/>
            <p14:sldId id="502"/>
            <p14:sldId id="387"/>
            <p14:sldId id="266"/>
            <p14:sldId id="269"/>
            <p14:sldId id="267"/>
            <p14:sldId id="607"/>
          </p14:sldIdLst>
        </p14:section>
        <p14:section name="4-减法器" id="{4EAE2DDD-6C2E-4568-BC9E-12894347F08B}">
          <p14:sldIdLst>
            <p14:sldId id="572"/>
            <p14:sldId id="498"/>
            <p14:sldId id="499"/>
            <p14:sldId id="390"/>
            <p14:sldId id="394"/>
            <p14:sldId id="395"/>
            <p14:sldId id="608"/>
            <p14:sldId id="392"/>
          </p14:sldIdLst>
        </p14:section>
        <p14:section name="5-乘法器" id="{20B2D469-3D6E-4BC6-9AD1-5064F556133E}">
          <p14:sldIdLst>
            <p14:sldId id="573"/>
            <p14:sldId id="488"/>
            <p14:sldId id="489"/>
            <p14:sldId id="272"/>
          </p14:sldIdLst>
        </p14:section>
        <p14:section name="6-移位加三算法" id="{5D6E3740-EC84-4487-BFD0-41DA6E10AA8A}">
          <p14:sldIdLst>
            <p14:sldId id="612"/>
            <p14:sldId id="614"/>
            <p14:sldId id="610"/>
            <p14:sldId id="611"/>
            <p14:sldId id="281"/>
          </p14:sldIdLst>
        </p14:section>
        <p14:section name="7-逻辑门2" id="{1F362467-BC1A-471C-83AA-2373277CBB75}">
          <p14:sldIdLst>
            <p14:sldId id="504"/>
            <p14:sldId id="567"/>
            <p14:sldId id="568"/>
            <p14:sldId id="309"/>
            <p14:sldId id="569"/>
            <p14:sldId id="316"/>
            <p14:sldId id="317"/>
            <p14:sldId id="314"/>
            <p14:sldId id="319"/>
            <p14:sldId id="321"/>
            <p14:sldId id="320"/>
            <p14:sldId id="327"/>
          </p14:sldIdLst>
        </p14:section>
        <p14:section name="8-PLD" id="{2A1F7D05-CD1F-4B80-BBDB-C82170063635}">
          <p14:sldIdLst>
            <p14:sldId id="503"/>
            <p14:sldId id="305"/>
            <p14:sldId id="278"/>
            <p14:sldId id="279"/>
            <p14:sldId id="286"/>
            <p14:sldId id="289"/>
            <p14:sldId id="280"/>
            <p14:sldId id="308"/>
            <p14:sldId id="291"/>
            <p14:sldId id="295"/>
            <p14:sldId id="306"/>
            <p14:sldId id="299"/>
            <p14:sldId id="307"/>
            <p14:sldId id="301"/>
            <p14:sldId id="302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FFF2CC"/>
    <a:srgbClr val="FFCCFF"/>
    <a:srgbClr val="FFFFFF"/>
    <a:srgbClr val="F2F2F2"/>
    <a:srgbClr val="2B2C27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8EC20E35-A176-4012-BC5E-935CFFF8708E}" styleName="中度样式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FD0F851-EC5A-4D38-B0AD-8093EC10F338}" styleName="浅色样式 1 - 强调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11" autoAdjust="0"/>
    <p:restoredTop sz="91769" autoAdjust="0"/>
  </p:normalViewPr>
  <p:slideViewPr>
    <p:cSldViewPr snapToGrid="0">
      <p:cViewPr varScale="1">
        <p:scale>
          <a:sx n="86" d="100"/>
          <a:sy n="86" d="100"/>
        </p:scale>
        <p:origin x="54" y="2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12651"/>
    </p:cViewPr>
  </p:sorterViewPr>
  <p:notesViewPr>
    <p:cSldViewPr snapToGrid="0">
      <p:cViewPr varScale="1">
        <p:scale>
          <a:sx n="64" d="100"/>
          <a:sy n="64" d="100"/>
        </p:scale>
        <p:origin x="2616" y="6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02A658-3AB3-40D8-9B0F-8A9FA37C5C0D}" type="datetimeFigureOut">
              <a:rPr lang="zh-CN" altLang="en-US" smtClean="0"/>
              <a:t>2024/10/12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C3752A-5423-46A9-A3D5-FE3A669ADBD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04803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C3752A-5423-46A9-A3D5-FE3A669ADBDC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1898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2^7=128 , </a:t>
            </a:r>
            <a:r>
              <a:rPr lang="zh-CN" altLang="en-US" dirty="0"/>
              <a:t>超出</a:t>
            </a:r>
            <a:r>
              <a:rPr lang="en-US" altLang="zh-CN" dirty="0"/>
              <a:t>128</a:t>
            </a:r>
            <a:r>
              <a:rPr lang="zh-CN" altLang="en-US" dirty="0"/>
              <a:t>就是溢出。</a:t>
            </a:r>
            <a:endParaRPr lang="en-US" altLang="zh-CN" dirty="0"/>
          </a:p>
          <a:p>
            <a:r>
              <a:rPr lang="zh-CN" altLang="en-US" dirty="0"/>
              <a:t>还有规律</a:t>
            </a:r>
            <a:r>
              <a:rPr lang="en-US" altLang="zh-CN" dirty="0"/>
              <a:t>3</a:t>
            </a:r>
            <a:r>
              <a:rPr lang="zh-CN" altLang="en-US" dirty="0"/>
              <a:t>：把符号位由以前的一位延长至两位，如，正数符号为</a:t>
            </a:r>
            <a:r>
              <a:rPr lang="en-US" altLang="zh-CN" dirty="0"/>
              <a:t>00</a:t>
            </a:r>
            <a:r>
              <a:rPr lang="zh-CN" altLang="en-US" dirty="0"/>
              <a:t>，负数符号为</a:t>
            </a:r>
            <a:r>
              <a:rPr lang="en-US" altLang="zh-CN" dirty="0"/>
              <a:t>11</a:t>
            </a:r>
            <a:r>
              <a:rPr lang="zh-CN" altLang="en-US" dirty="0"/>
              <a:t>，运算结果为</a:t>
            </a:r>
            <a:r>
              <a:rPr lang="en-US" altLang="zh-CN" dirty="0"/>
              <a:t>01</a:t>
            </a:r>
            <a:r>
              <a:rPr lang="zh-CN" altLang="en-US" dirty="0"/>
              <a:t>或</a:t>
            </a:r>
            <a:r>
              <a:rPr lang="en-US" altLang="zh-CN" dirty="0"/>
              <a:t>10</a:t>
            </a:r>
            <a:r>
              <a:rPr lang="zh-CN" altLang="en-US" dirty="0"/>
              <a:t>就是溢出。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A5F81BC-554B-4AD5-8383-A0522B57AB2C}" type="slidenum">
              <a:rPr lang="en-US" altLang="zh-CN" smtClean="0"/>
              <a:pPr>
                <a:defRPr/>
              </a:pPr>
              <a:t>28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547234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8963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ea typeface="宋体" charset="-122"/>
            </a:endParaRPr>
          </a:p>
        </p:txBody>
      </p:sp>
      <p:sp>
        <p:nvSpPr>
          <p:cNvPr id="168964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/>
            <a:fld id="{449B36AC-0772-4FE5-B5D8-4B0A036066EB}" type="slidenum">
              <a:rPr lang="en-US" altLang="zh-CN" sz="1200" smtClean="0"/>
              <a:pPr eaLnBrk="1" hangingPunct="1"/>
              <a:t>29</a:t>
            </a:fld>
            <a:endParaRPr lang="en-US" altLang="zh-CN" sz="1200"/>
          </a:p>
        </p:txBody>
      </p:sp>
    </p:spTree>
    <p:extLst>
      <p:ext uri="{BB962C8B-B14F-4D97-AF65-F5344CB8AC3E}">
        <p14:creationId xmlns:p14="http://schemas.microsoft.com/office/powerpoint/2010/main" val="41237974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0227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ea typeface="宋体" charset="-122"/>
            </a:endParaRPr>
          </a:p>
        </p:txBody>
      </p:sp>
      <p:sp>
        <p:nvSpPr>
          <p:cNvPr id="18022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/>
            <a:fld id="{D3D5E822-9219-4DD1-902B-B20F58CE3D9E}" type="slidenum">
              <a:rPr lang="en-US" altLang="zh-CN" sz="1200" smtClean="0"/>
              <a:pPr eaLnBrk="1" hangingPunct="1"/>
              <a:t>33</a:t>
            </a:fld>
            <a:endParaRPr lang="en-US" altLang="zh-CN" sz="1200"/>
          </a:p>
        </p:txBody>
      </p:sp>
    </p:spTree>
    <p:extLst>
      <p:ext uri="{BB962C8B-B14F-4D97-AF65-F5344CB8AC3E}">
        <p14:creationId xmlns:p14="http://schemas.microsoft.com/office/powerpoint/2010/main" val="11587597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9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3299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ea typeface="宋体" charset="-122"/>
            </a:endParaRPr>
          </a:p>
        </p:txBody>
      </p:sp>
      <p:sp>
        <p:nvSpPr>
          <p:cNvPr id="183300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/>
            <a:fld id="{688FE9E8-DB07-4C4E-B56B-8800FF2D943A}" type="slidenum">
              <a:rPr lang="en-US" altLang="zh-CN" sz="1200" smtClean="0"/>
              <a:pPr eaLnBrk="1" hangingPunct="1"/>
              <a:t>34</a:t>
            </a:fld>
            <a:endParaRPr lang="en-US" altLang="zh-CN" sz="1200"/>
          </a:p>
        </p:txBody>
      </p:sp>
    </p:spTree>
    <p:extLst>
      <p:ext uri="{BB962C8B-B14F-4D97-AF65-F5344CB8AC3E}">
        <p14:creationId xmlns:p14="http://schemas.microsoft.com/office/powerpoint/2010/main" val="32438424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C3752A-5423-46A9-A3D5-FE3A669ADBDC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12125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利用位置计数法将二进制转为十进制，需要</a:t>
            </a:r>
            <a:r>
              <a:rPr lang="zh-CN" altLang="en-US" b="1" dirty="0"/>
              <a:t>乘法器</a:t>
            </a:r>
            <a:r>
              <a:rPr lang="zh-CN" altLang="en-US" dirty="0"/>
              <a:t>和</a:t>
            </a:r>
            <a:r>
              <a:rPr lang="zh-CN" altLang="en-US" b="1" dirty="0"/>
              <a:t>加法器</a:t>
            </a:r>
            <a:r>
              <a:rPr lang="zh-CN" altLang="en-US" dirty="0"/>
              <a:t>，消耗很多资源，后面介绍的移位加三算法只用</a:t>
            </a:r>
            <a:r>
              <a:rPr lang="zh-CN" altLang="en-US" b="1" dirty="0"/>
              <a:t>移位</a:t>
            </a:r>
            <a:r>
              <a:rPr lang="zh-CN" altLang="en-US" dirty="0"/>
              <a:t>和</a:t>
            </a:r>
            <a:r>
              <a:rPr lang="zh-CN" altLang="en-US" b="1" dirty="0"/>
              <a:t>部分</a:t>
            </a:r>
            <a:r>
              <a:rPr lang="en-US" altLang="zh-CN" b="1" dirty="0"/>
              <a:t>+3</a:t>
            </a:r>
            <a:r>
              <a:rPr lang="zh-CN" altLang="en-US" dirty="0"/>
              <a:t>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C3752A-5423-46A9-A3D5-FE3A669ADBDC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60515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8B20C4-F312-4EFB-AA12-1CA9399C8661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94628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早期的开关由继电器构成，后来使用</a:t>
            </a:r>
            <a:r>
              <a:rPr lang="en-US" altLang="zh-CN" dirty="0"/>
              <a:t>MOS</a:t>
            </a:r>
            <a:r>
              <a:rPr lang="zh-CN" altLang="en-US" dirty="0"/>
              <a:t>管：</a:t>
            </a:r>
            <a:endParaRPr lang="en-US" altLang="zh-CN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dirty="0"/>
              <a:t>当其工作在截止状态时，相当于开关断开，输出高电平。</a:t>
            </a:r>
            <a:endParaRPr lang="en-US" altLang="zh-CN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dirty="0"/>
              <a:t>当其工作在饱和导通状态时，相当于开关闭合，输出地电平。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892ADB-B628-4756-AD77-3CBD996EA45F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34346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D04461-7A5D-4D29-88DB-FF7396F43D85}" type="slidenum">
              <a:rPr lang="zh-CN" altLang="en-US" smtClean="0"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21812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7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6371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 dirty="0">
              <a:ea typeface="宋体" charset="-122"/>
            </a:endParaRPr>
          </a:p>
        </p:txBody>
      </p:sp>
      <p:sp>
        <p:nvSpPr>
          <p:cNvPr id="186372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/>
            <a:fld id="{D8AB0BF8-53D8-45AB-B79A-456D6ACAF4AC}" type="slidenum">
              <a:rPr lang="en-US" altLang="zh-CN" sz="1200" smtClean="0"/>
              <a:pPr eaLnBrk="1" hangingPunct="1"/>
              <a:t>7</a:t>
            </a:fld>
            <a:endParaRPr lang="en-US" altLang="zh-CN" sz="1200"/>
          </a:p>
        </p:txBody>
      </p:sp>
    </p:spTree>
    <p:extLst>
      <p:ext uri="{BB962C8B-B14F-4D97-AF65-F5344CB8AC3E}">
        <p14:creationId xmlns:p14="http://schemas.microsoft.com/office/powerpoint/2010/main" val="32917542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0" i="0" dirty="0">
                <a:solidFill>
                  <a:srgbClr val="F73131"/>
                </a:solidFill>
                <a:effectLst/>
                <a:latin typeface="Arial" panose="020B0604020202020204" pitchFamily="34" charset="0"/>
              </a:rPr>
              <a:t>LS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是低功耗肖特基，</a:t>
            </a:r>
            <a:r>
              <a:rPr lang="en-US" altLang="zh-CN" b="0" i="0" dirty="0">
                <a:solidFill>
                  <a:srgbClr val="F73131"/>
                </a:solidFill>
                <a:effectLst/>
                <a:latin typeface="Arial" panose="020B0604020202020204" pitchFamily="34" charset="0"/>
              </a:rPr>
              <a:t>HC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是高速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COMS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。</a:t>
            </a:r>
            <a:r>
              <a:rPr lang="en-US" altLang="zh-CN" b="0" i="0" dirty="0">
                <a:solidFill>
                  <a:srgbClr val="F73131"/>
                </a:solidFill>
                <a:effectLst/>
                <a:latin typeface="Arial" panose="020B0604020202020204" pitchFamily="34" charset="0"/>
              </a:rPr>
              <a:t>LS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的速度比</a:t>
            </a:r>
            <a:r>
              <a:rPr lang="en-US" altLang="zh-CN" b="0" i="0" dirty="0">
                <a:solidFill>
                  <a:srgbClr val="F73131"/>
                </a:solidFill>
                <a:effectLst/>
                <a:latin typeface="Arial" panose="020B0604020202020204" pitchFamily="34" charset="0"/>
              </a:rPr>
              <a:t>HC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略快。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C3752A-5423-46A9-A3D5-FE3A669ADBDC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29934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44387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ea typeface="宋体" charset="-122"/>
            </a:endParaRPr>
          </a:p>
        </p:txBody>
      </p:sp>
      <p:sp>
        <p:nvSpPr>
          <p:cNvPr id="14438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/>
            <a:fld id="{09B50522-3992-4DD0-ABA3-D3E4F8BFB770}" type="slidenum">
              <a:rPr lang="en-US" altLang="zh-CN" sz="1200" smtClean="0"/>
              <a:pPr eaLnBrk="1" hangingPunct="1"/>
              <a:t>15</a:t>
            </a:fld>
            <a:endParaRPr lang="en-US" altLang="zh-CN" sz="1200"/>
          </a:p>
        </p:txBody>
      </p:sp>
    </p:spTree>
    <p:extLst>
      <p:ext uri="{BB962C8B-B14F-4D97-AF65-F5344CB8AC3E}">
        <p14:creationId xmlns:p14="http://schemas.microsoft.com/office/powerpoint/2010/main" val="32177617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44387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ea typeface="宋体" charset="-122"/>
            </a:endParaRPr>
          </a:p>
        </p:txBody>
      </p:sp>
      <p:sp>
        <p:nvSpPr>
          <p:cNvPr id="14438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/>
            <a:fld id="{09B50522-3992-4DD0-ABA3-D3E4F8BFB770}" type="slidenum">
              <a:rPr lang="en-US" altLang="zh-CN" sz="1200" smtClean="0"/>
              <a:pPr eaLnBrk="1" hangingPunct="1"/>
              <a:t>16</a:t>
            </a:fld>
            <a:endParaRPr lang="en-US" altLang="zh-CN" sz="1200"/>
          </a:p>
        </p:txBody>
      </p:sp>
    </p:spTree>
    <p:extLst>
      <p:ext uri="{BB962C8B-B14F-4D97-AF65-F5344CB8AC3E}">
        <p14:creationId xmlns:p14="http://schemas.microsoft.com/office/powerpoint/2010/main" val="35486976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44387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ea typeface="宋体" charset="-122"/>
            </a:endParaRPr>
          </a:p>
        </p:txBody>
      </p:sp>
      <p:sp>
        <p:nvSpPr>
          <p:cNvPr id="14438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/>
            <a:fld id="{09B50522-3992-4DD0-ABA3-D3E4F8BFB770}" type="slidenum">
              <a:rPr lang="en-US" altLang="zh-CN" sz="1200" smtClean="0"/>
              <a:pPr eaLnBrk="1" hangingPunct="1"/>
              <a:t>17</a:t>
            </a:fld>
            <a:endParaRPr lang="en-US" altLang="zh-CN" sz="1200"/>
          </a:p>
        </p:txBody>
      </p:sp>
    </p:spTree>
    <p:extLst>
      <p:ext uri="{BB962C8B-B14F-4D97-AF65-F5344CB8AC3E}">
        <p14:creationId xmlns:p14="http://schemas.microsoft.com/office/powerpoint/2010/main" val="20091032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每位进位只与被加数和加数有关，而与低位进位无关！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C3752A-5423-46A9-A3D5-FE3A669ADBDC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30693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44387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ea typeface="宋体" charset="-122"/>
            </a:endParaRPr>
          </a:p>
        </p:txBody>
      </p:sp>
      <p:sp>
        <p:nvSpPr>
          <p:cNvPr id="14438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/>
            <a:fld id="{09B50522-3992-4DD0-ABA3-D3E4F8BFB770}" type="slidenum">
              <a:rPr lang="en-US" altLang="zh-CN" sz="1200" smtClean="0"/>
              <a:pPr eaLnBrk="1" hangingPunct="1"/>
              <a:t>26</a:t>
            </a:fld>
            <a:endParaRPr lang="en-US" altLang="zh-CN" sz="1200"/>
          </a:p>
        </p:txBody>
      </p:sp>
    </p:spTree>
    <p:extLst>
      <p:ext uri="{BB962C8B-B14F-4D97-AF65-F5344CB8AC3E}">
        <p14:creationId xmlns:p14="http://schemas.microsoft.com/office/powerpoint/2010/main" val="15483843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1795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ea typeface="宋体" charset="-122"/>
            </a:endParaRPr>
          </a:p>
        </p:txBody>
      </p:sp>
      <p:sp>
        <p:nvSpPr>
          <p:cNvPr id="16179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/>
            <a:fld id="{851A8FE5-F3DE-4DA2-BA41-3F7B39240B3B}" type="slidenum">
              <a:rPr lang="en-US" altLang="zh-CN" sz="1200" smtClean="0"/>
              <a:pPr eaLnBrk="1" hangingPunct="1"/>
              <a:t>27</a:t>
            </a:fld>
            <a:endParaRPr lang="en-US" altLang="zh-CN" sz="1200"/>
          </a:p>
        </p:txBody>
      </p:sp>
    </p:spTree>
    <p:extLst>
      <p:ext uri="{BB962C8B-B14F-4D97-AF65-F5344CB8AC3E}">
        <p14:creationId xmlns:p14="http://schemas.microsoft.com/office/powerpoint/2010/main" val="21850763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hyperlink" Target="mailto:xgsun@fudan.edu.cn" TargetMode="Externa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4E9DEA-B966-473A-A6F6-438E25CFFE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pic>
        <p:nvPicPr>
          <p:cNvPr id="7" name="Picture 2" descr="https://timgsa.baidu.com/timg?image&amp;quality=80&amp;size=b9999_10000&amp;sec=1486706539526&amp;di=79ff7f14d79ab459b5a7e54209358ed7&amp;imgtype=0&amp;src=http%3A%2F%2Fb.hiphotos.baidu.com%2Fbaike%2Fs%3D220%2Fsign%3Db8f5950d0afa513d55aa6bdc0d6c554c%2F3b87e950352ac65c394266a2f9f2b21192138a9f.jpg">
            <a:extLst>
              <a:ext uri="{FF2B5EF4-FFF2-40B4-BE49-F238E27FC236}">
                <a16:creationId xmlns:a16="http://schemas.microsoft.com/office/drawing/2014/main" id="{5B45927B-7F29-4E63-9ED9-662E714E789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156" y="6032456"/>
            <a:ext cx="756000" cy="75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https://timgsa.baidu.com/timg?image&amp;quality=80&amp;size=b9999_10000&amp;sec=1486706601692&amp;di=6c9e3e11002e1601c2fcdf5329b5c70b&amp;imgtype=0&amp;src=http%3A%2F%2Fawb.img.xmtbang.com%2Fimg%2Fuploadnew%2F201510%2F23%2F760f1307425d46578fb2912eb3957857.jpg">
            <a:extLst>
              <a:ext uri="{FF2B5EF4-FFF2-40B4-BE49-F238E27FC236}">
                <a16:creationId xmlns:a16="http://schemas.microsoft.com/office/drawing/2014/main" id="{0262087E-78B6-4855-BCD7-7AF2F8A7255D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3" t="6626" r="5043" b="2772"/>
          <a:stretch/>
        </p:blipFill>
        <p:spPr bwMode="auto">
          <a:xfrm>
            <a:off x="11124447" y="6006902"/>
            <a:ext cx="816309" cy="810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3BFC8CEE-9087-4978-8D51-B7452D6E75DB}"/>
              </a:ext>
            </a:extLst>
          </p:cNvPr>
          <p:cNvSpPr txBox="1"/>
          <p:nvPr userDrawn="1"/>
        </p:nvSpPr>
        <p:spPr>
          <a:xfrm>
            <a:off x="2169478" y="6214308"/>
            <a:ext cx="2256970" cy="395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xgsun@fudan.edu.cn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2" descr="C:\Users\Sam2013\Desktop\孙晓光.png">
            <a:extLst>
              <a:ext uri="{FF2B5EF4-FFF2-40B4-BE49-F238E27FC236}">
                <a16:creationId xmlns:a16="http://schemas.microsoft.com/office/drawing/2014/main" id="{0CBB7B6C-91CC-4BB4-B4E1-99B9FB5668A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5637" y="6140604"/>
            <a:ext cx="1872208" cy="543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8720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F945B02-9C74-44AD-9377-81A1B891D5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900000"/>
          </a:xfrm>
          <a:solidFill>
            <a:schemeClr val="accent5">
              <a:lumMod val="20000"/>
              <a:lumOff val="80000"/>
            </a:schemeClr>
          </a:solidFill>
        </p:spPr>
        <p:txBody>
          <a:bodyPr>
            <a:normAutofit/>
          </a:bodyPr>
          <a:lstStyle>
            <a:lvl1pPr algn="ctr">
              <a:defRPr sz="40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F3037BC-97F2-466A-AF3D-7601F14F43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9DF0B-D505-483A-BDA3-D5167758AEB4}" type="slidenum">
              <a:rPr lang="zh-CN" altLang="en-US" sz="1400" b="1" smtClean="0"/>
              <a:pPr/>
              <a:t>‹#›</a:t>
            </a:fld>
            <a:r>
              <a:rPr lang="zh-CN" altLang="en-US" dirty="0"/>
              <a:t> </a:t>
            </a:r>
            <a:r>
              <a:rPr lang="en-US" altLang="zh-CN" dirty="0"/>
              <a:t>/</a:t>
            </a:r>
            <a:r>
              <a:rPr lang="zh-CN" altLang="en-US" dirty="0"/>
              <a:t> </a:t>
            </a:r>
            <a:r>
              <a:rPr lang="en-US" altLang="zh-CN" dirty="0"/>
              <a:t>67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907259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6F552A-F476-4432-BC30-A85F7822D4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80000"/>
          </a:xfrm>
        </p:spPr>
        <p:txBody>
          <a:bodyPr>
            <a:normAutofit/>
          </a:bodyPr>
          <a:lstStyle>
            <a:lvl1pPr algn="ctr">
              <a:defRPr sz="4000" b="0" spc="3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7352648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E380E0D1-79B7-4DE3-8C61-F385F18DA5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2A203A5-9344-448A-9E73-BA0EC4B79E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A1D6F5C-350C-4816-9E6E-CB458E341E6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BCED0DF-5E5B-4AC5-9E32-C9582BD228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DE35FAB-9A1C-41D7-963A-FE995D9019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59DF0B-D505-483A-BDA3-D5167758AEB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54838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75.png"/><Relationship Id="rId7" Type="http://schemas.microsoft.com/office/2007/relationships/hdphoto" Target="../media/hdphoto1.wdp"/><Relationship Id="rId2" Type="http://schemas.openxmlformats.org/officeDocument/2006/relationships/image" Target="../media/image2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Relationship Id="rId9" Type="http://schemas.microsoft.com/office/2007/relationships/hdphoto" Target="../media/hdphoto2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260.png"/><Relationship Id="rId7" Type="http://schemas.openxmlformats.org/officeDocument/2006/relationships/image" Target="../media/image8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1.png"/><Relationship Id="rId5" Type="http://schemas.openxmlformats.org/officeDocument/2006/relationships/image" Target="../media/image280.png"/><Relationship Id="rId4" Type="http://schemas.openxmlformats.org/officeDocument/2006/relationships/image" Target="../media/image270.png"/><Relationship Id="rId9" Type="http://schemas.openxmlformats.org/officeDocument/2006/relationships/image" Target="../media/image8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1.png"/><Relationship Id="rId13" Type="http://schemas.openxmlformats.org/officeDocument/2006/relationships/image" Target="../media/image200.png"/><Relationship Id="rId7" Type="http://schemas.openxmlformats.org/officeDocument/2006/relationships/image" Target="../media/image211.png"/><Relationship Id="rId12" Type="http://schemas.openxmlformats.org/officeDocument/2006/relationships/image" Target="../media/image190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1.png"/><Relationship Id="rId11" Type="http://schemas.openxmlformats.org/officeDocument/2006/relationships/image" Target="../media/image180.png"/><Relationship Id="rId5" Type="http://schemas.openxmlformats.org/officeDocument/2006/relationships/image" Target="../media/image331.png"/><Relationship Id="rId15" Type="http://schemas.openxmlformats.org/officeDocument/2006/relationships/image" Target="../media/image220.png"/><Relationship Id="rId4" Type="http://schemas.openxmlformats.org/officeDocument/2006/relationships/image" Target="../media/image130.png"/><Relationship Id="rId14" Type="http://schemas.openxmlformats.org/officeDocument/2006/relationships/image" Target="../media/image2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1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2.png"/><Relationship Id="rId18" Type="http://schemas.openxmlformats.org/officeDocument/2006/relationships/image" Target="../media/image620.png"/><Relationship Id="rId26" Type="http://schemas.openxmlformats.org/officeDocument/2006/relationships/image" Target="../media/image702.png"/><Relationship Id="rId39" Type="http://schemas.openxmlformats.org/officeDocument/2006/relationships/image" Target="../media/image831.png"/><Relationship Id="rId21" Type="http://schemas.openxmlformats.org/officeDocument/2006/relationships/image" Target="../media/image650.png"/><Relationship Id="rId34" Type="http://schemas.openxmlformats.org/officeDocument/2006/relationships/image" Target="../media/image781.png"/><Relationship Id="rId42" Type="http://schemas.openxmlformats.org/officeDocument/2006/relationships/image" Target="../media/image92.emf"/><Relationship Id="rId47" Type="http://schemas.openxmlformats.org/officeDocument/2006/relationships/image" Target="../media/image911.png"/><Relationship Id="rId7" Type="http://schemas.openxmlformats.org/officeDocument/2006/relationships/image" Target="../media/image96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600.png"/><Relationship Id="rId29" Type="http://schemas.openxmlformats.org/officeDocument/2006/relationships/image" Target="../media/image7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11" Type="http://schemas.openxmlformats.org/officeDocument/2006/relationships/image" Target="../media/image100.png"/><Relationship Id="rId24" Type="http://schemas.openxmlformats.org/officeDocument/2006/relationships/image" Target="../media/image683.png"/><Relationship Id="rId32" Type="http://schemas.openxmlformats.org/officeDocument/2006/relationships/image" Target="../media/image762.png"/><Relationship Id="rId37" Type="http://schemas.openxmlformats.org/officeDocument/2006/relationships/image" Target="../media/image811.png"/><Relationship Id="rId40" Type="http://schemas.openxmlformats.org/officeDocument/2006/relationships/image" Target="../media/image840.png"/><Relationship Id="rId45" Type="http://schemas.openxmlformats.org/officeDocument/2006/relationships/image" Target="../media/image890.png"/><Relationship Id="rId5" Type="http://schemas.openxmlformats.org/officeDocument/2006/relationships/image" Target="../media/image94.png"/><Relationship Id="rId15" Type="http://schemas.openxmlformats.org/officeDocument/2006/relationships/image" Target="../media/image590.png"/><Relationship Id="rId23" Type="http://schemas.openxmlformats.org/officeDocument/2006/relationships/image" Target="../media/image670.png"/><Relationship Id="rId28" Type="http://schemas.openxmlformats.org/officeDocument/2006/relationships/image" Target="../media/image720.png"/><Relationship Id="rId36" Type="http://schemas.openxmlformats.org/officeDocument/2006/relationships/image" Target="../media/image801.png"/><Relationship Id="rId10" Type="http://schemas.openxmlformats.org/officeDocument/2006/relationships/image" Target="../media/image99.png"/><Relationship Id="rId19" Type="http://schemas.openxmlformats.org/officeDocument/2006/relationships/image" Target="../media/image630.png"/><Relationship Id="rId31" Type="http://schemas.openxmlformats.org/officeDocument/2006/relationships/image" Target="../media/image751.png"/><Relationship Id="rId44" Type="http://schemas.openxmlformats.org/officeDocument/2006/relationships/image" Target="../media/image880.png"/><Relationship Id="rId4" Type="http://schemas.openxmlformats.org/officeDocument/2006/relationships/image" Target="../media/image93.png"/><Relationship Id="rId9" Type="http://schemas.openxmlformats.org/officeDocument/2006/relationships/image" Target="../media/image98.png"/><Relationship Id="rId14" Type="http://schemas.openxmlformats.org/officeDocument/2006/relationships/image" Target="../media/image103.png"/><Relationship Id="rId22" Type="http://schemas.openxmlformats.org/officeDocument/2006/relationships/image" Target="../media/image660.png"/><Relationship Id="rId27" Type="http://schemas.openxmlformats.org/officeDocument/2006/relationships/image" Target="../media/image711.png"/><Relationship Id="rId30" Type="http://schemas.openxmlformats.org/officeDocument/2006/relationships/image" Target="../media/image742.png"/><Relationship Id="rId35" Type="http://schemas.openxmlformats.org/officeDocument/2006/relationships/image" Target="../media/image791.png"/><Relationship Id="rId43" Type="http://schemas.openxmlformats.org/officeDocument/2006/relationships/image" Target="../media/image870.png"/><Relationship Id="rId48" Type="http://schemas.openxmlformats.org/officeDocument/2006/relationships/image" Target="../media/image93.emf"/><Relationship Id="rId8" Type="http://schemas.openxmlformats.org/officeDocument/2006/relationships/image" Target="../media/image97.png"/><Relationship Id="rId3" Type="http://schemas.openxmlformats.org/officeDocument/2006/relationships/image" Target="../media/image92.png"/><Relationship Id="rId12" Type="http://schemas.openxmlformats.org/officeDocument/2006/relationships/image" Target="../media/image101.png"/><Relationship Id="rId17" Type="http://schemas.openxmlformats.org/officeDocument/2006/relationships/image" Target="../media/image610.png"/><Relationship Id="rId25" Type="http://schemas.openxmlformats.org/officeDocument/2006/relationships/image" Target="../media/image691.png"/><Relationship Id="rId33" Type="http://schemas.openxmlformats.org/officeDocument/2006/relationships/image" Target="../media/image771.png"/><Relationship Id="rId38" Type="http://schemas.openxmlformats.org/officeDocument/2006/relationships/image" Target="../media/image821.png"/><Relationship Id="rId46" Type="http://schemas.openxmlformats.org/officeDocument/2006/relationships/image" Target="../media/image902.png"/><Relationship Id="rId20" Type="http://schemas.openxmlformats.org/officeDocument/2006/relationships/image" Target="../media/image640.png"/><Relationship Id="rId41" Type="http://schemas.openxmlformats.org/officeDocument/2006/relationships/image" Target="../media/image85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6.png"/><Relationship Id="rId4" Type="http://schemas.openxmlformats.org/officeDocument/2006/relationships/image" Target="../media/image36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1.png"/><Relationship Id="rId3" Type="http://schemas.openxmlformats.org/officeDocument/2006/relationships/image" Target="../media/image1120.png"/><Relationship Id="rId7" Type="http://schemas.openxmlformats.org/officeDocument/2006/relationships/image" Target="../media/image114.jpe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png"/><Relationship Id="rId11" Type="http://schemas.openxmlformats.org/officeDocument/2006/relationships/image" Target="../media/image770.png"/><Relationship Id="rId5" Type="http://schemas.openxmlformats.org/officeDocument/2006/relationships/image" Target="../media/image112.png"/><Relationship Id="rId10" Type="http://schemas.openxmlformats.org/officeDocument/2006/relationships/image" Target="../media/image761.png"/><Relationship Id="rId4" Type="http://schemas.openxmlformats.org/officeDocument/2006/relationships/image" Target="../media/image1130.png"/><Relationship Id="rId9" Type="http://schemas.openxmlformats.org/officeDocument/2006/relationships/image" Target="../media/image75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0.png"/><Relationship Id="rId2" Type="http://schemas.openxmlformats.org/officeDocument/2006/relationships/image" Target="../media/image6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0.png"/><Relationship Id="rId5" Type="http://schemas.openxmlformats.org/officeDocument/2006/relationships/image" Target="../media/image87.png"/><Relationship Id="rId4" Type="http://schemas.openxmlformats.org/officeDocument/2006/relationships/image" Target="../media/image82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0.png"/><Relationship Id="rId7" Type="http://schemas.openxmlformats.org/officeDocument/2006/relationships/image" Target="../media/image121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1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0.png"/><Relationship Id="rId11" Type="http://schemas.openxmlformats.org/officeDocument/2006/relationships/image" Target="../media/image490.png"/><Relationship Id="rId5" Type="http://schemas.openxmlformats.org/officeDocument/2006/relationships/image" Target="../media/image440.png"/><Relationship Id="rId15" Type="http://schemas.openxmlformats.org/officeDocument/2006/relationships/image" Target="../media/image220.png"/><Relationship Id="rId10" Type="http://schemas.openxmlformats.org/officeDocument/2006/relationships/image" Target="../media/image480.png"/><Relationship Id="rId4" Type="http://schemas.openxmlformats.org/officeDocument/2006/relationships/image" Target="../media/image430.png"/><Relationship Id="rId9" Type="http://schemas.openxmlformats.org/officeDocument/2006/relationships/image" Target="../media/image470.png"/><Relationship Id="rId14" Type="http://schemas.openxmlformats.org/officeDocument/2006/relationships/image" Target="../media/image21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9.png"/><Relationship Id="rId4" Type="http://schemas.openxmlformats.org/officeDocument/2006/relationships/image" Target="../media/image740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0.png"/><Relationship Id="rId4" Type="http://schemas.openxmlformats.org/officeDocument/2006/relationships/image" Target="../media/image78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5.emf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0.png"/><Relationship Id="rId3" Type="http://schemas.openxmlformats.org/officeDocument/2006/relationships/image" Target="../media/image125.png"/><Relationship Id="rId7" Type="http://schemas.openxmlformats.org/officeDocument/2006/relationships/image" Target="../media/image920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0.png"/><Relationship Id="rId5" Type="http://schemas.openxmlformats.org/officeDocument/2006/relationships/image" Target="../media/image901.png"/><Relationship Id="rId4" Type="http://schemas.openxmlformats.org/officeDocument/2006/relationships/image" Target="../media/image126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8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18" Type="http://schemas.openxmlformats.org/officeDocument/2006/relationships/image" Target="NULL"/><Relationship Id="rId26" Type="http://schemas.openxmlformats.org/officeDocument/2006/relationships/image" Target="../media/image1100.png"/><Relationship Id="rId3" Type="http://schemas.openxmlformats.org/officeDocument/2006/relationships/image" Target="../media/image129.png"/><Relationship Id="rId21" Type="http://schemas.openxmlformats.org/officeDocument/2006/relationships/image" Target="NULL"/><Relationship Id="rId12" Type="http://schemas.openxmlformats.org/officeDocument/2006/relationships/image" Target="NULL"/><Relationship Id="rId17" Type="http://schemas.openxmlformats.org/officeDocument/2006/relationships/image" Target="NULL"/><Relationship Id="rId25" Type="http://schemas.openxmlformats.org/officeDocument/2006/relationships/image" Target="../media/image1000.png"/><Relationship Id="rId2" Type="http://schemas.openxmlformats.org/officeDocument/2006/relationships/notesSlide" Target="../notesSlides/notesSlide13.xml"/><Relationship Id="rId29" Type="http://schemas.openxmlformats.org/officeDocument/2006/relationships/image" Target="../media/image681.png"/><Relationship Id="rId16" Type="http://schemas.openxmlformats.org/officeDocument/2006/relationships/image" Target="NULL"/><Relationship Id="rId20" Type="http://schemas.openxmlformats.org/officeDocument/2006/relationships/image" Target="NULL"/><Relationship Id="rId1" Type="http://schemas.openxmlformats.org/officeDocument/2006/relationships/slideLayout" Target="../slideLayouts/slideLayout2.xml"/><Relationship Id="rId32" Type="http://schemas.openxmlformats.org/officeDocument/2006/relationships/image" Target="../media/image710.png"/><Relationship Id="rId11" Type="http://schemas.openxmlformats.org/officeDocument/2006/relationships/image" Target="NULL"/><Relationship Id="rId24" Type="http://schemas.openxmlformats.org/officeDocument/2006/relationships/image" Target="../media/image900.png"/><Relationship Id="rId15" Type="http://schemas.openxmlformats.org/officeDocument/2006/relationships/image" Target="NULL"/><Relationship Id="rId23" Type="http://schemas.openxmlformats.org/officeDocument/2006/relationships/image" Target="../media/image800.png"/><Relationship Id="rId31" Type="http://schemas.openxmlformats.org/officeDocument/2006/relationships/image" Target="../media/image701.png"/><Relationship Id="rId10" Type="http://schemas.openxmlformats.org/officeDocument/2006/relationships/image" Target="NULL"/><Relationship Id="rId19" Type="http://schemas.openxmlformats.org/officeDocument/2006/relationships/image" Target="NULL"/><Relationship Id="rId30" Type="http://schemas.openxmlformats.org/officeDocument/2006/relationships/image" Target="../media/image690.png"/><Relationship Id="rId9" Type="http://schemas.openxmlformats.org/officeDocument/2006/relationships/image" Target="NULL"/><Relationship Id="rId14" Type="http://schemas.openxmlformats.org/officeDocument/2006/relationships/image" Target="NULL"/><Relationship Id="rId22" Type="http://schemas.openxmlformats.org/officeDocument/2006/relationships/image" Target="NULL"/><Relationship Id="rId27" Type="http://schemas.openxmlformats.org/officeDocument/2006/relationships/image" Target="NUL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7" Type="http://schemas.openxmlformats.org/officeDocument/2006/relationships/image" Target="../media/image134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5" Type="http://schemas.openxmlformats.org/officeDocument/2006/relationships/image" Target="../media/image133.png"/><Relationship Id="rId4" Type="http://schemas.openxmlformats.org/officeDocument/2006/relationships/image" Target="../media/image132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6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5" Type="http://schemas.openxmlformats.org/officeDocument/2006/relationships/image" Target="../media/image17.jpe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16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8.png"/><Relationship Id="rId4" Type="http://schemas.openxmlformats.org/officeDocument/2006/relationships/image" Target="../media/image137.jpe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8.png"/><Relationship Id="rId13" Type="http://schemas.openxmlformats.org/officeDocument/2006/relationships/image" Target="../media/image2640.png"/><Relationship Id="rId3" Type="http://schemas.openxmlformats.org/officeDocument/2006/relationships/image" Target="../media/image139.emf"/><Relationship Id="rId7" Type="http://schemas.openxmlformats.org/officeDocument/2006/relationships/image" Target="../media/image257.png"/><Relationship Id="rId12" Type="http://schemas.openxmlformats.org/officeDocument/2006/relationships/image" Target="../media/image26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6.png"/><Relationship Id="rId11" Type="http://schemas.openxmlformats.org/officeDocument/2006/relationships/image" Target="../media/image262.png"/><Relationship Id="rId5" Type="http://schemas.openxmlformats.org/officeDocument/2006/relationships/image" Target="../media/image255.png"/><Relationship Id="rId10" Type="http://schemas.openxmlformats.org/officeDocument/2006/relationships/image" Target="../media/image261.png"/><Relationship Id="rId4" Type="http://schemas.openxmlformats.org/officeDocument/2006/relationships/image" Target="../media/image140.emf"/><Relationship Id="rId9" Type="http://schemas.openxmlformats.org/officeDocument/2006/relationships/image" Target="../media/image141.e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6.emf"/><Relationship Id="rId5" Type="http://schemas.openxmlformats.org/officeDocument/2006/relationships/image" Target="../media/image145.emf"/><Relationship Id="rId4" Type="http://schemas.openxmlformats.org/officeDocument/2006/relationships/image" Target="../media/image14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jpeg"/><Relationship Id="rId2" Type="http://schemas.openxmlformats.org/officeDocument/2006/relationships/image" Target="../media/image147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jpeg"/><Relationship Id="rId7" Type="http://schemas.openxmlformats.org/officeDocument/2006/relationships/image" Target="../media/image154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3.png"/><Relationship Id="rId5" Type="http://schemas.openxmlformats.org/officeDocument/2006/relationships/image" Target="../media/image152.png"/><Relationship Id="rId4" Type="http://schemas.openxmlformats.org/officeDocument/2006/relationships/image" Target="../media/image15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4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6.emf"/><Relationship Id="rId4" Type="http://schemas.openxmlformats.org/officeDocument/2006/relationships/image" Target="../media/image2111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emf"/><Relationship Id="rId3" Type="http://schemas.openxmlformats.org/officeDocument/2006/relationships/image" Target="../media/image158.jpeg"/><Relationship Id="rId7" Type="http://schemas.openxmlformats.org/officeDocument/2006/relationships/image" Target="../media/image161.emf"/><Relationship Id="rId2" Type="http://schemas.openxmlformats.org/officeDocument/2006/relationships/image" Target="../media/image15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10.png"/><Relationship Id="rId5" Type="http://schemas.openxmlformats.org/officeDocument/2006/relationships/image" Target="../media/image160.png"/><Relationship Id="rId4" Type="http://schemas.openxmlformats.org/officeDocument/2006/relationships/image" Target="../media/image15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emf"/><Relationship Id="rId7" Type="http://schemas.openxmlformats.org/officeDocument/2006/relationships/image" Target="../media/image168.emf"/><Relationship Id="rId2" Type="http://schemas.openxmlformats.org/officeDocument/2006/relationships/image" Target="../media/image16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7.emf"/><Relationship Id="rId5" Type="http://schemas.openxmlformats.org/officeDocument/2006/relationships/image" Target="../media/image166.emf"/><Relationship Id="rId4" Type="http://schemas.openxmlformats.org/officeDocument/2006/relationships/image" Target="../media/image165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4.jpeg"/><Relationship Id="rId3" Type="http://schemas.openxmlformats.org/officeDocument/2006/relationships/image" Target="../media/image169.emf"/><Relationship Id="rId7" Type="http://schemas.openxmlformats.org/officeDocument/2006/relationships/image" Target="../media/image173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2.jpeg"/><Relationship Id="rId11" Type="http://schemas.openxmlformats.org/officeDocument/2006/relationships/image" Target="../media/image177.png"/><Relationship Id="rId5" Type="http://schemas.openxmlformats.org/officeDocument/2006/relationships/image" Target="../media/image171.emf"/><Relationship Id="rId10" Type="http://schemas.openxmlformats.org/officeDocument/2006/relationships/image" Target="../media/image176.png"/><Relationship Id="rId4" Type="http://schemas.openxmlformats.org/officeDocument/2006/relationships/image" Target="../media/image170.emf"/><Relationship Id="rId9" Type="http://schemas.openxmlformats.org/officeDocument/2006/relationships/image" Target="../media/image17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420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00.png"/><Relationship Id="rId4" Type="http://schemas.openxmlformats.org/officeDocument/2006/relationships/image" Target="../media/image179.png"/></Relationships>
</file>

<file path=ppt/slides/_rels/slide5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200.png"/><Relationship Id="rId18" Type="http://schemas.openxmlformats.org/officeDocument/2006/relationships/image" Target="../media/image186.png"/><Relationship Id="rId3" Type="http://schemas.openxmlformats.org/officeDocument/2006/relationships/image" Target="../media/image182.emf"/><Relationship Id="rId21" Type="http://schemas.openxmlformats.org/officeDocument/2006/relationships/image" Target="../media/image1870.png"/><Relationship Id="rId12" Type="http://schemas.openxmlformats.org/officeDocument/2006/relationships/image" Target="../media/image3110.png"/><Relationship Id="rId17" Type="http://schemas.openxmlformats.org/officeDocument/2006/relationships/image" Target="../media/image185.png"/><Relationship Id="rId2" Type="http://schemas.openxmlformats.org/officeDocument/2006/relationships/image" Target="../media/image181.png"/><Relationship Id="rId16" Type="http://schemas.openxmlformats.org/officeDocument/2006/relationships/image" Target="../media/image5200.png"/><Relationship Id="rId20" Type="http://schemas.openxmlformats.org/officeDocument/2006/relationships/image" Target="../media/image18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4.emf"/><Relationship Id="rId15" Type="http://schemas.openxmlformats.org/officeDocument/2006/relationships/image" Target="../media/image5100.png"/><Relationship Id="rId19" Type="http://schemas.openxmlformats.org/officeDocument/2006/relationships/image" Target="../media/image1850.png"/><Relationship Id="rId4" Type="http://schemas.openxmlformats.org/officeDocument/2006/relationships/image" Target="../media/image183.png"/><Relationship Id="rId14" Type="http://schemas.openxmlformats.org/officeDocument/2006/relationships/image" Target="../media/image336.png"/><Relationship Id="rId22" Type="http://schemas.openxmlformats.org/officeDocument/2006/relationships/image" Target="../media/image1880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1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4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7" Type="http://schemas.openxmlformats.org/officeDocument/2006/relationships/image" Target="../media/image1630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20.png"/><Relationship Id="rId5" Type="http://schemas.openxmlformats.org/officeDocument/2006/relationships/image" Target="../media/image1610.png"/><Relationship Id="rId4" Type="http://schemas.openxmlformats.org/officeDocument/2006/relationships/image" Target="../media/image1600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00.pn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00.png"/><Relationship Id="rId5" Type="http://schemas.openxmlformats.org/officeDocument/2006/relationships/image" Target="../media/image460.png"/><Relationship Id="rId4" Type="http://schemas.openxmlformats.org/officeDocument/2006/relationships/image" Target="../media/image19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6.png"/><Relationship Id="rId3" Type="http://schemas.openxmlformats.org/officeDocument/2006/relationships/image" Target="../media/image202.png"/><Relationship Id="rId7" Type="http://schemas.openxmlformats.org/officeDocument/2006/relationships/image" Target="../media/image205.png"/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0.png"/><Relationship Id="rId5" Type="http://schemas.openxmlformats.org/officeDocument/2006/relationships/image" Target="../media/image530.png"/><Relationship Id="rId4" Type="http://schemas.openxmlformats.org/officeDocument/2006/relationships/image" Target="../media/image203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emf"/><Relationship Id="rId2" Type="http://schemas.openxmlformats.org/officeDocument/2006/relationships/image" Target="../media/image6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0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jpeg"/><Relationship Id="rId2" Type="http://schemas.openxmlformats.org/officeDocument/2006/relationships/image" Target="../media/image178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0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4.png"/><Relationship Id="rId4" Type="http://schemas.openxmlformats.org/officeDocument/2006/relationships/image" Target="../media/image120.png"/><Relationship Id="rId9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17" Type="http://schemas.openxmlformats.org/officeDocument/2006/relationships/image" Target="../media/image43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0.png"/><Relationship Id="rId15" Type="http://schemas.openxmlformats.org/officeDocument/2006/relationships/image" Target="../media/image41.png"/><Relationship Id="rId10" Type="http://schemas.openxmlformats.org/officeDocument/2006/relationships/image" Target="../media/image36.png"/><Relationship Id="rId4" Type="http://schemas.openxmlformats.org/officeDocument/2006/relationships/image" Target="../media/image300.png"/><Relationship Id="rId9" Type="http://schemas.openxmlformats.org/officeDocument/2006/relationships/image" Target="../media/image35.png"/><Relationship Id="rId14" Type="http://schemas.openxmlformats.org/officeDocument/2006/relationships/image" Target="../media/image4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31.png"/><Relationship Id="rId18" Type="http://schemas.openxmlformats.org/officeDocument/2006/relationships/image" Target="../media/image60.png"/><Relationship Id="rId26" Type="http://schemas.openxmlformats.org/officeDocument/2006/relationships/image" Target="../media/image68.png"/><Relationship Id="rId3" Type="http://schemas.openxmlformats.org/officeDocument/2006/relationships/image" Target="../media/image45.png"/><Relationship Id="rId21" Type="http://schemas.openxmlformats.org/officeDocument/2006/relationships/image" Target="../media/image63.png"/><Relationship Id="rId7" Type="http://schemas.openxmlformats.org/officeDocument/2006/relationships/image" Target="../media/image49.png"/><Relationship Id="rId12" Type="http://schemas.openxmlformats.org/officeDocument/2006/relationships/image" Target="../media/image54.png"/><Relationship Id="rId17" Type="http://schemas.openxmlformats.org/officeDocument/2006/relationships/image" Target="../media/image59.png"/><Relationship Id="rId25" Type="http://schemas.openxmlformats.org/officeDocument/2006/relationships/image" Target="../media/image67.png"/><Relationship Id="rId2" Type="http://schemas.openxmlformats.org/officeDocument/2006/relationships/image" Target="../media/image44.png"/><Relationship Id="rId16" Type="http://schemas.openxmlformats.org/officeDocument/2006/relationships/image" Target="../media/image58.png"/><Relationship Id="rId20" Type="http://schemas.openxmlformats.org/officeDocument/2006/relationships/image" Target="../media/image62.png"/><Relationship Id="rId29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11" Type="http://schemas.openxmlformats.org/officeDocument/2006/relationships/image" Target="../media/image53.png"/><Relationship Id="rId24" Type="http://schemas.openxmlformats.org/officeDocument/2006/relationships/image" Target="../media/image66.png"/><Relationship Id="rId32" Type="http://schemas.openxmlformats.org/officeDocument/2006/relationships/image" Target="../media/image74.png"/><Relationship Id="rId5" Type="http://schemas.openxmlformats.org/officeDocument/2006/relationships/image" Target="../media/image47.png"/><Relationship Id="rId15" Type="http://schemas.openxmlformats.org/officeDocument/2006/relationships/image" Target="../media/image56.png"/><Relationship Id="rId23" Type="http://schemas.openxmlformats.org/officeDocument/2006/relationships/image" Target="../media/image65.png"/><Relationship Id="rId28" Type="http://schemas.openxmlformats.org/officeDocument/2006/relationships/image" Target="../media/image70.png"/><Relationship Id="rId10" Type="http://schemas.openxmlformats.org/officeDocument/2006/relationships/image" Target="../media/image52.png"/><Relationship Id="rId19" Type="http://schemas.openxmlformats.org/officeDocument/2006/relationships/image" Target="../media/image61.png"/><Relationship Id="rId31" Type="http://schemas.openxmlformats.org/officeDocument/2006/relationships/image" Target="../media/image73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Relationship Id="rId14" Type="http://schemas.openxmlformats.org/officeDocument/2006/relationships/image" Target="../media/image55.png"/><Relationship Id="rId22" Type="http://schemas.openxmlformats.org/officeDocument/2006/relationships/image" Target="../media/image64.png"/><Relationship Id="rId27" Type="http://schemas.openxmlformats.org/officeDocument/2006/relationships/image" Target="../media/image69.png"/><Relationship Id="rId30" Type="http://schemas.openxmlformats.org/officeDocument/2006/relationships/image" Target="../media/image7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70058B4B-C109-4AD8-A616-7797F1E7F230}"/>
              </a:ext>
            </a:extLst>
          </p:cNvPr>
          <p:cNvSpPr/>
          <p:nvPr/>
        </p:nvSpPr>
        <p:spPr>
          <a:xfrm>
            <a:off x="7165571" y="91021"/>
            <a:ext cx="4954386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zh-CN" altLang="en-US" sz="3600" b="1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数字逻辑 </a:t>
            </a:r>
            <a:r>
              <a:rPr lang="zh-CN" altLang="en-US" sz="44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与 </a:t>
            </a:r>
            <a:r>
              <a:rPr lang="zh-CN" altLang="en-US" sz="36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部件设计</a:t>
            </a:r>
            <a:endParaRPr lang="zh-CN" altLang="en-US" sz="2000" dirty="0">
              <a:solidFill>
                <a:schemeClr val="accent5">
                  <a:lumMod val="75000"/>
                </a:schemeClr>
              </a:solidFill>
              <a:latin typeface="Georgia" panose="02040502050405020303" pitchFamily="18" charset="0"/>
            </a:endParaRPr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D7AB5CAE-407D-48B3-A6FA-89E0D40A8925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0" y="1042257"/>
            <a:ext cx="12192000" cy="1067740"/>
          </a:xfrm>
          <a:noFill/>
        </p:spPr>
        <p:txBody>
          <a:bodyPr anchor="ctr">
            <a:noAutofit/>
          </a:bodyPr>
          <a:lstStyle/>
          <a:p>
            <a:pPr>
              <a:lnSpc>
                <a:spcPct val="130000"/>
              </a:lnSpc>
            </a:pPr>
            <a:r>
              <a:rPr kumimoji="1" lang="en-US" altLang="zh-CN" sz="4000" b="1" dirty="0">
                <a:solidFill>
                  <a:schemeClr val="tx2"/>
                </a:solidFill>
              </a:rPr>
              <a:t>6.</a:t>
            </a:r>
            <a:r>
              <a:rPr kumimoji="1" lang="zh-CN" altLang="en-US" sz="4000" b="1" dirty="0">
                <a:solidFill>
                  <a:schemeClr val="tx2"/>
                </a:solidFill>
              </a:rPr>
              <a:t>  </a:t>
            </a:r>
            <a:r>
              <a:rPr lang="zh-CN" altLang="en-US" sz="4400" b="1" spc="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组合模块</a:t>
            </a:r>
            <a:r>
              <a:rPr lang="en-US" altLang="zh-CN" sz="4400" b="1" spc="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kumimoji="1" lang="en-US" altLang="zh-CN" sz="2800" dirty="0">
              <a:solidFill>
                <a:schemeClr val="accent5">
                  <a:lumMod val="60000"/>
                  <a:lumOff val="40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FC4B179F-B72E-43E9-A379-4B460D1C96C6}"/>
              </a:ext>
            </a:extLst>
          </p:cNvPr>
          <p:cNvSpPr txBox="1"/>
          <p:nvPr/>
        </p:nvSpPr>
        <p:spPr>
          <a:xfrm>
            <a:off x="8717278" y="6230494"/>
            <a:ext cx="1413165" cy="395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2024-10-12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2B54CCD-68D7-45AE-8FA8-DE042E9CF0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9437" y="2471652"/>
            <a:ext cx="5377719" cy="3364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7454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92AFF2-AC1D-493A-AD20-20FBDD82B6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spc="300" dirty="0"/>
              <a:t>1</a:t>
            </a:r>
            <a:r>
              <a:rPr lang="zh-CN" altLang="en-US" sz="4000" spc="300" dirty="0"/>
              <a:t>位比较器</a:t>
            </a:r>
            <a:endParaRPr lang="zh-CN" altLang="en-US" spc="3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EFDB36AF-DEF3-47C7-AB06-640D9BC11078}"/>
                  </a:ext>
                </a:extLst>
              </p:cNvPr>
              <p:cNvSpPr txBox="1"/>
              <p:nvPr/>
            </p:nvSpPr>
            <p:spPr>
              <a:xfrm>
                <a:off x="5229882" y="1129580"/>
                <a:ext cx="6420540" cy="16968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400" dirty="0"/>
                  <a:t>如果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altLang="zh-CN" sz="2400" dirty="0"/>
                  <a:t> </a:t>
                </a:r>
                <a:r>
                  <a:rPr lang="zh-CN" altLang="en-US" sz="2400" dirty="0"/>
                  <a:t>或 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zh-CN" altLang="en-US" sz="2400" dirty="0"/>
                  <a:t> 且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=1</m:t>
                    </m:r>
                    <m:r>
                      <a:rPr lang="zh-CN" altLang="en-US" sz="2400" i="1" dirty="0">
                        <a:latin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lang="zh-CN" altLang="en-US" sz="2400" dirty="0"/>
                  <a:t>则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altLang="zh-CN" sz="2400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400" dirty="0"/>
                  <a:t>如果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altLang="zh-CN" sz="2400" dirty="0"/>
                  <a:t> </a:t>
                </a:r>
                <a:r>
                  <a:rPr lang="zh-CN" altLang="en-US" sz="2400" dirty="0"/>
                  <a:t>且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zh-CN" altLang="en-US" sz="2400" i="1" dirty="0">
                        <a:latin typeface="Cambria Math" panose="02040503050406030204" pitchFamily="18" charset="0"/>
                      </a:rPr>
                      <m:t>和</m:t>
                    </m:r>
                    <m:sSub>
                      <m:sSubPr>
                        <m:ctrlPr>
                          <a:rPr lang="en-US" altLang="zh-CN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=0</m:t>
                    </m:r>
                    <m:r>
                      <a:rPr lang="zh-CN" altLang="en-US" sz="2400" i="1" dirty="0">
                        <a:latin typeface="Cambria Math" panose="02040503050406030204" pitchFamily="18" charset="0"/>
                      </a:rPr>
                      <m:t>，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2400" dirty="0"/>
                  <a:t>则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zh-CN" altLang="en-US" sz="2400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400" dirty="0"/>
                  <a:t>如果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altLang="zh-CN" sz="2400" dirty="0"/>
                  <a:t> </a:t>
                </a:r>
                <a:r>
                  <a:rPr lang="zh-CN" altLang="en-US" sz="2400" dirty="0"/>
                  <a:t>或 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zh-CN" altLang="en-US" sz="2400" dirty="0"/>
                  <a:t> 且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=1</m:t>
                    </m:r>
                    <m:r>
                      <a:rPr lang="zh-CN" altLang="en-US" sz="2400" i="1" dirty="0">
                        <a:latin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lang="zh-CN" altLang="en-US" sz="2400" dirty="0"/>
                  <a:t> 则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EFDB36AF-DEF3-47C7-AB06-640D9BC110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9882" y="1129580"/>
                <a:ext cx="6420540" cy="1696875"/>
              </a:xfrm>
              <a:prstGeom prst="rect">
                <a:avLst/>
              </a:prstGeom>
              <a:blipFill>
                <a:blip r:embed="rId2"/>
                <a:stretch>
                  <a:fillRect l="-1330" b="-752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49A8CB46-8345-4023-A283-07FCC5415DF2}"/>
                  </a:ext>
                </a:extLst>
              </p:cNvPr>
              <p:cNvSpPr/>
              <p:nvPr/>
            </p:nvSpPr>
            <p:spPr>
              <a:xfrm>
                <a:off x="4564610" y="3736302"/>
                <a:ext cx="474495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r>
                        <a:rPr lang="en-US" altLang="zh-CN" sz="2400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400" b="0" i="1" dirty="0" smtClean="0">
                          <a:latin typeface="Cambria Math" panose="02040503050406030204" pitchFamily="18" charset="0"/>
                        </a:rPr>
                        <m:t> &amp; ~</m:t>
                      </m:r>
                      <m:r>
                        <a:rPr lang="en-US" altLang="zh-CN" sz="2400" b="0" i="1" dirty="0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CN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CN" sz="24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400" b="0" i="1" dirty="0" smtClean="0">
                              <a:latin typeface="Cambria Math" panose="02040503050406030204" pitchFamily="18" charset="0"/>
                            </a:rPr>
                            <m:t> &amp; </m:t>
                          </m:r>
                          <m:sSub>
                            <m:sSubPr>
                              <m:ctrlP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</m:sub>
                          </m:sSub>
                          <m:r>
                            <a:rPr lang="en-US" altLang="zh-CN" sz="2400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altLang="zh-CN" sz="2400" b="0" i="1" dirty="0" smtClean="0">
                          <a:latin typeface="Cambria Math" panose="02040503050406030204" pitchFamily="18" charset="0"/>
                        </a:rPr>
                        <m:t> ~</m:t>
                      </m:r>
                      <m:r>
                        <a:rPr lang="en-US" altLang="zh-CN" sz="2400" b="0" i="1" dirty="0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CN" sz="2400" b="0" i="1" dirty="0" smtClean="0">
                          <a:latin typeface="Cambria Math" panose="02040503050406030204" pitchFamily="18" charset="0"/>
                        </a:rPr>
                        <m:t> &amp; </m:t>
                      </m:r>
                      <m:sSub>
                        <m:sSubPr>
                          <m:ctrlP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49A8CB46-8345-4023-A283-07FCC5415D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4610" y="3736302"/>
                <a:ext cx="4744953" cy="461665"/>
              </a:xfrm>
              <a:prstGeom prst="rect">
                <a:avLst/>
              </a:prstGeom>
              <a:blipFill>
                <a:blip r:embed="rId3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4097B5D9-A8A6-4FC4-A57D-6BB4EC25C638}"/>
                  </a:ext>
                </a:extLst>
              </p:cNvPr>
              <p:cNvSpPr/>
              <p:nvPr/>
            </p:nvSpPr>
            <p:spPr>
              <a:xfrm>
                <a:off x="4513490" y="4438989"/>
                <a:ext cx="736509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r>
                        <a:rPr lang="en-US" altLang="zh-CN" sz="2400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dirty="0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altLang="zh-CN" sz="2400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400" b="0" i="1" dirty="0" smtClean="0">
                          <a:latin typeface="Cambria Math" panose="02040503050406030204" pitchFamily="18" charset="0"/>
                        </a:rPr>
                        <m:t> &amp; ~</m:t>
                      </m:r>
                      <m:r>
                        <a:rPr lang="en-US" altLang="zh-CN" sz="2400" b="0" i="1" dirty="0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CN" sz="2400" b="0" i="1" dirty="0" smtClean="0">
                          <a:latin typeface="Cambria Math" panose="02040503050406030204" pitchFamily="18" charset="0"/>
                        </a:rPr>
                        <m:t>  &amp; </m:t>
                      </m:r>
                      <m:sSub>
                        <m:sSubPr>
                          <m:ctrlP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dirty="0" smtClean="0">
                              <a:latin typeface="Cambria Math" panose="02040503050406030204" pitchFamily="18" charset="0"/>
                            </a:rPr>
                            <m:t>~</m:t>
                          </m:r>
                          <m: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r>
                        <a:rPr lang="en-US" altLang="zh-CN" sz="2400" b="0" i="1" dirty="0" smtClean="0">
                          <a:latin typeface="Cambria Math" panose="02040503050406030204" pitchFamily="18" charset="0"/>
                        </a:rPr>
                        <m:t> &amp; ~</m:t>
                      </m:r>
                      <m:sSub>
                        <m:sSubPr>
                          <m:ctrlP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r>
                        <a:rPr lang="en-US" altLang="zh-CN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2400" i="1" dirty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altLang="zh-CN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2400" i="1" dirty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400" i="1" dirty="0">
                          <a:latin typeface="Cambria Math" panose="02040503050406030204" pitchFamily="18" charset="0"/>
                        </a:rPr>
                        <m:t> &amp; </m:t>
                      </m:r>
                      <m:r>
                        <a:rPr lang="en-US" altLang="zh-CN" sz="2400" i="1" dirty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CN" sz="2400" i="1" dirty="0">
                          <a:latin typeface="Cambria Math" panose="02040503050406030204" pitchFamily="18" charset="0"/>
                        </a:rPr>
                        <m:t>  &amp; </m:t>
                      </m:r>
                      <m:sSub>
                        <m:sSubPr>
                          <m:ctrlP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  <m:t>~</m:t>
                          </m:r>
                          <m: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r>
                        <a:rPr lang="en-US" altLang="zh-CN" sz="2400" i="1" dirty="0">
                          <a:latin typeface="Cambria Math" panose="02040503050406030204" pitchFamily="18" charset="0"/>
                        </a:rPr>
                        <m:t> &amp; ~</m:t>
                      </m:r>
                      <m:sSub>
                        <m:sSubPr>
                          <m:ctrlP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4097B5D9-A8A6-4FC4-A57D-6BB4EC25C6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3490" y="4438989"/>
                <a:ext cx="7365093" cy="461665"/>
              </a:xfrm>
              <a:prstGeom prst="rect">
                <a:avLst/>
              </a:prstGeom>
              <a:blipFill>
                <a:blip r:embed="rId4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B93754AC-8E4E-4B30-8130-196382DF7181}"/>
                  </a:ext>
                </a:extLst>
              </p:cNvPr>
              <p:cNvSpPr/>
              <p:nvPr/>
            </p:nvSpPr>
            <p:spPr>
              <a:xfrm>
                <a:off x="4564610" y="5077171"/>
                <a:ext cx="468070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r>
                        <a:rPr lang="en-US" altLang="zh-CN" sz="2400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dirty="0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altLang="zh-CN" sz="2400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400" b="0" i="1" dirty="0" smtClean="0">
                          <a:latin typeface="Cambria Math" panose="02040503050406030204" pitchFamily="18" charset="0"/>
                        </a:rPr>
                        <m:t> &amp; </m:t>
                      </m:r>
                      <m:r>
                        <a:rPr lang="en-US" altLang="zh-CN" sz="2400" b="0" i="1" dirty="0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CN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CN" sz="24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dirty="0" smtClean="0">
                              <a:latin typeface="Cambria Math" panose="02040503050406030204" pitchFamily="18" charset="0"/>
                            </a:rPr>
                            <m:t> ~</m:t>
                          </m:r>
                          <m:r>
                            <a:rPr lang="en-US" altLang="zh-CN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400" b="0" i="1" dirty="0" smtClean="0">
                              <a:latin typeface="Cambria Math" panose="02040503050406030204" pitchFamily="18" charset="0"/>
                            </a:rPr>
                            <m:t> &amp; </m:t>
                          </m:r>
                          <m:sSub>
                            <m:sSubPr>
                              <m:ctrlP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dirty="0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</m:sub>
                          </m:sSub>
                          <m:r>
                            <a:rPr lang="en-US" altLang="zh-CN" sz="2400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altLang="zh-CN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2400" b="0" i="1" dirty="0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CN" sz="2400" b="0" i="1" dirty="0" smtClean="0">
                          <a:latin typeface="Cambria Math" panose="02040503050406030204" pitchFamily="18" charset="0"/>
                        </a:rPr>
                        <m:t> &amp; </m:t>
                      </m:r>
                      <m:sSub>
                        <m:sSubPr>
                          <m:ctrlP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B93754AC-8E4E-4B30-8130-196382DF71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4610" y="5077171"/>
                <a:ext cx="4680705" cy="461665"/>
              </a:xfrm>
              <a:prstGeom prst="rect">
                <a:avLst/>
              </a:prstGeom>
              <a:blipFill>
                <a:blip r:embed="rId5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片 7">
            <a:extLst>
              <a:ext uri="{FF2B5EF4-FFF2-40B4-BE49-F238E27FC236}">
                <a16:creationId xmlns:a16="http://schemas.microsoft.com/office/drawing/2014/main" id="{B3C15038-4710-45EC-A0EB-5E40412B583D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hq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1751034" y="190337"/>
            <a:ext cx="1440047" cy="309910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2AE8680-DCAE-4A6C-9F28-61C9349A538D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hq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412772" y="2819710"/>
            <a:ext cx="4155969" cy="3792234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284182C-70FC-4108-9B34-AEB371D167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9DF0B-D505-483A-BDA3-D5167758AEB4}" type="slidenum">
              <a:rPr lang="zh-CN" altLang="en-US" sz="1400" b="1" smtClean="0"/>
              <a:pPr/>
              <a:t>10</a:t>
            </a:fld>
            <a:r>
              <a:rPr lang="zh-CN" altLang="en-US"/>
              <a:t> </a:t>
            </a:r>
            <a:r>
              <a:rPr lang="en-US" altLang="zh-CN"/>
              <a:t>/</a:t>
            </a:r>
            <a:r>
              <a:rPr lang="zh-CN" altLang="en-US"/>
              <a:t> </a:t>
            </a:r>
            <a:r>
              <a:rPr lang="en-US" altLang="zh-CN"/>
              <a:t>67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127933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AD8006-6AF9-4A3E-9A29-7F254BD33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pc="300" dirty="0"/>
              <a:t>4</a:t>
            </a:r>
            <a:r>
              <a:rPr lang="zh-CN" altLang="en-US" spc="300" dirty="0"/>
              <a:t>位比较器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528D41C-2CCC-49FE-B1A9-1C02BD80A6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922721"/>
            <a:ext cx="5699236" cy="593527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32F7816-6CBE-434E-8638-FD77B962B9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2589" y="990555"/>
            <a:ext cx="5029200" cy="3983355"/>
          </a:xfrm>
          <a:prstGeom prst="rect">
            <a:avLst/>
          </a:prstGeom>
        </p:spPr>
      </p:pic>
      <p:sp>
        <p:nvSpPr>
          <p:cNvPr id="6" name="圆角矩形 7">
            <a:extLst>
              <a:ext uri="{FF2B5EF4-FFF2-40B4-BE49-F238E27FC236}">
                <a16:creationId xmlns:a16="http://schemas.microsoft.com/office/drawing/2014/main" id="{14DE44C3-43B5-4165-9E58-4E410C27AAFA}"/>
              </a:ext>
            </a:extLst>
          </p:cNvPr>
          <p:cNvSpPr/>
          <p:nvPr/>
        </p:nvSpPr>
        <p:spPr>
          <a:xfrm>
            <a:off x="1246909" y="5371421"/>
            <a:ext cx="4452328" cy="24639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A13D5F7-72BC-4166-9ECF-9A7C5CB27CB3}"/>
              </a:ext>
            </a:extLst>
          </p:cNvPr>
          <p:cNvSpPr txBox="1"/>
          <p:nvPr/>
        </p:nvSpPr>
        <p:spPr>
          <a:xfrm>
            <a:off x="7022914" y="1458625"/>
            <a:ext cx="1592295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bg1">
                    <a:lumMod val="50000"/>
                  </a:schemeClr>
                </a:solidFill>
              </a:rPr>
              <a:t>任务 </a:t>
            </a:r>
            <a:r>
              <a:rPr lang="en-US" altLang="zh-CN" sz="2400" b="1" dirty="0">
                <a:solidFill>
                  <a:schemeClr val="bg1">
                    <a:lumMod val="50000"/>
                  </a:schemeClr>
                </a:solidFill>
              </a:rPr>
              <a:t>(task)</a:t>
            </a:r>
            <a:endParaRPr lang="zh-CN" alt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7A0EB736-D31D-4573-9518-E9757A34967E}"/>
              </a:ext>
            </a:extLst>
          </p:cNvPr>
          <p:cNvSpPr/>
          <p:nvPr/>
        </p:nvSpPr>
        <p:spPr>
          <a:xfrm>
            <a:off x="5641329" y="4272143"/>
            <a:ext cx="3059065" cy="8758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bg1">
                    <a:lumMod val="50000"/>
                  </a:schemeClr>
                </a:solidFill>
              </a:rPr>
              <a:t>任务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是通过调用来执行的，而且只有在调用时才执行。</a:t>
            </a: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2D7DC9BB-6967-47C1-A2BC-69D7A8D7177D}"/>
              </a:ext>
            </a:extLst>
          </p:cNvPr>
          <p:cNvSpPr/>
          <p:nvPr/>
        </p:nvSpPr>
        <p:spPr>
          <a:xfrm>
            <a:off x="4242839" y="1211720"/>
            <a:ext cx="4607212" cy="3525650"/>
          </a:xfrm>
          <a:prstGeom prst="roundRect">
            <a:avLst>
              <a:gd name="adj" fmla="val 6038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F54F18A0-FF6B-4CFF-9C0C-217BFC0EB050}"/>
              </a:ext>
            </a:extLst>
          </p:cNvPr>
          <p:cNvCxnSpPr/>
          <p:nvPr/>
        </p:nvCxnSpPr>
        <p:spPr>
          <a:xfrm>
            <a:off x="1680734" y="4387174"/>
            <a:ext cx="200389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2F78A7DE-E8AA-4508-B51C-F2D797129E73}"/>
              </a:ext>
            </a:extLst>
          </p:cNvPr>
          <p:cNvSpPr txBox="1"/>
          <p:nvPr/>
        </p:nvSpPr>
        <p:spPr>
          <a:xfrm>
            <a:off x="10419119" y="136525"/>
            <a:ext cx="1168910" cy="584775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zh-CN" altLang="en-US" sz="2400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方案</a:t>
            </a:r>
            <a:r>
              <a:rPr lang="en-US" altLang="zh-CN" sz="32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2400" b="1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流程图: 多文档 13">
            <a:extLst>
              <a:ext uri="{FF2B5EF4-FFF2-40B4-BE49-F238E27FC236}">
                <a16:creationId xmlns:a16="http://schemas.microsoft.com/office/drawing/2014/main" id="{6DB2870F-D23E-48A2-A6E6-73B89EF454C0}"/>
              </a:ext>
            </a:extLst>
          </p:cNvPr>
          <p:cNvSpPr/>
          <p:nvPr/>
        </p:nvSpPr>
        <p:spPr>
          <a:xfrm>
            <a:off x="672358" y="227334"/>
            <a:ext cx="2177261" cy="478629"/>
          </a:xfrm>
          <a:prstGeom prst="flowChartMultidocumen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400" dirty="0"/>
              <a:t>Example16_comp4</a:t>
            </a:r>
            <a:endParaRPr lang="zh-CN" altLang="en-US" sz="1400" dirty="0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00470F1E-A1F4-4CFC-9BC4-E9CD39FD3DC9}"/>
              </a:ext>
            </a:extLst>
          </p:cNvPr>
          <p:cNvGrpSpPr/>
          <p:nvPr/>
        </p:nvGrpSpPr>
        <p:grpSpPr>
          <a:xfrm>
            <a:off x="8990062" y="1012214"/>
            <a:ext cx="3128230" cy="3762191"/>
            <a:chOff x="8990062" y="1211719"/>
            <a:chExt cx="3128230" cy="3762191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DDF9608D-E356-4B52-A17B-453BD8F44A8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069748" y="2200227"/>
              <a:ext cx="2976498" cy="2319349"/>
            </a:xfrm>
            <a:prstGeom prst="rect">
              <a:avLst/>
            </a:prstGeom>
            <a:ln>
              <a:noFill/>
            </a:ln>
            <a:effectLst/>
          </p:spPr>
        </p:pic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3A6A342C-636E-4B15-893A-2A5A4C05098B}"/>
                </a:ext>
              </a:extLst>
            </p:cNvPr>
            <p:cNvSpPr/>
            <p:nvPr/>
          </p:nvSpPr>
          <p:spPr>
            <a:xfrm>
              <a:off x="9377808" y="1389786"/>
              <a:ext cx="2082621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1"/>
              <a:r>
                <a:rPr lang="zh-CN" altLang="en-US" sz="2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顶层文件</a:t>
              </a:r>
              <a:endParaRPr lang="zh-CN" altLang="en-US" sz="4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矩形: 折角 16">
              <a:extLst>
                <a:ext uri="{FF2B5EF4-FFF2-40B4-BE49-F238E27FC236}">
                  <a16:creationId xmlns:a16="http://schemas.microsoft.com/office/drawing/2014/main" id="{3D5106C0-B1F9-4F15-8AA6-001A311AB849}"/>
                </a:ext>
              </a:extLst>
            </p:cNvPr>
            <p:cNvSpPr/>
            <p:nvPr/>
          </p:nvSpPr>
          <p:spPr>
            <a:xfrm>
              <a:off x="8990062" y="1211719"/>
              <a:ext cx="3128230" cy="3762191"/>
            </a:xfrm>
            <a:prstGeom prst="foldedCorner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7" name="图片 6">
            <a:extLst>
              <a:ext uri="{FF2B5EF4-FFF2-40B4-BE49-F238E27FC236}">
                <a16:creationId xmlns:a16="http://schemas.microsoft.com/office/drawing/2014/main" id="{BD4D5952-167E-4EE3-AFEB-BC5F801FABF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29197" y="5638995"/>
            <a:ext cx="6324980" cy="1230640"/>
          </a:xfrm>
          <a:prstGeom prst="rect">
            <a:avLst/>
          </a:prstGeom>
        </p:spPr>
      </p:pic>
      <p:sp>
        <p:nvSpPr>
          <p:cNvPr id="16" name="灯片编号占位符 15">
            <a:extLst>
              <a:ext uri="{FF2B5EF4-FFF2-40B4-BE49-F238E27FC236}">
                <a16:creationId xmlns:a16="http://schemas.microsoft.com/office/drawing/2014/main" id="{42A0F6DC-13B8-4A6B-AC78-2D772E8A72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9DF0B-D505-483A-BDA3-D5167758AEB4}" type="slidenum">
              <a:rPr lang="zh-CN" altLang="en-US" sz="1400" b="1" smtClean="0"/>
              <a:pPr/>
              <a:t>11</a:t>
            </a:fld>
            <a:r>
              <a:rPr lang="zh-CN" altLang="en-US"/>
              <a:t> </a:t>
            </a:r>
            <a:r>
              <a:rPr lang="en-US" altLang="zh-CN"/>
              <a:t>/</a:t>
            </a:r>
            <a:r>
              <a:rPr lang="zh-CN" altLang="en-US"/>
              <a:t> </a:t>
            </a:r>
            <a:r>
              <a:rPr lang="en-US" altLang="zh-CN"/>
              <a:t>67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15270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435864-56C7-4E59-828E-C7EFA4B36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altLang="zh-CN" sz="4000" b="0" i="0" u="none" strike="noStrike" kern="120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4</a:t>
            </a:r>
            <a:r>
              <a:rPr kumimoji="0" lang="zh-CN" altLang="en-US" sz="4000" b="0" i="0" u="none" strike="noStrike" kern="120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位比较器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902975B-3B0F-44AD-8EDB-9FC9617B07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1988" y="1112231"/>
            <a:ext cx="3334216" cy="5028104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20AE487A-4370-4C69-8839-9185C0A56056}"/>
              </a:ext>
            </a:extLst>
          </p:cNvPr>
          <p:cNvSpPr txBox="1"/>
          <p:nvPr/>
        </p:nvSpPr>
        <p:spPr>
          <a:xfrm>
            <a:off x="9801225" y="167302"/>
            <a:ext cx="21723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spc="3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行为级建模</a:t>
            </a:r>
            <a:endParaRPr lang="zh-CN" altLang="en-US" sz="2000" spc="3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B73BF1B2-0BB8-4130-901E-18EC445BB549}"/>
              </a:ext>
            </a:extLst>
          </p:cNvPr>
          <p:cNvGrpSpPr/>
          <p:nvPr/>
        </p:nvGrpSpPr>
        <p:grpSpPr>
          <a:xfrm>
            <a:off x="3900094" y="3506666"/>
            <a:ext cx="3979702" cy="2103486"/>
            <a:chOff x="4356295" y="4350518"/>
            <a:chExt cx="3979702" cy="2103486"/>
          </a:xfrm>
        </p:grpSpPr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D1F590BB-720B-4329-99D0-1336AD356FED}"/>
                </a:ext>
              </a:extLst>
            </p:cNvPr>
            <p:cNvSpPr txBox="1"/>
            <p:nvPr/>
          </p:nvSpPr>
          <p:spPr>
            <a:xfrm>
              <a:off x="4539765" y="4350518"/>
              <a:ext cx="379623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>
                  <a:solidFill>
                    <a:srgbClr val="FF0000"/>
                  </a:solidFill>
                </a:rPr>
                <a:t>参考教材 </a:t>
              </a:r>
              <a:r>
                <a:rPr lang="en-US" altLang="zh-CN" sz="2000">
                  <a:solidFill>
                    <a:srgbClr val="FF0000"/>
                  </a:solidFill>
                </a:rPr>
                <a:t>P152 HDL</a:t>
              </a:r>
              <a:r>
                <a:rPr lang="zh-CN" altLang="en-US" sz="2000">
                  <a:solidFill>
                    <a:srgbClr val="FF0000"/>
                  </a:solidFill>
                </a:rPr>
                <a:t>例</a:t>
              </a:r>
              <a:r>
                <a:rPr lang="en-US" altLang="zh-CN" sz="2000">
                  <a:solidFill>
                    <a:srgbClr val="FF0000"/>
                  </a:solidFill>
                </a:rPr>
                <a:t>5.3 </a:t>
              </a:r>
              <a:r>
                <a:rPr lang="zh-CN" altLang="en-US" sz="2000">
                  <a:solidFill>
                    <a:srgbClr val="FF0000"/>
                  </a:solidFill>
                </a:rPr>
                <a:t>比较器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FDEB91E1-C22A-4DEC-A7A5-C40E74123AAC}"/>
                </a:ext>
              </a:extLst>
            </p:cNvPr>
            <p:cNvSpPr txBox="1"/>
            <p:nvPr/>
          </p:nvSpPr>
          <p:spPr>
            <a:xfrm>
              <a:off x="4608598" y="4804286"/>
              <a:ext cx="300595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>
                  <a:solidFill>
                    <a:schemeClr val="accent2">
                      <a:lumMod val="75000"/>
                    </a:schemeClr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Arial" panose="020B0604020202020204" pitchFamily="34" charset="0"/>
                </a:rPr>
                <a:t>assign</a:t>
              </a:r>
              <a:r>
                <a:rPr lang="en-US" altLang="zh-CN" sz="2000">
                  <a:latin typeface="楷体" panose="02010609060101010101" pitchFamily="49" charset="-122"/>
                  <a:ea typeface="楷体" panose="02010609060101010101" pitchFamily="49" charset="-122"/>
                  <a:cs typeface="Arial" panose="020B0604020202020204" pitchFamily="34" charset="0"/>
                </a:rPr>
                <a:t> eq  = (a == b);</a:t>
              </a:r>
              <a:endParaRPr lang="zh-CN" altLang="en-US" sz="2000">
                <a:latin typeface="楷体" panose="02010609060101010101" pitchFamily="49" charset="-122"/>
                <a:ea typeface="楷体" panose="02010609060101010101" pitchFamily="49" charset="-122"/>
                <a:cs typeface="Arial" panose="020B0604020202020204" pitchFamily="34" charset="0"/>
              </a:endParaRP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D3628907-F8D4-4341-A580-FBBEB6761916}"/>
                </a:ext>
              </a:extLst>
            </p:cNvPr>
            <p:cNvSpPr txBox="1"/>
            <p:nvPr/>
          </p:nvSpPr>
          <p:spPr>
            <a:xfrm>
              <a:off x="4608598" y="5204396"/>
              <a:ext cx="300595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>
                  <a:solidFill>
                    <a:schemeClr val="accent2">
                      <a:lumMod val="75000"/>
                    </a:schemeClr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Arial" panose="020B0604020202020204" pitchFamily="34" charset="0"/>
                </a:rPr>
                <a:t>assign</a:t>
              </a:r>
              <a:r>
                <a:rPr lang="en-US" altLang="zh-CN" sz="2000">
                  <a:latin typeface="楷体" panose="02010609060101010101" pitchFamily="49" charset="-122"/>
                  <a:ea typeface="楷体" panose="02010609060101010101" pitchFamily="49" charset="-122"/>
                  <a:cs typeface="Arial" panose="020B0604020202020204" pitchFamily="34" charset="0"/>
                </a:rPr>
                <a:t> neq = (a != b);</a:t>
              </a:r>
              <a:endParaRPr lang="zh-CN" altLang="en-US" sz="2000">
                <a:latin typeface="楷体" panose="02010609060101010101" pitchFamily="49" charset="-122"/>
                <a:ea typeface="楷体" panose="02010609060101010101" pitchFamily="49" charset="-122"/>
                <a:cs typeface="Arial" panose="020B0604020202020204" pitchFamily="34" charset="0"/>
              </a:endParaRP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212503AF-029B-4281-AB01-1C037E8F4A99}"/>
                </a:ext>
              </a:extLst>
            </p:cNvPr>
            <p:cNvSpPr txBox="1"/>
            <p:nvPr/>
          </p:nvSpPr>
          <p:spPr>
            <a:xfrm>
              <a:off x="4608598" y="5629145"/>
              <a:ext cx="287771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>
                  <a:solidFill>
                    <a:schemeClr val="accent2">
                      <a:lumMod val="75000"/>
                    </a:schemeClr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Arial" panose="020B0604020202020204" pitchFamily="34" charset="0"/>
                </a:rPr>
                <a:t>assign</a:t>
              </a:r>
              <a:r>
                <a:rPr lang="en-US" altLang="zh-CN" sz="2000">
                  <a:latin typeface="楷体" panose="02010609060101010101" pitchFamily="49" charset="-122"/>
                  <a:ea typeface="楷体" panose="02010609060101010101" pitchFamily="49" charset="-122"/>
                  <a:cs typeface="Arial" panose="020B0604020202020204" pitchFamily="34" charset="0"/>
                </a:rPr>
                <a:t> lt  = (a &lt; b);</a:t>
              </a:r>
              <a:endParaRPr lang="zh-CN" altLang="en-US" sz="2000">
                <a:latin typeface="楷体" panose="02010609060101010101" pitchFamily="49" charset="-122"/>
                <a:ea typeface="楷体" panose="02010609060101010101" pitchFamily="49" charset="-122"/>
                <a:cs typeface="Arial" panose="020B0604020202020204" pitchFamily="34" charset="0"/>
              </a:endParaRP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31E799F5-B5E6-4310-A4B4-09449F529A52}"/>
                </a:ext>
              </a:extLst>
            </p:cNvPr>
            <p:cNvSpPr txBox="1"/>
            <p:nvPr/>
          </p:nvSpPr>
          <p:spPr>
            <a:xfrm>
              <a:off x="4608597" y="6053894"/>
              <a:ext cx="300595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>
                  <a:solidFill>
                    <a:schemeClr val="accent2">
                      <a:lumMod val="75000"/>
                    </a:schemeClr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Arial" panose="020B0604020202020204" pitchFamily="34" charset="0"/>
                </a:rPr>
                <a:t>assign</a:t>
              </a:r>
              <a:r>
                <a:rPr lang="en-US" altLang="zh-CN" sz="2000">
                  <a:latin typeface="楷体" panose="02010609060101010101" pitchFamily="49" charset="-122"/>
                  <a:ea typeface="楷体" panose="02010609060101010101" pitchFamily="49" charset="-122"/>
                  <a:cs typeface="Arial" panose="020B0604020202020204" pitchFamily="34" charset="0"/>
                </a:rPr>
                <a:t> lte = (a &lt;= b);</a:t>
              </a:r>
              <a:endParaRPr lang="zh-CN" altLang="en-US" sz="2000">
                <a:latin typeface="楷体" panose="02010609060101010101" pitchFamily="49" charset="-122"/>
                <a:ea typeface="楷体" panose="02010609060101010101" pitchFamily="49" charset="-122"/>
                <a:cs typeface="Arial" panose="020B0604020202020204" pitchFamily="34" charset="0"/>
              </a:endParaRPr>
            </a:p>
          </p:txBody>
        </p:sp>
        <p:sp>
          <p:nvSpPr>
            <p:cNvPr id="14" name="左大括号 13">
              <a:extLst>
                <a:ext uri="{FF2B5EF4-FFF2-40B4-BE49-F238E27FC236}">
                  <a16:creationId xmlns:a16="http://schemas.microsoft.com/office/drawing/2014/main" id="{4A8010F5-C6FB-474E-A7B1-FA2DD8C8C9DD}"/>
                </a:ext>
              </a:extLst>
            </p:cNvPr>
            <p:cNvSpPr/>
            <p:nvPr/>
          </p:nvSpPr>
          <p:spPr>
            <a:xfrm>
              <a:off x="4356295" y="4487594"/>
              <a:ext cx="179108" cy="1868757"/>
            </a:xfrm>
            <a:prstGeom prst="leftBrace">
              <a:avLst>
                <a:gd name="adj1" fmla="val 76404"/>
                <a:gd name="adj2" fmla="val 50000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5" name="文本框 14">
            <a:extLst>
              <a:ext uri="{FF2B5EF4-FFF2-40B4-BE49-F238E27FC236}">
                <a16:creationId xmlns:a16="http://schemas.microsoft.com/office/drawing/2014/main" id="{04E7370B-D65C-4DC1-8461-CA9262C4F806}"/>
              </a:ext>
            </a:extLst>
          </p:cNvPr>
          <p:cNvSpPr txBox="1"/>
          <p:nvPr/>
        </p:nvSpPr>
        <p:spPr>
          <a:xfrm>
            <a:off x="8424064" y="136525"/>
            <a:ext cx="1168910" cy="584775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zh-CN" altLang="en-US" sz="2400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方案</a:t>
            </a:r>
            <a:r>
              <a:rPr lang="en-US" altLang="zh-CN" sz="32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2400" b="1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CDCBC38E-BCB2-4EF8-ADBC-E001737CBBF1}"/>
              </a:ext>
            </a:extLst>
          </p:cNvPr>
          <p:cNvGrpSpPr/>
          <p:nvPr/>
        </p:nvGrpSpPr>
        <p:grpSpPr>
          <a:xfrm>
            <a:off x="8100868" y="1007484"/>
            <a:ext cx="3996321" cy="4001578"/>
            <a:chOff x="4040551" y="889340"/>
            <a:chExt cx="3996321" cy="4001578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F57D5A89-4DB1-4E13-B487-09F52681E5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130490" y="1423617"/>
              <a:ext cx="3685310" cy="3354852"/>
            </a:xfrm>
            <a:prstGeom prst="rect">
              <a:avLst/>
            </a:prstGeom>
          </p:spPr>
        </p:pic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1B3FC392-F012-42B1-AFFF-FE0A60495BF4}"/>
                </a:ext>
              </a:extLst>
            </p:cNvPr>
            <p:cNvSpPr txBox="1"/>
            <p:nvPr/>
          </p:nvSpPr>
          <p:spPr>
            <a:xfrm>
              <a:off x="4996661" y="899999"/>
              <a:ext cx="14221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b="1" dirty="0"/>
                <a:t>顶层文件</a:t>
              </a:r>
            </a:p>
          </p:txBody>
        </p:sp>
        <p:sp>
          <p:nvSpPr>
            <p:cNvPr id="17" name="矩形: 折角 16">
              <a:extLst>
                <a:ext uri="{FF2B5EF4-FFF2-40B4-BE49-F238E27FC236}">
                  <a16:creationId xmlns:a16="http://schemas.microsoft.com/office/drawing/2014/main" id="{EA2C7EF7-9B07-4813-8344-D4413AAF2ACE}"/>
                </a:ext>
              </a:extLst>
            </p:cNvPr>
            <p:cNvSpPr/>
            <p:nvPr/>
          </p:nvSpPr>
          <p:spPr>
            <a:xfrm>
              <a:off x="4040551" y="889340"/>
              <a:ext cx="3996321" cy="4001578"/>
            </a:xfrm>
            <a:prstGeom prst="foldedCorner">
              <a:avLst>
                <a:gd name="adj" fmla="val 14421"/>
              </a:avLst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8" name="矩形: 折角 17">
            <a:extLst>
              <a:ext uri="{FF2B5EF4-FFF2-40B4-BE49-F238E27FC236}">
                <a16:creationId xmlns:a16="http://schemas.microsoft.com/office/drawing/2014/main" id="{9E1F2E37-4F1B-4307-BD57-3683EB1FE97D}"/>
              </a:ext>
            </a:extLst>
          </p:cNvPr>
          <p:cNvSpPr/>
          <p:nvPr/>
        </p:nvSpPr>
        <p:spPr>
          <a:xfrm>
            <a:off x="173736" y="1007484"/>
            <a:ext cx="3490690" cy="5415484"/>
          </a:xfrm>
          <a:prstGeom prst="foldedCorner">
            <a:avLst>
              <a:gd name="adj" fmla="val 14421"/>
            </a:avLst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灯片编号占位符 15">
            <a:extLst>
              <a:ext uri="{FF2B5EF4-FFF2-40B4-BE49-F238E27FC236}">
                <a16:creationId xmlns:a16="http://schemas.microsoft.com/office/drawing/2014/main" id="{0840A72D-FAB9-4EE5-8396-8088BFEBE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9DF0B-D505-483A-BDA3-D5167758AEB4}" type="slidenum">
              <a:rPr lang="zh-CN" altLang="en-US" sz="1400" b="1" smtClean="0"/>
              <a:pPr/>
              <a:t>12</a:t>
            </a:fld>
            <a:r>
              <a:rPr lang="zh-CN" altLang="en-US"/>
              <a:t> </a:t>
            </a:r>
            <a:r>
              <a:rPr lang="en-US" altLang="zh-CN"/>
              <a:t>/</a:t>
            </a:r>
            <a:r>
              <a:rPr lang="zh-CN" altLang="en-US"/>
              <a:t> </a:t>
            </a:r>
            <a:r>
              <a:rPr lang="en-US" altLang="zh-CN"/>
              <a:t>67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00026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BB86FD74-6744-4B33-B674-F318189170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676697"/>
            <a:ext cx="12192000" cy="3258590"/>
          </a:xfrm>
        </p:spPr>
        <p:txBody>
          <a:bodyPr>
            <a:noAutofit/>
            <a:scene3d>
              <a:camera prst="orthographicFront"/>
              <a:lightRig rig="threePt" dir="t"/>
            </a:scene3d>
            <a:sp3d extrusionH="57150">
              <a:bevelT w="57150" h="38100" prst="artDeco"/>
            </a:sp3d>
          </a:bodyPr>
          <a:lstStyle/>
          <a:p>
            <a:r>
              <a:rPr lang="zh-CN" altLang="en-US" sz="16600" b="1" dirty="0">
                <a:solidFill>
                  <a:schemeClr val="accent1"/>
                </a:solidFill>
                <a:effectLst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加 法 器</a:t>
            </a:r>
            <a:endParaRPr lang="zh-CN" altLang="en-US" sz="16600" b="1" dirty="0">
              <a:solidFill>
                <a:schemeClr val="accent1"/>
              </a:solidFill>
              <a:effectLst>
                <a:outerShdw blurRad="60007" dist="200025" dir="15000000" sy="30000" kx="-1800000" algn="bl" rotWithShape="0">
                  <a:prstClr val="black">
                    <a:alpha val="32000"/>
                  </a:prstClr>
                </a:outerShdw>
              </a:effectLst>
              <a:latin typeface="Verdana" panose="020B0604030504040204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B2310B6-D96F-46D2-A313-BE517FE45D1D}"/>
              </a:ext>
            </a:extLst>
          </p:cNvPr>
          <p:cNvSpPr txBox="1"/>
          <p:nvPr/>
        </p:nvSpPr>
        <p:spPr>
          <a:xfrm>
            <a:off x="5675264" y="386194"/>
            <a:ext cx="728084" cy="1323439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altLang="zh-CN" sz="8000" dirty="0"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Impact" panose="020B0806030902050204" pitchFamily="34" charset="0"/>
              </a:rPr>
              <a:t>3</a:t>
            </a:r>
            <a:endParaRPr lang="zh-CN" altLang="en-US" sz="8000" dirty="0">
              <a:solidFill>
                <a:schemeClr val="accent5">
                  <a:lumMod val="40000"/>
                  <a:lumOff val="60000"/>
                </a:schemeClr>
              </a:solidFill>
              <a:effectLst>
                <a:glow rad="101600">
                  <a:schemeClr val="accent2">
                    <a:satMod val="175000"/>
                    <a:alpha val="40000"/>
                  </a:scheme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00878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3CF175-459E-40CA-A03B-8E6B978DB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加法器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E75CC4E-3470-4E6C-94D7-EA7BE5853F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009" y="1889270"/>
            <a:ext cx="5344991" cy="3522144"/>
          </a:xfrm>
          <a:prstGeom prst="rect">
            <a:avLst/>
          </a:prstGeom>
        </p:spPr>
      </p:pic>
      <p:sp>
        <p:nvSpPr>
          <p:cNvPr id="5" name="TextBox 2">
            <a:extLst>
              <a:ext uri="{FF2B5EF4-FFF2-40B4-BE49-F238E27FC236}">
                <a16:creationId xmlns:a16="http://schemas.microsoft.com/office/drawing/2014/main" id="{895062BE-0F2C-46F9-94B1-5D441BB264BE}"/>
              </a:ext>
            </a:extLst>
          </p:cNvPr>
          <p:cNvSpPr txBox="1"/>
          <p:nvPr/>
        </p:nvSpPr>
        <p:spPr>
          <a:xfrm>
            <a:off x="7409419" y="2591230"/>
            <a:ext cx="4139788" cy="21961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3600" b="1"/>
              <a:t>半加器</a:t>
            </a:r>
            <a:endParaRPr lang="en-US" altLang="zh-CN" sz="3600" dirty="0"/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3600" b="1"/>
              <a:t>全加器</a:t>
            </a:r>
            <a:endParaRPr lang="en-US" altLang="zh-CN" sz="3600" b="1"/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3600" b="1"/>
              <a:t>超前进位加法器</a:t>
            </a:r>
            <a:endParaRPr lang="zh-CN" altLang="en-US" sz="3600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D3EE83F-20C5-4B44-8425-9DCE9B8DA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9DF0B-D505-483A-BDA3-D5167758AEB4}" type="slidenum">
              <a:rPr lang="zh-CN" altLang="en-US" sz="1400" b="1" smtClean="0"/>
              <a:pPr/>
              <a:t>14</a:t>
            </a:fld>
            <a:r>
              <a:rPr lang="zh-CN" altLang="en-US"/>
              <a:t> </a:t>
            </a:r>
            <a:r>
              <a:rPr lang="en-US" altLang="zh-CN"/>
              <a:t>/</a:t>
            </a:r>
            <a:r>
              <a:rPr lang="zh-CN" altLang="en-US"/>
              <a:t> </a:t>
            </a:r>
            <a:r>
              <a:rPr lang="en-US" altLang="zh-CN"/>
              <a:t>67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313604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417020" y="1638317"/>
                <a:ext cx="2149948" cy="197387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457200" indent="-45720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2400" b="1" i="1">
                        <a:solidFill>
                          <a:schemeClr val="dk1"/>
                        </a:solidFill>
                        <a:latin typeface="Cambria Math"/>
                      </a:rPr>
                      <m:t>𝟎</m:t>
                    </m:r>
                    <m:r>
                      <a:rPr lang="en-US" altLang="zh-CN" sz="2400" b="1" i="1">
                        <a:solidFill>
                          <a:schemeClr val="dk1"/>
                        </a:solidFill>
                        <a:latin typeface="Cambria Math"/>
                      </a:rPr>
                      <m:t>+</m:t>
                    </m:r>
                    <m:r>
                      <a:rPr lang="en-US" altLang="zh-CN" sz="2400" b="1" i="1">
                        <a:solidFill>
                          <a:schemeClr val="dk1"/>
                        </a:solidFill>
                        <a:latin typeface="Cambria Math"/>
                      </a:rPr>
                      <m:t>𝟎</m:t>
                    </m:r>
                    <m:r>
                      <a:rPr lang="en-US" altLang="zh-CN" sz="2400" b="1" i="1">
                        <a:solidFill>
                          <a:schemeClr val="dk1"/>
                        </a:solidFill>
                        <a:latin typeface="Cambria Math"/>
                      </a:rPr>
                      <m:t>=  </m:t>
                    </m:r>
                    <m:r>
                      <a:rPr lang="en-US" altLang="zh-CN" sz="2400" b="1" i="1">
                        <a:solidFill>
                          <a:schemeClr val="dk1"/>
                        </a:solidFill>
                        <a:latin typeface="Cambria Math"/>
                      </a:rPr>
                      <m:t>𝟎</m:t>
                    </m:r>
                  </m:oMath>
                </a14:m>
                <a:endParaRPr lang="en-US" altLang="zh-CN" sz="2400" dirty="0"/>
              </a:p>
              <a:p>
                <a:pPr marL="457200" indent="-45720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2400" b="1" i="1">
                        <a:solidFill>
                          <a:schemeClr val="dk1"/>
                        </a:solidFill>
                        <a:latin typeface="Cambria Math"/>
                      </a:rPr>
                      <m:t>𝟎</m:t>
                    </m:r>
                    <m:r>
                      <a:rPr lang="en-US" altLang="zh-CN" sz="2400" b="1" i="1">
                        <a:solidFill>
                          <a:schemeClr val="dk1"/>
                        </a:solidFill>
                        <a:latin typeface="Cambria Math"/>
                      </a:rPr>
                      <m:t>+</m:t>
                    </m:r>
                    <m:r>
                      <a:rPr lang="en-US" altLang="zh-CN" sz="2400" b="1" i="1">
                        <a:solidFill>
                          <a:schemeClr val="dk1"/>
                        </a:solidFill>
                        <a:latin typeface="Cambria Math"/>
                      </a:rPr>
                      <m:t>𝟏</m:t>
                    </m:r>
                    <m:r>
                      <a:rPr lang="en-US" altLang="zh-CN" sz="2400" b="1" i="1">
                        <a:solidFill>
                          <a:schemeClr val="dk1"/>
                        </a:solidFill>
                        <a:latin typeface="Cambria Math"/>
                      </a:rPr>
                      <m:t>=  </m:t>
                    </m:r>
                    <m:r>
                      <a:rPr lang="en-US" altLang="zh-CN" sz="2400" b="1" i="1">
                        <a:solidFill>
                          <a:schemeClr val="dk1"/>
                        </a:solidFill>
                        <a:latin typeface="Cambria Math"/>
                      </a:rPr>
                      <m:t>𝟏</m:t>
                    </m:r>
                  </m:oMath>
                </a14:m>
                <a:endParaRPr lang="zh-CN" altLang="en-US" sz="2400" dirty="0"/>
              </a:p>
              <a:p>
                <a:pPr marL="457200" indent="-45720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2400" b="1" i="1">
                        <a:solidFill>
                          <a:schemeClr val="dk1"/>
                        </a:solidFill>
                        <a:latin typeface="Cambria Math"/>
                      </a:rPr>
                      <m:t>𝟏</m:t>
                    </m:r>
                    <m:r>
                      <a:rPr lang="en-US" altLang="zh-CN" sz="2400" b="1" i="1">
                        <a:solidFill>
                          <a:schemeClr val="dk1"/>
                        </a:solidFill>
                        <a:latin typeface="Cambria Math"/>
                      </a:rPr>
                      <m:t>+</m:t>
                    </m:r>
                    <m:r>
                      <a:rPr lang="en-US" altLang="zh-CN" sz="2400" b="1" i="1">
                        <a:solidFill>
                          <a:schemeClr val="dk1"/>
                        </a:solidFill>
                        <a:latin typeface="Cambria Math"/>
                      </a:rPr>
                      <m:t>𝟎</m:t>
                    </m:r>
                    <m:r>
                      <a:rPr lang="en-US" altLang="zh-CN" sz="2400" b="1" i="1">
                        <a:solidFill>
                          <a:schemeClr val="dk1"/>
                        </a:solidFill>
                        <a:latin typeface="Cambria Math"/>
                      </a:rPr>
                      <m:t>=  </m:t>
                    </m:r>
                    <m:r>
                      <a:rPr lang="en-US" altLang="zh-CN" sz="2400" b="1" i="1">
                        <a:solidFill>
                          <a:schemeClr val="dk1"/>
                        </a:solidFill>
                        <a:latin typeface="Cambria Math"/>
                      </a:rPr>
                      <m:t>𝟏</m:t>
                    </m:r>
                  </m:oMath>
                </a14:m>
                <a:endParaRPr lang="zh-CN" altLang="en-US" sz="2400" dirty="0"/>
              </a:p>
              <a:p>
                <a:pPr marL="457200" indent="-45720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2400" b="1" i="1">
                        <a:solidFill>
                          <a:schemeClr val="dk1"/>
                        </a:solidFill>
                        <a:latin typeface="Cambria Math"/>
                      </a:rPr>
                      <m:t>𝟏</m:t>
                    </m:r>
                    <m:r>
                      <a:rPr lang="en-US" altLang="zh-CN" sz="2400" b="1" i="1">
                        <a:solidFill>
                          <a:schemeClr val="dk1"/>
                        </a:solidFill>
                        <a:latin typeface="Cambria Math"/>
                      </a:rPr>
                      <m:t>+</m:t>
                    </m:r>
                    <m:r>
                      <a:rPr lang="en-US" altLang="zh-CN" sz="2400" b="1" i="1">
                        <a:solidFill>
                          <a:schemeClr val="dk1"/>
                        </a:solidFill>
                        <a:latin typeface="Cambria Math"/>
                      </a:rPr>
                      <m:t>𝟏</m:t>
                    </m:r>
                    <m:r>
                      <a:rPr lang="en-US" altLang="zh-CN" sz="2400" b="1" i="1">
                        <a:solidFill>
                          <a:schemeClr val="dk1"/>
                        </a:solidFill>
                        <a:latin typeface="Cambria Math"/>
                      </a:rPr>
                      <m:t>=</m:t>
                    </m:r>
                    <m:r>
                      <a:rPr lang="en-US" altLang="zh-CN" sz="2400" b="0" i="1">
                        <a:solidFill>
                          <a:srgbClr val="FF0000"/>
                        </a:solidFill>
                        <a:latin typeface="Cambria Math"/>
                      </a:rPr>
                      <m:t>1</m:t>
                    </m:r>
                    <m:r>
                      <a:rPr lang="en-US" altLang="zh-CN" sz="2400" b="1" i="1">
                        <a:solidFill>
                          <a:schemeClr val="dk1"/>
                        </a:solidFill>
                        <a:latin typeface="Cambria Math"/>
                      </a:rPr>
                      <m:t>𝟎</m:t>
                    </m:r>
                  </m:oMath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020" y="1638317"/>
                <a:ext cx="2149948" cy="1973874"/>
              </a:xfrm>
              <a:prstGeom prst="rect">
                <a:avLst/>
              </a:prstGeom>
              <a:blipFill>
                <a:blip r:embed="rId3"/>
                <a:stretch>
                  <a:fillRect l="-3683" b="-49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标题 1">
            <a:extLst>
              <a:ext uri="{FF2B5EF4-FFF2-40B4-BE49-F238E27FC236}">
                <a16:creationId xmlns:a16="http://schemas.microsoft.com/office/drawing/2014/main" id="{35280139-F38A-4E1D-BA0D-2814CB62910D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5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zh-CN" altLang="en-US" sz="4000" spc="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半加器</a:t>
            </a:r>
            <a:r>
              <a:rPr lang="zh-CN" altLang="en-US" sz="4000" dirty="0"/>
              <a:t> </a:t>
            </a:r>
            <a:r>
              <a:rPr lang="en-US" altLang="zh-CN" sz="36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Half Adder</a:t>
            </a:r>
            <a:endParaRPr lang="zh-CN" altLang="en-US" sz="40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表格 18">
                <a:extLst>
                  <a:ext uri="{FF2B5EF4-FFF2-40B4-BE49-F238E27FC236}">
                    <a16:creationId xmlns:a16="http://schemas.microsoft.com/office/drawing/2014/main" id="{6CF10B79-F867-4871-8A75-9D3C0ECEAFD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82924840"/>
                  </p:ext>
                </p:extLst>
              </p:nvPr>
            </p:nvGraphicFramePr>
            <p:xfrm>
              <a:off x="3097210" y="1580011"/>
              <a:ext cx="2400276" cy="2090485"/>
            </p:xfrm>
            <a:graphic>
              <a:graphicData uri="http://schemas.openxmlformats.org/drawingml/2006/table">
                <a:tbl>
                  <a:tblPr firstRow="1" bandRow="1">
                    <a:tableStyleId>{5FD0F851-EC5A-4D38-B0AD-8093EC10F338}</a:tableStyleId>
                  </a:tblPr>
                  <a:tblGrid>
                    <a:gridCol w="600069">
                      <a:extLst>
                        <a:ext uri="{9D8B030D-6E8A-4147-A177-3AD203B41FA5}">
                          <a16:colId xmlns:a16="http://schemas.microsoft.com/office/drawing/2014/main" val="1878919530"/>
                        </a:ext>
                      </a:extLst>
                    </a:gridCol>
                    <a:gridCol w="600069">
                      <a:extLst>
                        <a:ext uri="{9D8B030D-6E8A-4147-A177-3AD203B41FA5}">
                          <a16:colId xmlns:a16="http://schemas.microsoft.com/office/drawing/2014/main" val="2059916488"/>
                        </a:ext>
                      </a:extLst>
                    </a:gridCol>
                    <a:gridCol w="645954">
                      <a:extLst>
                        <a:ext uri="{9D8B030D-6E8A-4147-A177-3AD203B41FA5}">
                          <a16:colId xmlns:a16="http://schemas.microsoft.com/office/drawing/2014/main" val="921311019"/>
                        </a:ext>
                      </a:extLst>
                    </a:gridCol>
                    <a:gridCol w="554184">
                      <a:extLst>
                        <a:ext uri="{9D8B030D-6E8A-4147-A177-3AD203B41FA5}">
                          <a16:colId xmlns:a16="http://schemas.microsoft.com/office/drawing/2014/main" val="1329748124"/>
                        </a:ext>
                      </a:extLst>
                    </a:gridCol>
                  </a:tblGrid>
                  <a:tr h="41809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oMath>
                            </m:oMathPara>
                          </a14:m>
                          <a:endParaRPr lang="zh-CN" alt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zh-CN" altLang="en-US" sz="200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b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US" altLang="zh-CN" sz="2000" b="1" smtClean="0">
                                        <a:latin typeface="Cambria Math" panose="02040503050406030204" pitchFamily="18" charset="0"/>
                                      </a:rPr>
                                      <m:t>𝒐𝒖𝒕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000" b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1" smtClean="0">
                                    <a:latin typeface="Cambria Math" panose="02040503050406030204" pitchFamily="18" charset="0"/>
                                  </a:rPr>
                                  <m:t>𝑺</m:t>
                                </m:r>
                              </m:oMath>
                            </m:oMathPara>
                          </a14:m>
                          <a:endParaRPr lang="zh-CN" altLang="en-US" sz="2000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81118346"/>
                      </a:ext>
                    </a:extLst>
                  </a:tr>
                  <a:tr h="41809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/>
                            <a:t>0</a:t>
                          </a:r>
                          <a:endParaRPr lang="zh-CN" alt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/>
                            <a:t>0</a:t>
                          </a:r>
                          <a:endParaRPr lang="zh-CN" altLang="en-US" sz="200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/>
                            <a:t>0</a:t>
                          </a:r>
                          <a:endParaRPr lang="zh-CN" altLang="en-US" sz="2000" b="1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/>
                            <a:t>0</a:t>
                          </a:r>
                          <a:endParaRPr lang="zh-CN" altLang="en-US" sz="2000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12672440"/>
                      </a:ext>
                    </a:extLst>
                  </a:tr>
                  <a:tr h="41809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/>
                            <a:t>0</a:t>
                          </a:r>
                          <a:endParaRPr lang="zh-CN" alt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/>
                            <a:t>1</a:t>
                          </a:r>
                          <a:endParaRPr lang="zh-CN" altLang="en-US" sz="200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/>
                            <a:t>0</a:t>
                          </a:r>
                          <a:endParaRPr lang="zh-CN" altLang="en-US" sz="2000" b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/>
                            <a:t>1</a:t>
                          </a:r>
                          <a:endParaRPr lang="zh-CN" altLang="en-US" sz="2000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23894711"/>
                      </a:ext>
                    </a:extLst>
                  </a:tr>
                  <a:tr h="41809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/>
                            <a:t>1</a:t>
                          </a:r>
                          <a:endParaRPr lang="zh-CN" alt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/>
                            <a:t>0</a:t>
                          </a:r>
                          <a:endParaRPr lang="zh-CN" altLang="en-US" sz="200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/>
                            <a:t>0</a:t>
                          </a:r>
                          <a:endParaRPr lang="zh-CN" altLang="en-US" sz="2000" b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/>
                            <a:t>1</a:t>
                          </a:r>
                          <a:endParaRPr lang="zh-CN" altLang="en-US" sz="2000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48023990"/>
                      </a:ext>
                    </a:extLst>
                  </a:tr>
                  <a:tr h="41809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/>
                            <a:t>1</a:t>
                          </a:r>
                          <a:endParaRPr lang="zh-CN" alt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/>
                            <a:t>1</a:t>
                          </a:r>
                          <a:endParaRPr lang="zh-CN" altLang="en-US" sz="200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/>
                            <a:t>1</a:t>
                          </a:r>
                          <a:endParaRPr lang="zh-CN" altLang="en-US" sz="2000" b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/>
                            <a:t>0</a:t>
                          </a:r>
                          <a:endParaRPr lang="zh-CN" altLang="en-US" sz="2000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418594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表格 18">
                <a:extLst>
                  <a:ext uri="{FF2B5EF4-FFF2-40B4-BE49-F238E27FC236}">
                    <a16:creationId xmlns:a16="http://schemas.microsoft.com/office/drawing/2014/main" id="{6CF10B79-F867-4871-8A75-9D3C0ECEAFD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82924840"/>
                  </p:ext>
                </p:extLst>
              </p:nvPr>
            </p:nvGraphicFramePr>
            <p:xfrm>
              <a:off x="3097210" y="1580011"/>
              <a:ext cx="2400276" cy="2090485"/>
            </p:xfrm>
            <a:graphic>
              <a:graphicData uri="http://schemas.openxmlformats.org/drawingml/2006/table">
                <a:tbl>
                  <a:tblPr firstRow="1" bandRow="1">
                    <a:tableStyleId>{5FD0F851-EC5A-4D38-B0AD-8093EC10F338}</a:tableStyleId>
                  </a:tblPr>
                  <a:tblGrid>
                    <a:gridCol w="600069">
                      <a:extLst>
                        <a:ext uri="{9D8B030D-6E8A-4147-A177-3AD203B41FA5}">
                          <a16:colId xmlns:a16="http://schemas.microsoft.com/office/drawing/2014/main" val="1878919530"/>
                        </a:ext>
                      </a:extLst>
                    </a:gridCol>
                    <a:gridCol w="600069">
                      <a:extLst>
                        <a:ext uri="{9D8B030D-6E8A-4147-A177-3AD203B41FA5}">
                          <a16:colId xmlns:a16="http://schemas.microsoft.com/office/drawing/2014/main" val="2059916488"/>
                        </a:ext>
                      </a:extLst>
                    </a:gridCol>
                    <a:gridCol w="645954">
                      <a:extLst>
                        <a:ext uri="{9D8B030D-6E8A-4147-A177-3AD203B41FA5}">
                          <a16:colId xmlns:a16="http://schemas.microsoft.com/office/drawing/2014/main" val="921311019"/>
                        </a:ext>
                      </a:extLst>
                    </a:gridCol>
                    <a:gridCol w="554184">
                      <a:extLst>
                        <a:ext uri="{9D8B030D-6E8A-4147-A177-3AD203B41FA5}">
                          <a16:colId xmlns:a16="http://schemas.microsoft.com/office/drawing/2014/main" val="1329748124"/>
                        </a:ext>
                      </a:extLst>
                    </a:gridCol>
                  </a:tblGrid>
                  <a:tr h="418097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t="-1449" r="-298990" b="-4188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4"/>
                          <a:stretch>
                            <a:fillRect l="-101020" t="-1449" r="-202041" b="-4188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4"/>
                          <a:stretch>
                            <a:fillRect l="-185849" t="-1449" r="-86792" b="-4188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l="-332967" t="-1449" r="-1099" b="-41884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81118346"/>
                      </a:ext>
                    </a:extLst>
                  </a:tr>
                  <a:tr h="41809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/>
                            <a:t>0</a:t>
                          </a:r>
                          <a:endParaRPr lang="zh-CN" alt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/>
                            <a:t>0</a:t>
                          </a:r>
                          <a:endParaRPr lang="zh-CN" altLang="en-US" sz="200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/>
                            <a:t>0</a:t>
                          </a:r>
                          <a:endParaRPr lang="zh-CN" altLang="en-US" sz="2000" b="1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/>
                            <a:t>0</a:t>
                          </a:r>
                          <a:endParaRPr lang="zh-CN" altLang="en-US" sz="2000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12672440"/>
                      </a:ext>
                    </a:extLst>
                  </a:tr>
                  <a:tr h="41809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/>
                            <a:t>0</a:t>
                          </a:r>
                          <a:endParaRPr lang="zh-CN" alt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/>
                            <a:t>1</a:t>
                          </a:r>
                          <a:endParaRPr lang="zh-CN" altLang="en-US" sz="200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/>
                            <a:t>0</a:t>
                          </a:r>
                          <a:endParaRPr lang="zh-CN" altLang="en-US" sz="2000" b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/>
                            <a:t>1</a:t>
                          </a:r>
                          <a:endParaRPr lang="zh-CN" altLang="en-US" sz="2000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23894711"/>
                      </a:ext>
                    </a:extLst>
                  </a:tr>
                  <a:tr h="41809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/>
                            <a:t>1</a:t>
                          </a:r>
                          <a:endParaRPr lang="zh-CN" alt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/>
                            <a:t>0</a:t>
                          </a:r>
                          <a:endParaRPr lang="zh-CN" altLang="en-US" sz="200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/>
                            <a:t>0</a:t>
                          </a:r>
                          <a:endParaRPr lang="zh-CN" altLang="en-US" sz="2000" b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/>
                            <a:t>1</a:t>
                          </a:r>
                          <a:endParaRPr lang="zh-CN" altLang="en-US" sz="2000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48023990"/>
                      </a:ext>
                    </a:extLst>
                  </a:tr>
                  <a:tr h="41809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/>
                            <a:t>1</a:t>
                          </a:r>
                          <a:endParaRPr lang="zh-CN" alt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/>
                            <a:t>1</a:t>
                          </a:r>
                          <a:endParaRPr lang="zh-CN" altLang="en-US" sz="200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/>
                            <a:t>1</a:t>
                          </a:r>
                          <a:endParaRPr lang="zh-CN" altLang="en-US" sz="2000" b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/>
                            <a:t>0</a:t>
                          </a:r>
                          <a:endParaRPr lang="zh-CN" altLang="en-US" sz="2000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418594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B0367509-A748-490A-8EB6-E9E9C25FBFBC}"/>
                  </a:ext>
                </a:extLst>
              </p:cNvPr>
              <p:cNvSpPr txBox="1"/>
              <p:nvPr/>
            </p:nvSpPr>
            <p:spPr>
              <a:xfrm>
                <a:off x="5654663" y="2139127"/>
                <a:ext cx="29559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𝑺</m:t>
                      </m:r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acc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𝒙</m:t>
                      </m:r>
                      <m:acc>
                        <m:accPr>
                          <m:chr m:val="̅"/>
                          <m:ctrlPr>
                            <a:rPr lang="en-US" altLang="zh-CN" sz="2400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acc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altLang="zh-CN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⊕</m:t>
                      </m:r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𝒚</m:t>
                      </m:r>
                    </m:oMath>
                  </m:oMathPara>
                </a14:m>
                <a:endParaRPr lang="zh-CN" altLang="en-US" sz="2400" b="1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B0367509-A748-490A-8EB6-E9E9C25FBF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4663" y="2139127"/>
                <a:ext cx="2955937" cy="369332"/>
              </a:xfrm>
              <a:prstGeom prst="rect">
                <a:avLst/>
              </a:prstGeom>
              <a:blipFill>
                <a:blip r:embed="rId5"/>
                <a:stretch>
                  <a:fillRect l="-1856" r="-1856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11C9A1AE-FDCC-49E4-AA34-893C061820BC}"/>
                  </a:ext>
                </a:extLst>
              </p:cNvPr>
              <p:cNvSpPr txBox="1"/>
              <p:nvPr/>
            </p:nvSpPr>
            <p:spPr>
              <a:xfrm>
                <a:off x="5643679" y="2785285"/>
                <a:ext cx="14212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b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𝒐𝒖𝒕</m:t>
                          </m:r>
                        </m:sub>
                      </m:sSub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𝒙𝒚</m:t>
                      </m:r>
                    </m:oMath>
                  </m:oMathPara>
                </a14:m>
                <a:endParaRPr lang="zh-CN" altLang="en-US" sz="2400" b="1" dirty="0"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11C9A1AE-FDCC-49E4-AA34-893C061820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3679" y="2785285"/>
                <a:ext cx="1421223" cy="369332"/>
              </a:xfrm>
              <a:prstGeom prst="rect">
                <a:avLst/>
              </a:prstGeom>
              <a:blipFill>
                <a:blip r:embed="rId6"/>
                <a:stretch>
                  <a:fillRect l="-4292" r="-4292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片 7">
            <a:extLst>
              <a:ext uri="{FF2B5EF4-FFF2-40B4-BE49-F238E27FC236}">
                <a16:creationId xmlns:a16="http://schemas.microsoft.com/office/drawing/2014/main" id="{6BC546A0-41FB-4231-862F-C2F1379224F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8200" y="4071330"/>
            <a:ext cx="4805479" cy="1714314"/>
          </a:xfrm>
          <a:prstGeom prst="rect">
            <a:avLst/>
          </a:prstGeom>
        </p:spPr>
      </p:pic>
      <p:sp>
        <p:nvSpPr>
          <p:cNvPr id="16" name="TextBox 9">
            <a:extLst>
              <a:ext uri="{FF2B5EF4-FFF2-40B4-BE49-F238E27FC236}">
                <a16:creationId xmlns:a16="http://schemas.microsoft.com/office/drawing/2014/main" id="{FE7ED802-EE7C-4E4B-ABBA-F02EE1C87F02}"/>
              </a:ext>
            </a:extLst>
          </p:cNvPr>
          <p:cNvSpPr txBox="1"/>
          <p:nvPr/>
        </p:nvSpPr>
        <p:spPr>
          <a:xfrm>
            <a:off x="417021" y="5950651"/>
            <a:ext cx="10727576" cy="528414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b="1" dirty="0">
                <a:solidFill>
                  <a:srgbClr val="0070C0"/>
                </a:solidFill>
              </a:rPr>
              <a:t>只解决了</a:t>
            </a:r>
            <a:r>
              <a:rPr lang="en-US" altLang="zh-CN" sz="2400" b="1" dirty="0">
                <a:solidFill>
                  <a:srgbClr val="0070C0"/>
                </a:solidFill>
              </a:rPr>
              <a:t>1</a:t>
            </a:r>
            <a:r>
              <a:rPr lang="zh-CN" altLang="en-US" sz="2400" b="1" dirty="0">
                <a:solidFill>
                  <a:srgbClr val="0070C0"/>
                </a:solidFill>
              </a:rPr>
              <a:t>位二进制数的加法；无法处理</a:t>
            </a:r>
            <a:r>
              <a:rPr lang="en-US" altLang="zh-CN" sz="2400" b="1" dirty="0">
                <a:solidFill>
                  <a:srgbClr val="0070C0"/>
                </a:solidFill>
              </a:rPr>
              <a:t>2</a:t>
            </a:r>
            <a:r>
              <a:rPr lang="zh-CN" altLang="en-US" sz="2400" b="1" dirty="0">
                <a:solidFill>
                  <a:srgbClr val="0070C0"/>
                </a:solidFill>
              </a:rPr>
              <a:t>位以上二进制加法！无法处理</a:t>
            </a:r>
            <a:r>
              <a:rPr lang="zh-CN" altLang="en-US" sz="2400" b="1" dirty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进位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656F648-A93D-4C38-8DB5-A43C8417780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35670" y="3875942"/>
            <a:ext cx="3873731" cy="1817936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71D7223C-B5F4-45FD-964E-6380377D5151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5" b="705"/>
          <a:stretch/>
        </p:blipFill>
        <p:spPr>
          <a:xfrm>
            <a:off x="9397226" y="1542898"/>
            <a:ext cx="2546466" cy="202232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0" y="738317"/>
            <a:ext cx="12192000" cy="6083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2800" b="1" dirty="0"/>
              <a:t>实现</a:t>
            </a:r>
            <a:r>
              <a:rPr lang="en-US" altLang="zh-CN" sz="2800" b="1" dirty="0"/>
              <a:t>2</a:t>
            </a:r>
            <a:r>
              <a:rPr lang="zh-CN" altLang="en-US" sz="2800" b="1" dirty="0"/>
              <a:t>个比特加法</a:t>
            </a:r>
            <a:endParaRPr lang="en-US" altLang="zh-CN" sz="2800" b="1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B7CAF96-62F6-4362-AFF1-1857E1D321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9DF0B-D505-483A-BDA3-D5167758AEB4}" type="slidenum">
              <a:rPr lang="zh-CN" altLang="en-US" sz="1400" b="1" smtClean="0"/>
              <a:pPr/>
              <a:t>15</a:t>
            </a:fld>
            <a:r>
              <a:rPr lang="zh-CN" altLang="en-US"/>
              <a:t> </a:t>
            </a:r>
            <a:r>
              <a:rPr lang="en-US" altLang="zh-CN"/>
              <a:t>/</a:t>
            </a:r>
            <a:r>
              <a:rPr lang="zh-CN" altLang="en-US"/>
              <a:t> </a:t>
            </a:r>
            <a:r>
              <a:rPr lang="en-US" altLang="zh-CN"/>
              <a:t>67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64905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">
            <a:extLst>
              <a:ext uri="{FF2B5EF4-FFF2-40B4-BE49-F238E27FC236}">
                <a16:creationId xmlns:a16="http://schemas.microsoft.com/office/drawing/2014/main" id="{35280139-F38A-4E1D-BA0D-2814CB62910D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5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zh-CN" altLang="en-US" sz="4000" spc="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全加器</a:t>
            </a:r>
            <a:r>
              <a:rPr lang="zh-CN" altLang="en-US" sz="4000" b="1" dirty="0">
                <a:solidFill>
                  <a:srgbClr val="0070C0"/>
                </a:solidFill>
              </a:rPr>
              <a:t> </a:t>
            </a:r>
            <a:r>
              <a:rPr lang="en-US" altLang="zh-CN" sz="36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Full Adder</a:t>
            </a:r>
            <a:endParaRPr lang="zh-CN" altLang="en-US" sz="40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96ACB4E6-B89C-4E66-A24A-AFF409E7C88A}"/>
              </a:ext>
            </a:extLst>
          </p:cNvPr>
          <p:cNvGrpSpPr/>
          <p:nvPr/>
        </p:nvGrpSpPr>
        <p:grpSpPr>
          <a:xfrm>
            <a:off x="6522614" y="991392"/>
            <a:ext cx="5425169" cy="1936428"/>
            <a:chOff x="644436" y="4903924"/>
            <a:chExt cx="5425169" cy="193642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文本框 16">
                  <a:extLst>
                    <a:ext uri="{FF2B5EF4-FFF2-40B4-BE49-F238E27FC236}">
                      <a16:creationId xmlns:a16="http://schemas.microsoft.com/office/drawing/2014/main" id="{416FB3D8-466A-4629-A6CE-B442D1F2952A}"/>
                    </a:ext>
                  </a:extLst>
                </p:cNvPr>
                <p:cNvSpPr txBox="1"/>
                <p:nvPr/>
              </p:nvSpPr>
              <p:spPr>
                <a:xfrm>
                  <a:off x="644436" y="4903924"/>
                  <a:ext cx="5425169" cy="4008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𝑺</m:t>
                            </m:r>
                          </m:e>
                          <m:sub>
                            <m:r>
                              <a:rPr lang="en-US" altLang="zh-CN" sz="20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altLang="zh-CN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7" name="文本框 16">
                  <a:extLst>
                    <a:ext uri="{FF2B5EF4-FFF2-40B4-BE49-F238E27FC236}">
                      <a16:creationId xmlns:a16="http://schemas.microsoft.com/office/drawing/2014/main" id="{416FB3D8-466A-4629-A6CE-B442D1F2952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4436" y="4903924"/>
                  <a:ext cx="5425169" cy="40081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矩形 17">
                  <a:extLst>
                    <a:ext uri="{FF2B5EF4-FFF2-40B4-BE49-F238E27FC236}">
                      <a16:creationId xmlns:a16="http://schemas.microsoft.com/office/drawing/2014/main" id="{44F4CB5C-F7E6-4EE2-B468-844764B4DBF0}"/>
                    </a:ext>
                  </a:extLst>
                </p:cNvPr>
                <p:cNvSpPr/>
                <p:nvPr/>
              </p:nvSpPr>
              <p:spPr>
                <a:xfrm>
                  <a:off x="925801" y="5273833"/>
                  <a:ext cx="4748544" cy="156651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en-US" altLang="zh-CN" sz="2000" dirty="0"/>
                </a:p>
                <a:p>
                  <a:pPr>
                    <a:lnSpc>
                      <a:spcPct val="150000"/>
                    </a:lnSpc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̅"/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⊕</m:t>
                            </m:r>
                            <m:sSub>
                              <m:sSub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acc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+(</m:t>
                        </m:r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000" i="1" smtClean="0">
                            <a:latin typeface="Cambria Math" panose="02040503050406030204" pitchFamily="18" charset="0"/>
                          </a:rPr>
                          <m:t>⊕</m:t>
                        </m:r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)</m:t>
                        </m:r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en-US" altLang="zh-CN" sz="2000" dirty="0"/>
                </a:p>
                <a:p>
                  <a:pPr>
                    <a:lnSpc>
                      <a:spcPct val="150000"/>
                    </a:lnSpc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CN" sz="20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𝑨</m:t>
                            </m:r>
                          </m:e>
                          <m:sub>
                            <m:r>
                              <a:rPr lang="en-US" altLang="zh-CN" sz="20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  <m:r>
                          <a:rPr lang="en-US" altLang="zh-CN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⊕</m:t>
                        </m:r>
                        <m:sSub>
                          <m:sSubPr>
                            <m:ctrlPr>
                              <a:rPr lang="en-US" altLang="zh-CN" sz="20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𝑩</m:t>
                            </m:r>
                          </m:e>
                          <m:sub>
                            <m:r>
                              <a:rPr lang="en-US" altLang="zh-CN" sz="20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  <m:r>
                          <a:rPr lang="en-US" altLang="zh-CN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⊕</m:t>
                        </m:r>
                        <m:sSub>
                          <m:sSubPr>
                            <m:ctrlPr>
                              <a:rPr lang="en-US" altLang="zh-CN" sz="20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𝑪</m:t>
                            </m:r>
                          </m:e>
                          <m:sub>
                            <m:r>
                              <a:rPr lang="en-US" altLang="zh-CN" sz="20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  <m:r>
                              <a:rPr lang="en-US" altLang="zh-CN" sz="20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20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zh-CN" altLang="en-US" sz="2000" b="1" dirty="0"/>
                </a:p>
              </p:txBody>
            </p:sp>
          </mc:Choice>
          <mc:Fallback xmlns="">
            <p:sp>
              <p:nvSpPr>
                <p:cNvPr id="18" name="矩形 17">
                  <a:extLst>
                    <a:ext uri="{FF2B5EF4-FFF2-40B4-BE49-F238E27FC236}">
                      <a16:creationId xmlns:a16="http://schemas.microsoft.com/office/drawing/2014/main" id="{44F4CB5C-F7E6-4EE2-B468-844764B4DBF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5801" y="5273833"/>
                  <a:ext cx="4748544" cy="1566519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5D80D190-C840-4ABE-8362-E11654202992}"/>
              </a:ext>
            </a:extLst>
          </p:cNvPr>
          <p:cNvGrpSpPr/>
          <p:nvPr/>
        </p:nvGrpSpPr>
        <p:grpSpPr>
          <a:xfrm>
            <a:off x="6476848" y="3001908"/>
            <a:ext cx="5509729" cy="1440891"/>
            <a:chOff x="6105544" y="4972121"/>
            <a:chExt cx="5651946" cy="144089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矩形 18">
                  <a:extLst>
                    <a:ext uri="{FF2B5EF4-FFF2-40B4-BE49-F238E27FC236}">
                      <a16:creationId xmlns:a16="http://schemas.microsoft.com/office/drawing/2014/main" id="{015E1822-A2D4-4704-BDFE-7E44270AB3F5}"/>
                    </a:ext>
                  </a:extLst>
                </p:cNvPr>
                <p:cNvSpPr/>
                <p:nvPr/>
              </p:nvSpPr>
              <p:spPr>
                <a:xfrm>
                  <a:off x="6105544" y="4972121"/>
                  <a:ext cx="5651946" cy="40081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𝑪</m:t>
                            </m:r>
                          </m:e>
                          <m:sub>
                            <m:r>
                              <a:rPr lang="en-US" altLang="zh-CN" sz="20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zh-CN" altLang="en-US" sz="2000" dirty="0"/>
                </a:p>
              </p:txBody>
            </p:sp>
          </mc:Choice>
          <mc:Fallback xmlns="">
            <p:sp>
              <p:nvSpPr>
                <p:cNvPr id="19" name="矩形 18">
                  <a:extLst>
                    <a:ext uri="{FF2B5EF4-FFF2-40B4-BE49-F238E27FC236}">
                      <a16:creationId xmlns:a16="http://schemas.microsoft.com/office/drawing/2014/main" id="{015E1822-A2D4-4704-BDFE-7E44270AB3F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05544" y="4972121"/>
                  <a:ext cx="5651946" cy="400815"/>
                </a:xfrm>
                <a:prstGeom prst="rect">
                  <a:avLst/>
                </a:prstGeom>
                <a:blipFill>
                  <a:blip r:embed="rId6"/>
                  <a:stretch>
                    <a:fillRect b="-153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矩形 19">
                  <a:extLst>
                    <a:ext uri="{FF2B5EF4-FFF2-40B4-BE49-F238E27FC236}">
                      <a16:creationId xmlns:a16="http://schemas.microsoft.com/office/drawing/2014/main" id="{C514C350-468B-425E-B70B-C19BDADDE01E}"/>
                    </a:ext>
                  </a:extLst>
                </p:cNvPr>
                <p:cNvSpPr/>
                <p:nvPr/>
              </p:nvSpPr>
              <p:spPr>
                <a:xfrm>
                  <a:off x="6428402" y="5337909"/>
                  <a:ext cx="3351143" cy="1075103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altLang="zh-CN" sz="2000" dirty="0"/>
                </a:p>
                <a:p>
                  <a:pPr>
                    <a:lnSpc>
                      <a:spcPct val="150000"/>
                    </a:lnSpc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= </m:t>
                        </m:r>
                        <m:d>
                          <m:dPr>
                            <m:ctrlPr>
                              <a:rPr lang="en-US" altLang="zh-CN" sz="20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0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𝑨</m:t>
                                </m:r>
                              </m:e>
                              <m:sub>
                                <m:r>
                                  <a:rPr lang="en-US" altLang="zh-CN" sz="20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sub>
                            </m:sSub>
                            <m:r>
                              <a:rPr lang="en-US" altLang="zh-CN" sz="20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⊕</m:t>
                            </m:r>
                            <m:sSub>
                              <m:sSubPr>
                                <m:ctrlPr>
                                  <a:rPr lang="en-US" altLang="zh-CN" sz="20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𝑩</m:t>
                                </m:r>
                              </m:e>
                              <m:sub>
                                <m:r>
                                  <a:rPr lang="en-US" altLang="zh-CN" sz="20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altLang="zh-CN" sz="20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𝑪</m:t>
                            </m:r>
                          </m:e>
                          <m:sub>
                            <m:r>
                              <a:rPr lang="en-US" altLang="zh-CN" sz="20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  <m:r>
                              <a:rPr lang="en-US" altLang="zh-CN" sz="20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20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sz="20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𝑨</m:t>
                            </m:r>
                          </m:e>
                          <m:sub>
                            <m:r>
                              <a:rPr lang="en-US" altLang="zh-CN" sz="20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0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𝑩</m:t>
                            </m:r>
                          </m:e>
                          <m:sub>
                            <m:r>
                              <a:rPr lang="en-US" altLang="zh-CN" sz="20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oMath>
                    </m:oMathPara>
                  </a14:m>
                  <a:endParaRPr lang="en-US" altLang="zh-CN" sz="2000" b="1" dirty="0"/>
                </a:p>
              </p:txBody>
            </p:sp>
          </mc:Choice>
          <mc:Fallback xmlns="">
            <p:sp>
              <p:nvSpPr>
                <p:cNvPr id="20" name="矩形 19">
                  <a:extLst>
                    <a:ext uri="{FF2B5EF4-FFF2-40B4-BE49-F238E27FC236}">
                      <a16:creationId xmlns:a16="http://schemas.microsoft.com/office/drawing/2014/main" id="{C514C350-468B-425E-B70B-C19BDADDE01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28402" y="5337909"/>
                  <a:ext cx="3351143" cy="1075103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4" name="表格 18">
                <a:extLst>
                  <a:ext uri="{FF2B5EF4-FFF2-40B4-BE49-F238E27FC236}">
                    <a16:creationId xmlns:a16="http://schemas.microsoft.com/office/drawing/2014/main" id="{0B05E8CE-34CD-4527-87B1-1074083667D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88562133"/>
                  </p:ext>
                </p:extLst>
              </p:nvPr>
            </p:nvGraphicFramePr>
            <p:xfrm>
              <a:off x="3366215" y="1013367"/>
              <a:ext cx="2948290" cy="3291840"/>
            </p:xfrm>
            <a:graphic>
              <a:graphicData uri="http://schemas.openxmlformats.org/drawingml/2006/table">
                <a:tbl>
                  <a:tblPr firstRow="1" bandRow="1">
                    <a:tableStyleId>{5FD0F851-EC5A-4D38-B0AD-8093EC10F338}</a:tableStyleId>
                  </a:tblPr>
                  <a:tblGrid>
                    <a:gridCol w="589658">
                      <a:extLst>
                        <a:ext uri="{9D8B030D-6E8A-4147-A177-3AD203B41FA5}">
                          <a16:colId xmlns:a16="http://schemas.microsoft.com/office/drawing/2014/main" val="1878919530"/>
                        </a:ext>
                      </a:extLst>
                    </a:gridCol>
                    <a:gridCol w="589658">
                      <a:extLst>
                        <a:ext uri="{9D8B030D-6E8A-4147-A177-3AD203B41FA5}">
                          <a16:colId xmlns:a16="http://schemas.microsoft.com/office/drawing/2014/main" val="2059916488"/>
                        </a:ext>
                      </a:extLst>
                    </a:gridCol>
                    <a:gridCol w="589658">
                      <a:extLst>
                        <a:ext uri="{9D8B030D-6E8A-4147-A177-3AD203B41FA5}">
                          <a16:colId xmlns:a16="http://schemas.microsoft.com/office/drawing/2014/main" val="3455060028"/>
                        </a:ext>
                      </a:extLst>
                    </a:gridCol>
                    <a:gridCol w="589658">
                      <a:extLst>
                        <a:ext uri="{9D8B030D-6E8A-4147-A177-3AD203B41FA5}">
                          <a16:colId xmlns:a16="http://schemas.microsoft.com/office/drawing/2014/main" val="921311019"/>
                        </a:ext>
                      </a:extLst>
                    </a:gridCol>
                    <a:gridCol w="589658">
                      <a:extLst>
                        <a:ext uri="{9D8B030D-6E8A-4147-A177-3AD203B41FA5}">
                          <a16:colId xmlns:a16="http://schemas.microsoft.com/office/drawing/2014/main" val="3047033802"/>
                        </a:ext>
                      </a:extLst>
                    </a:gridCol>
                  </a:tblGrid>
                  <a:tr h="35291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altLang="zh-CN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altLang="zh-CN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altLang="zh-CN" b="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b="0" i="1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smtClean="0">
                                        <a:latin typeface="Cambria Math" panose="02040503050406030204" pitchFamily="18" charset="0"/>
                                      </a:rPr>
                                      <m:t>𝑺</m:t>
                                    </m:r>
                                  </m:e>
                                  <m:sub>
                                    <m:r>
                                      <a:rPr lang="en-US" altLang="zh-CN" b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b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US" altLang="zh-CN" b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b="1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81118346"/>
                      </a:ext>
                    </a:extLst>
                  </a:tr>
                  <a:tr h="35291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/>
                            <a:t>0</a:t>
                          </a:r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/>
                            <a:t>0</a:t>
                          </a:r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/>
                            <a:t>0</a:t>
                          </a:r>
                          <a:endParaRPr lang="zh-CN" altLang="en-US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0</a:t>
                          </a:r>
                          <a:endParaRPr lang="zh-CN" altLang="en-US" b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/>
                            <a:t>0</a:t>
                          </a:r>
                          <a:endParaRPr lang="zh-CN" altLang="en-US" b="1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12672440"/>
                      </a:ext>
                    </a:extLst>
                  </a:tr>
                  <a:tr h="35291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/>
                            <a:t>0</a:t>
                          </a:r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/>
                            <a:t>0</a:t>
                          </a:r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/>
                            <a:t>1</a:t>
                          </a:r>
                          <a:endParaRPr lang="zh-CN" altLang="en-US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1</a:t>
                          </a:r>
                          <a:endParaRPr lang="zh-CN" altLang="en-US" b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0</a:t>
                          </a:r>
                          <a:endParaRPr lang="zh-CN" altLang="en-US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23894711"/>
                      </a:ext>
                    </a:extLst>
                  </a:tr>
                  <a:tr h="35291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/>
                            <a:t>0</a:t>
                          </a:r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/>
                            <a:t>1</a:t>
                          </a:r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/>
                            <a:t>0</a:t>
                          </a:r>
                          <a:endParaRPr lang="zh-CN" altLang="en-US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1</a:t>
                          </a:r>
                          <a:endParaRPr lang="zh-CN" altLang="en-US" b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0</a:t>
                          </a:r>
                          <a:endParaRPr lang="zh-CN" altLang="en-US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48023990"/>
                      </a:ext>
                    </a:extLst>
                  </a:tr>
                  <a:tr h="35291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/>
                            <a:t>0</a:t>
                          </a:r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/>
                            <a:t>1</a:t>
                          </a:r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/>
                            <a:t>1</a:t>
                          </a:r>
                          <a:endParaRPr lang="zh-CN" altLang="en-US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0</a:t>
                          </a:r>
                          <a:endParaRPr lang="zh-CN" altLang="en-US" b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1</a:t>
                          </a:r>
                          <a:endParaRPr lang="zh-CN" altLang="en-US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41859441"/>
                      </a:ext>
                    </a:extLst>
                  </a:tr>
                  <a:tr h="35291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/>
                            <a:t>1</a:t>
                          </a:r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/>
                            <a:t>0</a:t>
                          </a:r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/>
                            <a:t>0</a:t>
                          </a:r>
                          <a:endParaRPr lang="zh-CN" altLang="en-US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1</a:t>
                          </a:r>
                          <a:endParaRPr lang="zh-CN" altLang="en-US" b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0</a:t>
                          </a:r>
                          <a:endParaRPr lang="zh-CN" altLang="en-US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47382473"/>
                      </a:ext>
                    </a:extLst>
                  </a:tr>
                  <a:tr h="35291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/>
                            <a:t>1</a:t>
                          </a:r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/>
                            <a:t>0</a:t>
                          </a:r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/>
                            <a:t>1</a:t>
                          </a:r>
                          <a:endParaRPr lang="zh-CN" altLang="en-US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0</a:t>
                          </a:r>
                          <a:endParaRPr lang="zh-CN" altLang="en-US" b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1</a:t>
                          </a:r>
                          <a:endParaRPr lang="zh-CN" altLang="en-US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99770453"/>
                      </a:ext>
                    </a:extLst>
                  </a:tr>
                  <a:tr h="35291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/>
                            <a:t>1</a:t>
                          </a:r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/>
                            <a:t>1</a:t>
                          </a:r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/>
                            <a:t>0</a:t>
                          </a:r>
                          <a:endParaRPr lang="zh-CN" altLang="en-US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0</a:t>
                          </a:r>
                          <a:endParaRPr lang="zh-CN" altLang="en-US" b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1</a:t>
                          </a:r>
                          <a:endParaRPr lang="zh-CN" altLang="en-US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32844084"/>
                      </a:ext>
                    </a:extLst>
                  </a:tr>
                  <a:tr h="35291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/>
                            <a:t>1</a:t>
                          </a:r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/>
                            <a:t>1</a:t>
                          </a:r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/>
                            <a:t>1</a:t>
                          </a:r>
                          <a:endParaRPr lang="zh-CN" altLang="en-US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1</a:t>
                          </a:r>
                          <a:endParaRPr lang="zh-CN" altLang="en-US" b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1</a:t>
                          </a:r>
                          <a:endParaRPr lang="zh-CN" altLang="en-US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1734137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4" name="表格 18">
                <a:extLst>
                  <a:ext uri="{FF2B5EF4-FFF2-40B4-BE49-F238E27FC236}">
                    <a16:creationId xmlns:a16="http://schemas.microsoft.com/office/drawing/2014/main" id="{0B05E8CE-34CD-4527-87B1-1074083667D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88562133"/>
                  </p:ext>
                </p:extLst>
              </p:nvPr>
            </p:nvGraphicFramePr>
            <p:xfrm>
              <a:off x="3366215" y="1013367"/>
              <a:ext cx="2948290" cy="3291840"/>
            </p:xfrm>
            <a:graphic>
              <a:graphicData uri="http://schemas.openxmlformats.org/drawingml/2006/table">
                <a:tbl>
                  <a:tblPr firstRow="1" bandRow="1">
                    <a:tableStyleId>{5FD0F851-EC5A-4D38-B0AD-8093EC10F338}</a:tableStyleId>
                  </a:tblPr>
                  <a:tblGrid>
                    <a:gridCol w="589658">
                      <a:extLst>
                        <a:ext uri="{9D8B030D-6E8A-4147-A177-3AD203B41FA5}">
                          <a16:colId xmlns:a16="http://schemas.microsoft.com/office/drawing/2014/main" val="1878919530"/>
                        </a:ext>
                      </a:extLst>
                    </a:gridCol>
                    <a:gridCol w="589658">
                      <a:extLst>
                        <a:ext uri="{9D8B030D-6E8A-4147-A177-3AD203B41FA5}">
                          <a16:colId xmlns:a16="http://schemas.microsoft.com/office/drawing/2014/main" val="2059916488"/>
                        </a:ext>
                      </a:extLst>
                    </a:gridCol>
                    <a:gridCol w="589658">
                      <a:extLst>
                        <a:ext uri="{9D8B030D-6E8A-4147-A177-3AD203B41FA5}">
                          <a16:colId xmlns:a16="http://schemas.microsoft.com/office/drawing/2014/main" val="3455060028"/>
                        </a:ext>
                      </a:extLst>
                    </a:gridCol>
                    <a:gridCol w="589658">
                      <a:extLst>
                        <a:ext uri="{9D8B030D-6E8A-4147-A177-3AD203B41FA5}">
                          <a16:colId xmlns:a16="http://schemas.microsoft.com/office/drawing/2014/main" val="921311019"/>
                        </a:ext>
                      </a:extLst>
                    </a:gridCol>
                    <a:gridCol w="589658">
                      <a:extLst>
                        <a:ext uri="{9D8B030D-6E8A-4147-A177-3AD203B41FA5}">
                          <a16:colId xmlns:a16="http://schemas.microsoft.com/office/drawing/2014/main" val="3047033802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8"/>
                          <a:stretch>
                            <a:fillRect t="-1667" r="-400000" b="-8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8"/>
                          <a:stretch>
                            <a:fillRect l="-100000" t="-1667" r="-300000" b="-8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8"/>
                          <a:stretch>
                            <a:fillRect l="-202083" t="-1667" r="-203125" b="-8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8"/>
                          <a:stretch>
                            <a:fillRect l="-298969" t="-1667" r="-101031" b="-8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8"/>
                          <a:stretch>
                            <a:fillRect l="-398969" t="-1667" r="-1031" b="-82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8111834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/>
                            <a:t>0</a:t>
                          </a:r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/>
                            <a:t>0</a:t>
                          </a:r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/>
                            <a:t>0</a:t>
                          </a:r>
                          <a:endParaRPr lang="zh-CN" altLang="en-US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0</a:t>
                          </a:r>
                          <a:endParaRPr lang="zh-CN" altLang="en-US" b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/>
                            <a:t>0</a:t>
                          </a:r>
                          <a:endParaRPr lang="zh-CN" altLang="en-US" b="1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12672440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/>
                            <a:t>0</a:t>
                          </a:r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/>
                            <a:t>0</a:t>
                          </a:r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/>
                            <a:t>1</a:t>
                          </a:r>
                          <a:endParaRPr lang="zh-CN" altLang="en-US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1</a:t>
                          </a:r>
                          <a:endParaRPr lang="zh-CN" altLang="en-US" b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0</a:t>
                          </a:r>
                          <a:endParaRPr lang="zh-CN" altLang="en-US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23894711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/>
                            <a:t>0</a:t>
                          </a:r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/>
                            <a:t>1</a:t>
                          </a:r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/>
                            <a:t>0</a:t>
                          </a:r>
                          <a:endParaRPr lang="zh-CN" altLang="en-US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1</a:t>
                          </a:r>
                          <a:endParaRPr lang="zh-CN" altLang="en-US" b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0</a:t>
                          </a:r>
                          <a:endParaRPr lang="zh-CN" altLang="en-US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48023990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/>
                            <a:t>0</a:t>
                          </a:r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/>
                            <a:t>1</a:t>
                          </a:r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/>
                            <a:t>1</a:t>
                          </a:r>
                          <a:endParaRPr lang="zh-CN" altLang="en-US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0</a:t>
                          </a:r>
                          <a:endParaRPr lang="zh-CN" altLang="en-US" b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1</a:t>
                          </a:r>
                          <a:endParaRPr lang="zh-CN" altLang="en-US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41859441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/>
                            <a:t>1</a:t>
                          </a:r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/>
                            <a:t>0</a:t>
                          </a:r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/>
                            <a:t>0</a:t>
                          </a:r>
                          <a:endParaRPr lang="zh-CN" altLang="en-US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1</a:t>
                          </a:r>
                          <a:endParaRPr lang="zh-CN" altLang="en-US" b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0</a:t>
                          </a:r>
                          <a:endParaRPr lang="zh-CN" altLang="en-US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47382473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/>
                            <a:t>1</a:t>
                          </a:r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/>
                            <a:t>0</a:t>
                          </a:r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/>
                            <a:t>1</a:t>
                          </a:r>
                          <a:endParaRPr lang="zh-CN" altLang="en-US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0</a:t>
                          </a:r>
                          <a:endParaRPr lang="zh-CN" altLang="en-US" b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1</a:t>
                          </a:r>
                          <a:endParaRPr lang="zh-CN" altLang="en-US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99770453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/>
                            <a:t>1</a:t>
                          </a:r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/>
                            <a:t>1</a:t>
                          </a:r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/>
                            <a:t>0</a:t>
                          </a:r>
                          <a:endParaRPr lang="zh-CN" altLang="en-US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0</a:t>
                          </a:r>
                          <a:endParaRPr lang="zh-CN" altLang="en-US" b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1</a:t>
                          </a:r>
                          <a:endParaRPr lang="zh-CN" altLang="en-US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3284408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/>
                            <a:t>1</a:t>
                          </a:r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/>
                            <a:t>1</a:t>
                          </a:r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/>
                            <a:t>1</a:t>
                          </a:r>
                          <a:endParaRPr lang="zh-CN" altLang="en-US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1</a:t>
                          </a:r>
                          <a:endParaRPr lang="zh-CN" altLang="en-US" b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1</a:t>
                          </a:r>
                          <a:endParaRPr lang="zh-CN" altLang="en-US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17341376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40" name="组合 39">
            <a:extLst>
              <a:ext uri="{FF2B5EF4-FFF2-40B4-BE49-F238E27FC236}">
                <a16:creationId xmlns:a16="http://schemas.microsoft.com/office/drawing/2014/main" id="{DC8B104A-1117-4B05-8C9C-97D39F02725B}"/>
              </a:ext>
            </a:extLst>
          </p:cNvPr>
          <p:cNvGrpSpPr/>
          <p:nvPr/>
        </p:nvGrpSpPr>
        <p:grpSpPr>
          <a:xfrm>
            <a:off x="187653" y="1089290"/>
            <a:ext cx="3016817" cy="2278460"/>
            <a:chOff x="402248" y="1316458"/>
            <a:chExt cx="3016817" cy="2278460"/>
          </a:xfrm>
        </p:grpSpPr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CCFEE3B2-6EE8-4CB7-B677-AFE2765952F2}"/>
                </a:ext>
              </a:extLst>
            </p:cNvPr>
            <p:cNvSpPr/>
            <p:nvPr/>
          </p:nvSpPr>
          <p:spPr>
            <a:xfrm>
              <a:off x="1229654" y="2132634"/>
              <a:ext cx="1208116" cy="70468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>
                  <a:solidFill>
                    <a:schemeClr val="tx1"/>
                  </a:solidFill>
                </a:rPr>
                <a:t>FA</a:t>
              </a:r>
              <a:endParaRPr lang="zh-CN" altLang="en-US" b="1">
                <a:solidFill>
                  <a:schemeClr val="tx1"/>
                </a:solidFill>
              </a:endParaRPr>
            </a:p>
          </p:txBody>
        </p:sp>
        <p:cxnSp>
          <p:nvCxnSpPr>
            <p:cNvPr id="5" name="直接箭头连接符 4">
              <a:extLst>
                <a:ext uri="{FF2B5EF4-FFF2-40B4-BE49-F238E27FC236}">
                  <a16:creationId xmlns:a16="http://schemas.microsoft.com/office/drawing/2014/main" id="{4EE4BADD-20F7-48A1-9129-260AAB806589}"/>
                </a:ext>
              </a:extLst>
            </p:cNvPr>
            <p:cNvCxnSpPr>
              <a:stCxn id="2" idx="1"/>
            </p:cNvCxnSpPr>
            <p:nvPr/>
          </p:nvCxnSpPr>
          <p:spPr>
            <a:xfrm flipH="1" flipV="1">
              <a:off x="797392" y="2482647"/>
              <a:ext cx="432262" cy="233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箭头连接符 26">
              <a:extLst>
                <a:ext uri="{FF2B5EF4-FFF2-40B4-BE49-F238E27FC236}">
                  <a16:creationId xmlns:a16="http://schemas.microsoft.com/office/drawing/2014/main" id="{8434A05F-3E79-48E0-800D-2E8854D54F57}"/>
                </a:ext>
              </a:extLst>
            </p:cNvPr>
            <p:cNvCxnSpPr/>
            <p:nvPr/>
          </p:nvCxnSpPr>
          <p:spPr>
            <a:xfrm flipH="1" flipV="1">
              <a:off x="2420942" y="2482647"/>
              <a:ext cx="432262" cy="233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箭头连接符 27">
              <a:extLst>
                <a:ext uri="{FF2B5EF4-FFF2-40B4-BE49-F238E27FC236}">
                  <a16:creationId xmlns:a16="http://schemas.microsoft.com/office/drawing/2014/main" id="{3D8B0833-3AE1-4396-97A0-8C0EE70906EC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1616415" y="3052288"/>
              <a:ext cx="432262" cy="233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箭头连接符 28">
              <a:extLst>
                <a:ext uri="{FF2B5EF4-FFF2-40B4-BE49-F238E27FC236}">
                  <a16:creationId xmlns:a16="http://schemas.microsoft.com/office/drawing/2014/main" id="{5192695E-251A-46E4-BC02-10C4B884B666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1383760" y="1884169"/>
              <a:ext cx="432262" cy="233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箭头连接符 29">
              <a:extLst>
                <a:ext uri="{FF2B5EF4-FFF2-40B4-BE49-F238E27FC236}">
                  <a16:creationId xmlns:a16="http://schemas.microsoft.com/office/drawing/2014/main" id="{CD565E1A-FA63-42AA-AF05-683CB21017A3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1863026" y="1884169"/>
              <a:ext cx="432262" cy="233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矩形 30">
                  <a:extLst>
                    <a:ext uri="{FF2B5EF4-FFF2-40B4-BE49-F238E27FC236}">
                      <a16:creationId xmlns:a16="http://schemas.microsoft.com/office/drawing/2014/main" id="{7F7998E1-E036-48D6-A744-0E479F5AAC60}"/>
                    </a:ext>
                  </a:extLst>
                </p:cNvPr>
                <p:cNvSpPr/>
                <p:nvPr/>
              </p:nvSpPr>
              <p:spPr>
                <a:xfrm>
                  <a:off x="402248" y="2297981"/>
                  <a:ext cx="463524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𝑪</m:t>
                            </m:r>
                          </m:e>
                          <m:sub>
                            <m:r>
                              <a:rPr lang="en-US" altLang="zh-CN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oMath>
                    </m:oMathPara>
                  </a14:m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1" name="矩形 30">
                  <a:extLst>
                    <a:ext uri="{FF2B5EF4-FFF2-40B4-BE49-F238E27FC236}">
                      <a16:creationId xmlns:a16="http://schemas.microsoft.com/office/drawing/2014/main" id="{7F7998E1-E036-48D6-A744-0E479F5AAC6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2248" y="2297981"/>
                  <a:ext cx="463524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矩形 31">
                  <a:extLst>
                    <a:ext uri="{FF2B5EF4-FFF2-40B4-BE49-F238E27FC236}">
                      <a16:creationId xmlns:a16="http://schemas.microsoft.com/office/drawing/2014/main" id="{F4F6CDD0-EFA7-4A67-B195-095D01D8ED1E}"/>
                    </a:ext>
                  </a:extLst>
                </p:cNvPr>
                <p:cNvSpPr/>
                <p:nvPr/>
              </p:nvSpPr>
              <p:spPr>
                <a:xfrm>
                  <a:off x="2801652" y="2306359"/>
                  <a:ext cx="617413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𝑪</m:t>
                            </m:r>
                          </m:e>
                          <m:sub>
                            <m:r>
                              <a:rPr lang="en-US" altLang="zh-CN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2" name="矩形 31">
                  <a:extLst>
                    <a:ext uri="{FF2B5EF4-FFF2-40B4-BE49-F238E27FC236}">
                      <a16:creationId xmlns:a16="http://schemas.microsoft.com/office/drawing/2014/main" id="{F4F6CDD0-EFA7-4A67-B195-095D01D8ED1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01652" y="2306359"/>
                  <a:ext cx="617413" cy="36933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矩形 32">
                  <a:extLst>
                    <a:ext uri="{FF2B5EF4-FFF2-40B4-BE49-F238E27FC236}">
                      <a16:creationId xmlns:a16="http://schemas.microsoft.com/office/drawing/2014/main" id="{4B934781-4BA4-4A66-83FB-C28B4BBD7B71}"/>
                    </a:ext>
                  </a:extLst>
                </p:cNvPr>
                <p:cNvSpPr/>
                <p:nvPr/>
              </p:nvSpPr>
              <p:spPr>
                <a:xfrm>
                  <a:off x="1627291" y="3225586"/>
                  <a:ext cx="45070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𝑺</m:t>
                            </m:r>
                          </m:e>
                          <m:sub>
                            <m:r>
                              <a:rPr lang="en-US" altLang="zh-CN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oMath>
                    </m:oMathPara>
                  </a14:m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3" name="矩形 32">
                  <a:extLst>
                    <a:ext uri="{FF2B5EF4-FFF2-40B4-BE49-F238E27FC236}">
                      <a16:creationId xmlns:a16="http://schemas.microsoft.com/office/drawing/2014/main" id="{4B934781-4BA4-4A66-83FB-C28B4BBD7B7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27291" y="3225586"/>
                  <a:ext cx="450700" cy="369332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矩形 33">
                  <a:extLst>
                    <a:ext uri="{FF2B5EF4-FFF2-40B4-BE49-F238E27FC236}">
                      <a16:creationId xmlns:a16="http://schemas.microsoft.com/office/drawing/2014/main" id="{B7C14E53-D9F6-4334-8BC3-D73E3ABD7BC9}"/>
                    </a:ext>
                  </a:extLst>
                </p:cNvPr>
                <p:cNvSpPr/>
                <p:nvPr/>
              </p:nvSpPr>
              <p:spPr>
                <a:xfrm>
                  <a:off x="1362154" y="1316458"/>
                  <a:ext cx="473142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𝑨</m:t>
                            </m:r>
                          </m:e>
                          <m:sub>
                            <m:r>
                              <a:rPr lang="en-US" altLang="zh-CN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oMath>
                    </m:oMathPara>
                  </a14:m>
                  <a:endParaRPr lang="zh-CN" altLang="en-US" b="1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4" name="矩形 33">
                  <a:extLst>
                    <a:ext uri="{FF2B5EF4-FFF2-40B4-BE49-F238E27FC236}">
                      <a16:creationId xmlns:a16="http://schemas.microsoft.com/office/drawing/2014/main" id="{B7C14E53-D9F6-4334-8BC3-D73E3ABD7BC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62154" y="1316458"/>
                  <a:ext cx="473142" cy="369332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矩形 34">
                  <a:extLst>
                    <a:ext uri="{FF2B5EF4-FFF2-40B4-BE49-F238E27FC236}">
                      <a16:creationId xmlns:a16="http://schemas.microsoft.com/office/drawing/2014/main" id="{41F1C5FE-0EF0-4B0A-9A12-FE4C992D0217}"/>
                    </a:ext>
                  </a:extLst>
                </p:cNvPr>
                <p:cNvSpPr/>
                <p:nvPr/>
              </p:nvSpPr>
              <p:spPr>
                <a:xfrm>
                  <a:off x="1837720" y="1316458"/>
                  <a:ext cx="485967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𝑩</m:t>
                            </m:r>
                          </m:e>
                          <m:sub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oMath>
                    </m:oMathPara>
                  </a14:m>
                  <a:endParaRPr lang="zh-CN" altLang="en-US"/>
                </a:p>
              </p:txBody>
            </p:sp>
          </mc:Choice>
          <mc:Fallback xmlns="">
            <p:sp>
              <p:nvSpPr>
                <p:cNvPr id="35" name="矩形 34">
                  <a:extLst>
                    <a:ext uri="{FF2B5EF4-FFF2-40B4-BE49-F238E27FC236}">
                      <a16:creationId xmlns:a16="http://schemas.microsoft.com/office/drawing/2014/main" id="{41F1C5FE-0EF0-4B0A-9A12-FE4C992D021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37720" y="1316458"/>
                  <a:ext cx="485967" cy="369332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373CD8D6-E4FD-4F8B-A995-4446FA8AD02C}"/>
              </a:ext>
            </a:extLst>
          </p:cNvPr>
          <p:cNvGrpSpPr/>
          <p:nvPr/>
        </p:nvGrpSpPr>
        <p:grpSpPr>
          <a:xfrm>
            <a:off x="6942532" y="4993555"/>
            <a:ext cx="5044045" cy="1202130"/>
            <a:chOff x="6942532" y="4993555"/>
            <a:chExt cx="5044045" cy="1202130"/>
          </a:xfrm>
        </p:grpSpPr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A07D34A3-8A1D-42E4-A3FF-B47EC1A45E59}"/>
                </a:ext>
              </a:extLst>
            </p:cNvPr>
            <p:cNvSpPr/>
            <p:nvPr/>
          </p:nvSpPr>
          <p:spPr>
            <a:xfrm>
              <a:off x="6942532" y="4993555"/>
              <a:ext cx="4935967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400" b="1" dirty="0"/>
                <a:t>1</a:t>
              </a:r>
              <a:r>
                <a:rPr lang="zh-CN" altLang="en-US" sz="2400" b="1" dirty="0"/>
                <a:t>个全加器 </a:t>
              </a:r>
              <a:r>
                <a:rPr lang="en-US" altLang="zh-CN" sz="2400" b="1" dirty="0"/>
                <a:t>= 2</a:t>
              </a:r>
              <a:r>
                <a:rPr lang="zh-CN" altLang="en-US" sz="2400" b="1" dirty="0"/>
                <a:t>个半加器 </a:t>
              </a:r>
              <a:r>
                <a:rPr lang="en-US" altLang="zh-CN" sz="2400" b="1" dirty="0"/>
                <a:t>+ 1</a:t>
              </a:r>
              <a:r>
                <a:rPr lang="zh-CN" altLang="en-US" sz="2400" b="1" dirty="0"/>
                <a:t>个或门</a:t>
              </a:r>
              <a:r>
                <a:rPr lang="en-US" altLang="zh-CN" sz="2400" b="1" dirty="0"/>
                <a:t> </a:t>
              </a:r>
              <a:endParaRPr lang="zh-CN" altLang="en-US" sz="2400" b="1" dirty="0"/>
            </a:p>
          </p:txBody>
        </p: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D11AF7B6-138F-44B7-B848-E841427A1008}"/>
                </a:ext>
              </a:extLst>
            </p:cNvPr>
            <p:cNvSpPr/>
            <p:nvPr/>
          </p:nvSpPr>
          <p:spPr>
            <a:xfrm>
              <a:off x="7100303" y="5734020"/>
              <a:ext cx="4886274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400" b="1" dirty="0">
                  <a:solidFill>
                    <a:schemeClr val="accent1"/>
                  </a:solidFill>
                </a:rPr>
                <a:t>如何用全加器实现多位数字相加？</a:t>
              </a:r>
              <a:r>
                <a:rPr lang="en-US" altLang="zh-CN" sz="2400" b="1" dirty="0">
                  <a:solidFill>
                    <a:schemeClr val="accent1"/>
                  </a:solidFill>
                </a:rPr>
                <a:t> </a:t>
              </a:r>
              <a:endParaRPr lang="zh-CN" altLang="en-US" sz="2400" b="1" dirty="0">
                <a:solidFill>
                  <a:schemeClr val="accent1"/>
                </a:solidFill>
              </a:endParaRPr>
            </a:p>
          </p:txBody>
        </p:sp>
      </p:grpSp>
      <p:pic>
        <p:nvPicPr>
          <p:cNvPr id="7" name="图片 6">
            <a:extLst>
              <a:ext uri="{FF2B5EF4-FFF2-40B4-BE49-F238E27FC236}">
                <a16:creationId xmlns:a16="http://schemas.microsoft.com/office/drawing/2014/main" id="{FD50FC87-3F75-4A4B-ADC8-703C6248B996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19415" y="4533812"/>
            <a:ext cx="6258109" cy="2157640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43F7CF6-3EE8-4088-BFD1-E2F03F0A81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9DF0B-D505-483A-BDA3-D5167758AEB4}" type="slidenum">
              <a:rPr lang="zh-CN" altLang="en-US" sz="1400" b="1" smtClean="0"/>
              <a:pPr/>
              <a:t>16</a:t>
            </a:fld>
            <a:r>
              <a:rPr lang="zh-CN" altLang="en-US"/>
              <a:t> </a:t>
            </a:r>
            <a:r>
              <a:rPr lang="en-US" altLang="zh-CN"/>
              <a:t>/</a:t>
            </a:r>
            <a:r>
              <a:rPr lang="zh-CN" altLang="en-US"/>
              <a:t> </a:t>
            </a:r>
            <a:r>
              <a:rPr lang="en-US" altLang="zh-CN"/>
              <a:t>67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14127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">
            <a:extLst>
              <a:ext uri="{FF2B5EF4-FFF2-40B4-BE49-F238E27FC236}">
                <a16:creationId xmlns:a16="http://schemas.microsoft.com/office/drawing/2014/main" id="{35280139-F38A-4E1D-BA0D-2814CB62910D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5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串行 加法器 </a:t>
            </a:r>
            <a:r>
              <a:rPr lang="en-US" altLang="zh-CN" sz="4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4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行波进位加法器</a:t>
            </a:r>
            <a:r>
              <a:rPr lang="en-US" altLang="zh-CN" sz="4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en-US" sz="40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3">
                <a:extLst>
                  <a:ext uri="{FF2B5EF4-FFF2-40B4-BE49-F238E27FC236}">
                    <a16:creationId xmlns:a16="http://schemas.microsoft.com/office/drawing/2014/main" id="{01C53629-A7D8-42A9-955A-0A3A88253DD6}"/>
                  </a:ext>
                </a:extLst>
              </p:cNvPr>
              <p:cNvSpPr txBox="1"/>
              <p:nvPr/>
            </p:nvSpPr>
            <p:spPr>
              <a:xfrm>
                <a:off x="5853808" y="909687"/>
                <a:ext cx="5868530" cy="11440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sz="2400"/>
                  <a:t>9</a:t>
                </a:r>
                <a:r>
                  <a:rPr lang="zh-CN" altLang="en-US" sz="2400" dirty="0"/>
                  <a:t>输入变量：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altLang="zh-CN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sz="2400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sz="2400" i="1">
                            <a:latin typeface="Cambria Math"/>
                          </a:rPr>
                          <m:t>,</m:t>
                        </m:r>
                        <m:r>
                          <a:rPr lang="en-US" altLang="zh-CN" sz="2400" i="1">
                            <a:latin typeface="Cambria Math"/>
                          </a:rPr>
                          <m:t>𝐴</m:t>
                        </m:r>
                      </m:e>
                      <m:sub>
                        <m:r>
                          <a:rPr lang="en-US" altLang="zh-CN" sz="2400" i="1"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en-US" altLang="zh-CN" sz="2400" i="1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/>
                          </a:rPr>
                          <m:t>𝐵</m:t>
                        </m:r>
                      </m:e>
                      <m:sub>
                        <m:r>
                          <a:rPr lang="en-US" altLang="zh-CN" sz="2400" i="1"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en-US" altLang="zh-CN" sz="2400" i="1">
                        <a:latin typeface="Cambria Math"/>
                      </a:rPr>
                      <m:t>,</m:t>
                    </m:r>
                  </m:oMath>
                </a14:m>
                <a:r>
                  <a:rPr lang="en-US" altLang="zh-CN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/>
                          </a:rPr>
                          <m:t>𝐴</m:t>
                        </m:r>
                      </m:e>
                      <m:sub>
                        <m:r>
                          <a:rPr lang="en-US" altLang="zh-CN" sz="2400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altLang="zh-CN" sz="2400" i="1">
                        <a:latin typeface="Cambria Math"/>
                      </a:rPr>
                      <m:t>, 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/>
                          </a:rPr>
                          <m:t>𝐵</m:t>
                        </m:r>
                      </m:e>
                      <m:sub>
                        <m:r>
                          <a:rPr lang="en-US" altLang="zh-CN" sz="2400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altLang="zh-CN" sz="2400" i="1">
                        <a:latin typeface="Cambria Math"/>
                      </a:rPr>
                      <m:t>, 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/>
                          </a:rPr>
                          <m:t>𝐴</m:t>
                        </m:r>
                      </m:e>
                      <m:sub>
                        <m:r>
                          <a:rPr lang="en-US" altLang="zh-CN" sz="2400" i="1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altLang="zh-CN" sz="2400" i="1">
                        <a:latin typeface="Cambria Math"/>
                      </a:rPr>
                      <m:t>, 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/>
                          </a:rPr>
                          <m:t>𝐵</m:t>
                        </m:r>
                      </m:e>
                      <m:sub>
                        <m:r>
                          <a:rPr lang="en-US" altLang="zh-CN" sz="2400" i="1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altLang="zh-CN" sz="2400" i="1">
                        <a:latin typeface="Cambria Math"/>
                      </a:rPr>
                      <m:t>, 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/>
                          </a:rPr>
                          <m:t>𝐴</m:t>
                        </m:r>
                      </m:e>
                      <m:sub>
                        <m:r>
                          <a:rPr lang="en-US" altLang="zh-CN" sz="2400" i="1">
                            <a:latin typeface="Cambria Math"/>
                          </a:rPr>
                          <m:t>3</m:t>
                        </m:r>
                      </m:sub>
                    </m:sSub>
                    <m:r>
                      <a:rPr lang="en-US" altLang="zh-CN" sz="2400" i="1">
                        <a:latin typeface="Cambria Math"/>
                      </a:rPr>
                      <m:t>, 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/>
                          </a:rPr>
                          <m:t>𝐵</m:t>
                        </m:r>
                      </m:e>
                      <m:sub>
                        <m:r>
                          <a:rPr lang="en-US" altLang="zh-CN" sz="2400" i="1">
                            <a:latin typeface="Cambria Math"/>
                          </a:rPr>
                          <m:t>3</m:t>
                        </m:r>
                      </m:sub>
                    </m:sSub>
                    <m:r>
                      <a:rPr lang="en-US" altLang="zh-CN" sz="2400" i="1">
                        <a:latin typeface="Cambria Math"/>
                      </a:rPr>
                      <m:t> </m:t>
                    </m:r>
                  </m:oMath>
                </a14:m>
                <a:endParaRPr lang="en-US" altLang="zh-CN" sz="2400" dirty="0"/>
              </a:p>
              <a:p>
                <a:pPr>
                  <a:lnSpc>
                    <a:spcPct val="150000"/>
                  </a:lnSpc>
                </a:pPr>
                <a:r>
                  <a:rPr lang="en-US" altLang="zh-CN" sz="2400"/>
                  <a:t>          </a:t>
                </a:r>
                <a:r>
                  <a:rPr lang="en-US" altLang="zh-CN" sz="2400" dirty="0"/>
                  <a:t> </a:t>
                </a:r>
                <a:r>
                  <a:rPr lang="zh-CN" altLang="en-US" sz="2400"/>
                  <a:t>需要</a:t>
                </a:r>
                <a:r>
                  <a:rPr lang="en-US" altLang="zh-CN" sz="2400" b="1" dirty="0">
                    <a:solidFill>
                      <a:srgbClr val="FF0000"/>
                    </a:solidFill>
                  </a:rPr>
                  <a:t>512</a:t>
                </a:r>
                <a:r>
                  <a:rPr lang="zh-CN" altLang="en-US" sz="2400" dirty="0"/>
                  <a:t>行真值表！</a:t>
                </a:r>
              </a:p>
            </p:txBody>
          </p:sp>
        </mc:Choice>
        <mc:Fallback xmlns="">
          <p:sp>
            <p:nvSpPr>
              <p:cNvPr id="42" name="TextBox 3">
                <a:extLst>
                  <a:ext uri="{FF2B5EF4-FFF2-40B4-BE49-F238E27FC236}">
                    <a16:creationId xmlns:a16="http://schemas.microsoft.com/office/drawing/2014/main" id="{01C53629-A7D8-42A9-955A-0A3A88253D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3808" y="909687"/>
                <a:ext cx="5868530" cy="1144031"/>
              </a:xfrm>
              <a:prstGeom prst="rect">
                <a:avLst/>
              </a:prstGeom>
              <a:blipFill>
                <a:blip r:embed="rId3"/>
                <a:stretch>
                  <a:fillRect l="-1558" b="-1170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表格 5">
                <a:extLst>
                  <a:ext uri="{FF2B5EF4-FFF2-40B4-BE49-F238E27FC236}">
                    <a16:creationId xmlns:a16="http://schemas.microsoft.com/office/drawing/2014/main" id="{19C8C1DD-1227-4AC7-9390-25F65CE962D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38772264"/>
                  </p:ext>
                </p:extLst>
              </p:nvPr>
            </p:nvGraphicFramePr>
            <p:xfrm>
              <a:off x="278588" y="1071685"/>
              <a:ext cx="4736375" cy="2664510"/>
            </p:xfrm>
            <a:graphic>
              <a:graphicData uri="http://schemas.openxmlformats.org/drawingml/2006/table">
                <a:tbl>
                  <a:tblPr bandRow="1">
                    <a:tableStyleId>{2D5ABB26-0587-4C30-8999-92F81FD0307C}</a:tableStyleId>
                  </a:tblPr>
                  <a:tblGrid>
                    <a:gridCol w="1229783">
                      <a:extLst>
                        <a:ext uri="{9D8B030D-6E8A-4147-A177-3AD203B41FA5}">
                          <a16:colId xmlns:a16="http://schemas.microsoft.com/office/drawing/2014/main" val="4128848757"/>
                        </a:ext>
                      </a:extLst>
                    </a:gridCol>
                    <a:gridCol w="696888">
                      <a:extLst>
                        <a:ext uri="{9D8B030D-6E8A-4147-A177-3AD203B41FA5}">
                          <a16:colId xmlns:a16="http://schemas.microsoft.com/office/drawing/2014/main" val="2550320862"/>
                        </a:ext>
                      </a:extLst>
                    </a:gridCol>
                    <a:gridCol w="714894">
                      <a:extLst>
                        <a:ext uri="{9D8B030D-6E8A-4147-A177-3AD203B41FA5}">
                          <a16:colId xmlns:a16="http://schemas.microsoft.com/office/drawing/2014/main" val="2171888916"/>
                        </a:ext>
                      </a:extLst>
                    </a:gridCol>
                    <a:gridCol w="731520">
                      <a:extLst>
                        <a:ext uri="{9D8B030D-6E8A-4147-A177-3AD203B41FA5}">
                          <a16:colId xmlns:a16="http://schemas.microsoft.com/office/drawing/2014/main" val="2988403126"/>
                        </a:ext>
                      </a:extLst>
                    </a:gridCol>
                    <a:gridCol w="687186">
                      <a:extLst>
                        <a:ext uri="{9D8B030D-6E8A-4147-A177-3AD203B41FA5}">
                          <a16:colId xmlns:a16="http://schemas.microsoft.com/office/drawing/2014/main" val="2604267794"/>
                        </a:ext>
                      </a:extLst>
                    </a:gridCol>
                    <a:gridCol w="676104">
                      <a:extLst>
                        <a:ext uri="{9D8B030D-6E8A-4147-A177-3AD203B41FA5}">
                          <a16:colId xmlns:a16="http://schemas.microsoft.com/office/drawing/2014/main" val="1006552859"/>
                        </a:ext>
                      </a:extLst>
                    </a:gridCol>
                  </a:tblGrid>
                  <a:tr h="444085"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b="1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i="1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3</a:t>
                          </a:r>
                          <a:endParaRPr lang="zh-CN" altLang="en-US" sz="1600" b="1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i="1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2</a:t>
                          </a:r>
                          <a:endParaRPr lang="zh-CN" altLang="en-US" sz="1600" b="1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i="1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  <a:endParaRPr lang="zh-CN" altLang="en-US" sz="1600" b="1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i="1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  <a:endParaRPr lang="zh-CN" altLang="en-US" sz="1600" b="1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1" i="1" dirty="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756318905"/>
                      </a:ext>
                    </a:extLst>
                  </a:tr>
                  <a:tr h="44408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>
                              <a:solidFill>
                                <a:schemeClr val="accent1"/>
                              </a:solidFill>
                            </a:rPr>
                            <a:t>输入进位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>
                              <a:solidFill>
                                <a:srgbClr val="0070C0"/>
                              </a:solidFill>
                            </a:rPr>
                            <a:t>0</a:t>
                          </a:r>
                          <a:endParaRPr lang="zh-CN" altLang="en-US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>
                              <a:solidFill>
                                <a:srgbClr val="0070C0"/>
                              </a:solidFill>
                            </a:rPr>
                            <a:t>1</a:t>
                          </a:r>
                          <a:endParaRPr lang="zh-CN" altLang="en-US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>
                              <a:solidFill>
                                <a:srgbClr val="0070C0"/>
                              </a:solidFill>
                            </a:rPr>
                            <a:t>1</a:t>
                          </a:r>
                          <a:endParaRPr lang="zh-CN" altLang="en-US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>
                              <a:solidFill>
                                <a:srgbClr val="0070C0"/>
                              </a:solidFill>
                            </a:rPr>
                            <a:t>0</a:t>
                          </a:r>
                          <a:endParaRPr lang="zh-CN" altLang="en-US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altLang="zh-CN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2724443745"/>
                      </a:ext>
                    </a:extLst>
                  </a:tr>
                  <a:tr h="44408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b="1" dirty="0"/>
                            <a:t>加数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/>
                            <a:t>1</a:t>
                          </a:r>
                          <a:endParaRPr lang="zh-CN" altLang="en-US" sz="2000" b="1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/>
                            <a:t>0</a:t>
                          </a:r>
                          <a:endParaRPr lang="zh-CN" altLang="en-US" sz="2000" b="1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/>
                            <a:t>1</a:t>
                          </a:r>
                          <a:endParaRPr lang="zh-CN" altLang="en-US" sz="2000" b="1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/>
                            <a:t>1</a:t>
                          </a:r>
                          <a:endParaRPr lang="zh-CN" altLang="en-US" sz="2000" b="1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b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096255177"/>
                      </a:ext>
                    </a:extLst>
                  </a:tr>
                  <a:tr h="44408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b="1"/>
                            <a:t>加数</a:t>
                          </a:r>
                          <a:endParaRPr lang="zh-CN" altLang="en-US" b="1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/>
                            <a:t>0</a:t>
                          </a:r>
                          <a:endParaRPr lang="zh-CN" altLang="en-US" sz="2000" b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/>
                            <a:t>0</a:t>
                          </a:r>
                          <a:endParaRPr lang="zh-CN" altLang="en-US" sz="2000" b="1" dirty="0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/>
                            <a:t>1</a:t>
                          </a:r>
                          <a:endParaRPr lang="zh-CN" altLang="en-US" sz="2000" b="1" dirty="0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/>
                            <a:t>1</a:t>
                          </a:r>
                          <a:endParaRPr lang="zh-CN" altLang="en-US" sz="2000" b="1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𝑩</m:t>
                                    </m:r>
                                  </m:e>
                                  <m:sub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b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55320023"/>
                      </a:ext>
                    </a:extLst>
                  </a:tr>
                  <a:tr h="44408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b="1" dirty="0"/>
                            <a:t>和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sz="20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sz="20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sz="20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CN" altLang="en-US" sz="20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𝑺</m:t>
                                    </m:r>
                                  </m:e>
                                  <m:sub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b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728870375"/>
                      </a:ext>
                    </a:extLst>
                  </a:tr>
                  <a:tr h="44408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b="0" dirty="0">
                              <a:solidFill>
                                <a:schemeClr val="accent1"/>
                              </a:solidFill>
                            </a:rPr>
                            <a:t>输出进位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>
                              <a:solidFill>
                                <a:srgbClr val="0070C0"/>
                              </a:solidFill>
                            </a:rPr>
                            <a:t>0</a:t>
                          </a:r>
                          <a:endParaRPr lang="zh-CN" altLang="en-US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>
                              <a:solidFill>
                                <a:srgbClr val="0070C0"/>
                              </a:solidFill>
                            </a:rPr>
                            <a:t>0</a:t>
                          </a:r>
                          <a:endParaRPr lang="zh-CN" altLang="en-US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>
                              <a:solidFill>
                                <a:srgbClr val="0070C0"/>
                              </a:solidFill>
                            </a:rPr>
                            <a:t>1</a:t>
                          </a:r>
                          <a:endParaRPr lang="zh-CN" altLang="en-US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>
                              <a:solidFill>
                                <a:srgbClr val="0070C0"/>
                              </a:solidFill>
                            </a:rPr>
                            <a:t>1</a:t>
                          </a:r>
                          <a:endParaRPr lang="zh-CN" altLang="en-US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altLang="zh-CN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altLang="zh-CN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66305136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表格 5">
                <a:extLst>
                  <a:ext uri="{FF2B5EF4-FFF2-40B4-BE49-F238E27FC236}">
                    <a16:creationId xmlns:a16="http://schemas.microsoft.com/office/drawing/2014/main" id="{19C8C1DD-1227-4AC7-9390-25F65CE962D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38772264"/>
                  </p:ext>
                </p:extLst>
              </p:nvPr>
            </p:nvGraphicFramePr>
            <p:xfrm>
              <a:off x="278588" y="1071685"/>
              <a:ext cx="4736375" cy="2664510"/>
            </p:xfrm>
            <a:graphic>
              <a:graphicData uri="http://schemas.openxmlformats.org/drawingml/2006/table">
                <a:tbl>
                  <a:tblPr bandRow="1">
                    <a:tableStyleId>{2D5ABB26-0587-4C30-8999-92F81FD0307C}</a:tableStyleId>
                  </a:tblPr>
                  <a:tblGrid>
                    <a:gridCol w="1229783">
                      <a:extLst>
                        <a:ext uri="{9D8B030D-6E8A-4147-A177-3AD203B41FA5}">
                          <a16:colId xmlns:a16="http://schemas.microsoft.com/office/drawing/2014/main" val="4128848757"/>
                        </a:ext>
                      </a:extLst>
                    </a:gridCol>
                    <a:gridCol w="696888">
                      <a:extLst>
                        <a:ext uri="{9D8B030D-6E8A-4147-A177-3AD203B41FA5}">
                          <a16:colId xmlns:a16="http://schemas.microsoft.com/office/drawing/2014/main" val="2550320862"/>
                        </a:ext>
                      </a:extLst>
                    </a:gridCol>
                    <a:gridCol w="714894">
                      <a:extLst>
                        <a:ext uri="{9D8B030D-6E8A-4147-A177-3AD203B41FA5}">
                          <a16:colId xmlns:a16="http://schemas.microsoft.com/office/drawing/2014/main" val="2171888916"/>
                        </a:ext>
                      </a:extLst>
                    </a:gridCol>
                    <a:gridCol w="731520">
                      <a:extLst>
                        <a:ext uri="{9D8B030D-6E8A-4147-A177-3AD203B41FA5}">
                          <a16:colId xmlns:a16="http://schemas.microsoft.com/office/drawing/2014/main" val="2988403126"/>
                        </a:ext>
                      </a:extLst>
                    </a:gridCol>
                    <a:gridCol w="687186">
                      <a:extLst>
                        <a:ext uri="{9D8B030D-6E8A-4147-A177-3AD203B41FA5}">
                          <a16:colId xmlns:a16="http://schemas.microsoft.com/office/drawing/2014/main" val="2604267794"/>
                        </a:ext>
                      </a:extLst>
                    </a:gridCol>
                    <a:gridCol w="676104">
                      <a:extLst>
                        <a:ext uri="{9D8B030D-6E8A-4147-A177-3AD203B41FA5}">
                          <a16:colId xmlns:a16="http://schemas.microsoft.com/office/drawing/2014/main" val="1006552859"/>
                        </a:ext>
                      </a:extLst>
                    </a:gridCol>
                  </a:tblGrid>
                  <a:tr h="444085"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b="1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i="1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3</a:t>
                          </a:r>
                          <a:endParaRPr lang="zh-CN" altLang="en-US" sz="1600" b="1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i="1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2</a:t>
                          </a:r>
                          <a:endParaRPr lang="zh-CN" altLang="en-US" sz="1600" b="1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i="1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  <a:endParaRPr lang="zh-CN" altLang="en-US" sz="1600" b="1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i="1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  <a:endParaRPr lang="zh-CN" altLang="en-US" sz="1600" b="1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600901" t="-4110" r="-2703" b="-50684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56318905"/>
                      </a:ext>
                    </a:extLst>
                  </a:tr>
                  <a:tr h="44408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>
                              <a:solidFill>
                                <a:schemeClr val="accent1"/>
                              </a:solidFill>
                            </a:rPr>
                            <a:t>输入进位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>
                              <a:solidFill>
                                <a:srgbClr val="0070C0"/>
                              </a:solidFill>
                            </a:rPr>
                            <a:t>0</a:t>
                          </a:r>
                          <a:endParaRPr lang="zh-CN" altLang="en-US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>
                              <a:solidFill>
                                <a:srgbClr val="0070C0"/>
                              </a:solidFill>
                            </a:rPr>
                            <a:t>1</a:t>
                          </a:r>
                          <a:endParaRPr lang="zh-CN" altLang="en-US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>
                              <a:solidFill>
                                <a:srgbClr val="0070C0"/>
                              </a:solidFill>
                            </a:rPr>
                            <a:t>1</a:t>
                          </a:r>
                          <a:endParaRPr lang="zh-CN" altLang="en-US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>
                              <a:solidFill>
                                <a:srgbClr val="0070C0"/>
                              </a:solidFill>
                            </a:rPr>
                            <a:t>0</a:t>
                          </a:r>
                          <a:endParaRPr lang="zh-CN" altLang="en-US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4"/>
                          <a:stretch>
                            <a:fillRect l="-600901" t="-104110" r="-2703" b="-40684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24443745"/>
                      </a:ext>
                    </a:extLst>
                  </a:tr>
                  <a:tr h="44408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b="1" dirty="0"/>
                            <a:t>加数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/>
                            <a:t>1</a:t>
                          </a:r>
                          <a:endParaRPr lang="zh-CN" altLang="en-US" sz="2000" b="1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/>
                            <a:t>0</a:t>
                          </a:r>
                          <a:endParaRPr lang="zh-CN" altLang="en-US" sz="2000" b="1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/>
                            <a:t>1</a:t>
                          </a:r>
                          <a:endParaRPr lang="zh-CN" altLang="en-US" sz="2000" b="1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/>
                            <a:t>1</a:t>
                          </a:r>
                          <a:endParaRPr lang="zh-CN" altLang="en-US" sz="2000" b="1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4"/>
                          <a:stretch>
                            <a:fillRect l="-600901" t="-204110" r="-2703" b="-30684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96255177"/>
                      </a:ext>
                    </a:extLst>
                  </a:tr>
                  <a:tr h="44408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b="1"/>
                            <a:t>加数</a:t>
                          </a:r>
                          <a:endParaRPr lang="zh-CN" altLang="en-US" b="1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/>
                            <a:t>0</a:t>
                          </a:r>
                          <a:endParaRPr lang="zh-CN" altLang="en-US" sz="2000" b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/>
                            <a:t>0</a:t>
                          </a:r>
                          <a:endParaRPr lang="zh-CN" altLang="en-US" sz="2000" b="1" dirty="0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/>
                            <a:t>1</a:t>
                          </a:r>
                          <a:endParaRPr lang="zh-CN" altLang="en-US" sz="2000" b="1" dirty="0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/>
                            <a:t>1</a:t>
                          </a:r>
                          <a:endParaRPr lang="zh-CN" altLang="en-US" sz="2000" b="1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600901" t="-304110" r="-2703" b="-20684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55320023"/>
                      </a:ext>
                    </a:extLst>
                  </a:tr>
                  <a:tr h="44408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b="1" dirty="0"/>
                            <a:t>和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sz="20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sz="20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sz="20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CN" altLang="en-US" sz="20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4"/>
                          <a:stretch>
                            <a:fillRect l="-600901" t="-404110" r="-2703" b="-10684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28870375"/>
                      </a:ext>
                    </a:extLst>
                  </a:tr>
                  <a:tr h="44408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b="0" dirty="0">
                              <a:solidFill>
                                <a:schemeClr val="accent1"/>
                              </a:solidFill>
                            </a:rPr>
                            <a:t>输出进位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>
                              <a:solidFill>
                                <a:srgbClr val="0070C0"/>
                              </a:solidFill>
                            </a:rPr>
                            <a:t>0</a:t>
                          </a:r>
                          <a:endParaRPr lang="zh-CN" altLang="en-US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>
                              <a:solidFill>
                                <a:srgbClr val="0070C0"/>
                              </a:solidFill>
                            </a:rPr>
                            <a:t>0</a:t>
                          </a:r>
                          <a:endParaRPr lang="zh-CN" altLang="en-US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>
                              <a:solidFill>
                                <a:srgbClr val="0070C0"/>
                              </a:solidFill>
                            </a:rPr>
                            <a:t>1</a:t>
                          </a:r>
                          <a:endParaRPr lang="zh-CN" altLang="en-US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>
                              <a:solidFill>
                                <a:srgbClr val="0070C0"/>
                              </a:solidFill>
                            </a:rPr>
                            <a:t>1</a:t>
                          </a:r>
                          <a:endParaRPr lang="zh-CN" altLang="en-US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600901" t="-504110" r="-2703" b="-684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63051367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5" name="组合 4">
            <a:extLst>
              <a:ext uri="{FF2B5EF4-FFF2-40B4-BE49-F238E27FC236}">
                <a16:creationId xmlns:a16="http://schemas.microsoft.com/office/drawing/2014/main" id="{90640784-66DF-4DA6-90F4-22C909CC0286}"/>
              </a:ext>
            </a:extLst>
          </p:cNvPr>
          <p:cNvGrpSpPr/>
          <p:nvPr/>
        </p:nvGrpSpPr>
        <p:grpSpPr>
          <a:xfrm>
            <a:off x="1640378" y="2559010"/>
            <a:ext cx="9378142" cy="4200719"/>
            <a:chOff x="1640378" y="2559010"/>
            <a:chExt cx="9378142" cy="4200719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DE4A04C0-4CDF-41F7-9567-55617C03DF1C}"/>
                </a:ext>
              </a:extLst>
            </p:cNvPr>
            <p:cNvSpPr/>
            <p:nvPr/>
          </p:nvSpPr>
          <p:spPr>
            <a:xfrm>
              <a:off x="6202680" y="2559010"/>
              <a:ext cx="4815840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400" dirty="0"/>
                <a:t>通过</a:t>
              </a:r>
              <a:r>
                <a:rPr lang="zh-CN" altLang="en-US" sz="2400" b="1" dirty="0"/>
                <a:t>全加器级联方式实现</a:t>
              </a:r>
              <a:r>
                <a:rPr lang="zh-CN" altLang="en-US" sz="2400" dirty="0"/>
                <a:t>。</a:t>
              </a:r>
            </a:p>
          </p:txBody>
        </p:sp>
        <p:pic>
          <p:nvPicPr>
            <p:cNvPr id="43" name="Picture 17">
              <a:extLst>
                <a:ext uri="{FF2B5EF4-FFF2-40B4-BE49-F238E27FC236}">
                  <a16:creationId xmlns:a16="http://schemas.microsoft.com/office/drawing/2014/main" id="{988CE666-9EF0-480B-B8E3-B064DB9DBD7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40378" y="4035955"/>
              <a:ext cx="8426861" cy="27237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5" name="文本框 54">
              <a:extLst>
                <a:ext uri="{FF2B5EF4-FFF2-40B4-BE49-F238E27FC236}">
                  <a16:creationId xmlns:a16="http://schemas.microsoft.com/office/drawing/2014/main" id="{7EEB20AE-6A4A-4508-B50C-160CF73174D7}"/>
                </a:ext>
              </a:extLst>
            </p:cNvPr>
            <p:cNvSpPr txBox="1"/>
            <p:nvPr/>
          </p:nvSpPr>
          <p:spPr>
            <a:xfrm>
              <a:off x="6202680" y="3030361"/>
              <a:ext cx="4698722" cy="54861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200" dirty="0"/>
                <a:t>但进位信号需要逐位传递，故延迟长</a:t>
              </a:r>
              <a:endParaRPr lang="en-US" altLang="zh-CN" sz="2200" dirty="0"/>
            </a:p>
          </p:txBody>
        </p:sp>
        <p:sp>
          <p:nvSpPr>
            <p:cNvPr id="4" name="矩形: 圆角 3">
              <a:extLst>
                <a:ext uri="{FF2B5EF4-FFF2-40B4-BE49-F238E27FC236}">
                  <a16:creationId xmlns:a16="http://schemas.microsoft.com/office/drawing/2014/main" id="{1E136E15-399E-4EF7-BF25-6AF3BF000F96}"/>
                </a:ext>
              </a:extLst>
            </p:cNvPr>
            <p:cNvSpPr/>
            <p:nvPr/>
          </p:nvSpPr>
          <p:spPr>
            <a:xfrm>
              <a:off x="1950720" y="4538749"/>
              <a:ext cx="7475913" cy="1595426"/>
            </a:xfrm>
            <a:prstGeom prst="roundRect">
              <a:avLst/>
            </a:prstGeom>
            <a:noFill/>
            <a:ln>
              <a:solidFill>
                <a:schemeClr val="accent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C492043A-D6BF-4F77-B034-987E489D2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9DF0B-D505-483A-BDA3-D5167758AEB4}" type="slidenum">
              <a:rPr lang="zh-CN" altLang="en-US" sz="1400" b="1" smtClean="0"/>
              <a:pPr/>
              <a:t>17</a:t>
            </a:fld>
            <a:r>
              <a:rPr lang="zh-CN" altLang="en-US"/>
              <a:t> </a:t>
            </a:r>
            <a:r>
              <a:rPr lang="en-US" altLang="zh-CN"/>
              <a:t>/</a:t>
            </a:r>
            <a:r>
              <a:rPr lang="zh-CN" altLang="en-US"/>
              <a:t> </a:t>
            </a:r>
            <a:r>
              <a:rPr lang="en-US" altLang="zh-CN"/>
              <a:t>67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88103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28000"/>
          </a:xfrm>
          <a:solidFill>
            <a:schemeClr val="accent5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超前进位</a:t>
            </a:r>
            <a:r>
              <a: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加法器：</a:t>
            </a:r>
            <a:r>
              <a:rPr lang="zh-CN" altLang="en-US" sz="4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每位进位与</a:t>
            </a:r>
            <a:r>
              <a:rPr lang="zh-CN" altLang="en-US" sz="40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低位进位</a:t>
            </a:r>
            <a:r>
              <a:rPr lang="zh-CN" altLang="en-US" sz="4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无关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C238ECE5-491B-46B9-8907-CC9BEF2346F3}"/>
                  </a:ext>
                </a:extLst>
              </p:cNvPr>
              <p:cNvSpPr txBox="1"/>
              <p:nvPr/>
            </p:nvSpPr>
            <p:spPr>
              <a:xfrm>
                <a:off x="266523" y="872401"/>
                <a:ext cx="429425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zh-CN" altLang="en-US" sz="2000" b="1" dirty="0"/>
                  <a:t>设：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𝟒</m:t>
                        </m:r>
                      </m:sub>
                    </m:sSub>
                    <m:sSub>
                      <m:sSubPr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  <m:sSub>
                      <m:sSubPr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sSub>
                      <m:sSubPr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2000" b="1" i="1" smtClean="0">
                        <a:latin typeface="Cambria Math" panose="02040503050406030204" pitchFamily="18" charset="0"/>
                      </a:rPr>
                      <m:t>  ,   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</a:rPr>
                      <m:t>𝑩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𝑩</m:t>
                        </m:r>
                      </m:e>
                      <m:sub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𝟒</m:t>
                        </m:r>
                      </m:sub>
                    </m:sSub>
                    <m:sSub>
                      <m:sSubPr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𝑩</m:t>
                        </m:r>
                      </m:e>
                      <m:sub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  <m:sSub>
                      <m:sSubPr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𝑩</m:t>
                        </m:r>
                      </m:e>
                      <m:sub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sSub>
                      <m:sSubPr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𝑩</m:t>
                        </m:r>
                      </m:e>
                      <m:sub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endParaRPr lang="zh-CN" altLang="en-US" sz="2000" b="1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C238ECE5-491B-46B9-8907-CC9BEF2346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523" y="872401"/>
                <a:ext cx="4294252" cy="307777"/>
              </a:xfrm>
              <a:prstGeom prst="rect">
                <a:avLst/>
              </a:prstGeom>
              <a:blipFill>
                <a:blip r:embed="rId3"/>
                <a:stretch>
                  <a:fillRect l="-3693" t="-25490" r="-710" b="-4902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0E89ED2D-B791-4A6A-8ABC-0E0E6AC50083}"/>
                  </a:ext>
                </a:extLst>
              </p:cNvPr>
              <p:cNvSpPr txBox="1"/>
              <p:nvPr/>
            </p:nvSpPr>
            <p:spPr>
              <a:xfrm>
                <a:off x="422699" y="1339103"/>
                <a:ext cx="218502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2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⊕</m:t>
                      </m:r>
                      <m:sSub>
                        <m:sSubPr>
                          <m:ctrlPr>
                            <a:rPr lang="en-US" altLang="zh-CN" sz="2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sz="2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⊕</m:t>
                      </m:r>
                      <m:sSub>
                        <m:sSubPr>
                          <m:ctrlPr>
                            <a:rPr lang="en-US" altLang="zh-CN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zh-CN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0E89ED2D-B791-4A6A-8ABC-0E0E6AC500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699" y="1339103"/>
                <a:ext cx="2185022" cy="307777"/>
              </a:xfrm>
              <a:prstGeom prst="rect">
                <a:avLst/>
              </a:prstGeom>
              <a:blipFill>
                <a:blip r:embed="rId4"/>
                <a:stretch>
                  <a:fillRect l="-1950" t="-2000" r="-557" b="-26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BAA6522C-5B81-40D7-B358-3D53275F4C1E}"/>
                  </a:ext>
                </a:extLst>
              </p:cNvPr>
              <p:cNvSpPr txBox="1"/>
              <p:nvPr/>
            </p:nvSpPr>
            <p:spPr>
              <a:xfrm>
                <a:off x="422699" y="1770337"/>
                <a:ext cx="218502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2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⊕</m:t>
                      </m:r>
                      <m:sSub>
                        <m:sSubPr>
                          <m:ctrlPr>
                            <a:rPr lang="en-US" altLang="zh-CN" sz="2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sz="2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⊕</m:t>
                      </m:r>
                      <m:sSub>
                        <m:sSubPr>
                          <m:ctrlPr>
                            <a:rPr lang="en-US" altLang="zh-CN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zh-CN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BAA6522C-5B81-40D7-B358-3D53275F4C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699" y="1770337"/>
                <a:ext cx="2185022" cy="307777"/>
              </a:xfrm>
              <a:prstGeom prst="rect">
                <a:avLst/>
              </a:prstGeom>
              <a:blipFill>
                <a:blip r:embed="rId5"/>
                <a:stretch>
                  <a:fillRect l="-2228" r="-557" b="-254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AF0309CB-EFF2-45B4-85DB-F491736126CB}"/>
                  </a:ext>
                </a:extLst>
              </p:cNvPr>
              <p:cNvSpPr txBox="1"/>
              <p:nvPr/>
            </p:nvSpPr>
            <p:spPr>
              <a:xfrm>
                <a:off x="422699" y="2201571"/>
                <a:ext cx="218502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2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CN" sz="2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⊕</m:t>
                      </m:r>
                      <m:sSub>
                        <m:sSubPr>
                          <m:ctrlPr>
                            <a:rPr lang="en-US" altLang="zh-CN" sz="2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sz="2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⊕</m:t>
                      </m:r>
                      <m:sSub>
                        <m:sSubPr>
                          <m:ctrlPr>
                            <a:rPr lang="en-US" altLang="zh-CN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zh-CN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AF0309CB-EFF2-45B4-85DB-F491736126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699" y="2201571"/>
                <a:ext cx="2185022" cy="307777"/>
              </a:xfrm>
              <a:prstGeom prst="rect">
                <a:avLst/>
              </a:prstGeom>
              <a:blipFill>
                <a:blip r:embed="rId6"/>
                <a:stretch>
                  <a:fillRect l="-2228" r="-1114" b="-254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0EB2E766-30A3-43CB-BDEE-3D7E0F68D688}"/>
                  </a:ext>
                </a:extLst>
              </p:cNvPr>
              <p:cNvSpPr txBox="1"/>
              <p:nvPr/>
            </p:nvSpPr>
            <p:spPr>
              <a:xfrm>
                <a:off x="422699" y="2632806"/>
                <a:ext cx="218502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2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altLang="zh-CN" sz="2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⊕</m:t>
                      </m:r>
                      <m:sSub>
                        <m:sSubPr>
                          <m:ctrlPr>
                            <a:rPr lang="en-US" altLang="zh-CN" sz="2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sz="2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⊕</m:t>
                      </m:r>
                      <m:sSub>
                        <m:sSubPr>
                          <m:ctrlPr>
                            <a:rPr lang="en-US" altLang="zh-CN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zh-CN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0EB2E766-30A3-43CB-BDEE-3D7E0F68D6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699" y="2632806"/>
                <a:ext cx="2185022" cy="307777"/>
              </a:xfrm>
              <a:prstGeom prst="rect">
                <a:avLst/>
              </a:prstGeom>
              <a:blipFill>
                <a:blip r:embed="rId7"/>
                <a:stretch>
                  <a:fillRect l="-1950" t="-2000" r="-836" b="-26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02A1778C-5227-43B0-B0CB-81B34215507B}"/>
                  </a:ext>
                </a:extLst>
              </p:cNvPr>
              <p:cNvSpPr txBox="1"/>
              <p:nvPr/>
            </p:nvSpPr>
            <p:spPr>
              <a:xfrm>
                <a:off x="3077232" y="1339103"/>
                <a:ext cx="289271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0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20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zh-CN" sz="20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sz="20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+(</m:t>
                      </m:r>
                      <m:sSub>
                        <m:sSubPr>
                          <m:ctrlPr>
                            <a:rPr lang="en-US" altLang="zh-CN" sz="2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2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⊕</m:t>
                      </m:r>
                      <m:sSub>
                        <m:sSubPr>
                          <m:ctrlPr>
                            <a:rPr lang="en-US" altLang="zh-CN" sz="2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sz="2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)</m:t>
                      </m:r>
                      <m:sSub>
                        <m:sSubPr>
                          <m:ctrlPr>
                            <a:rPr lang="en-US" altLang="zh-CN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zh-CN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02A1778C-5227-43B0-B0CB-81B3421550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7232" y="1339103"/>
                <a:ext cx="2892715" cy="307777"/>
              </a:xfrm>
              <a:prstGeom prst="rect">
                <a:avLst/>
              </a:prstGeom>
              <a:blipFill>
                <a:blip r:embed="rId8"/>
                <a:stretch>
                  <a:fillRect l="-1477" t="-4000" r="-422" b="-36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33C3F225-E239-4EF4-95E0-9A17E7455536}"/>
                  </a:ext>
                </a:extLst>
              </p:cNvPr>
              <p:cNvSpPr txBox="1"/>
              <p:nvPr/>
            </p:nvSpPr>
            <p:spPr>
              <a:xfrm>
                <a:off x="3077231" y="1770337"/>
                <a:ext cx="292253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0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20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zh-CN" sz="20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sz="20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+(</m:t>
                      </m:r>
                      <m:sSub>
                        <m:sSubPr>
                          <m:ctrlPr>
                            <a:rPr lang="en-US" altLang="zh-CN" sz="2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2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⊕</m:t>
                      </m:r>
                      <m:sSub>
                        <m:sSubPr>
                          <m:ctrlPr>
                            <a:rPr lang="en-US" altLang="zh-CN" sz="2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sz="2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)</m:t>
                      </m:r>
                      <m:sSub>
                        <m:sSubPr>
                          <m:ctrlPr>
                            <a:rPr lang="en-US" altLang="zh-CN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zh-CN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33C3F225-E239-4EF4-95E0-9A17E74555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7231" y="1770337"/>
                <a:ext cx="2922530" cy="307777"/>
              </a:xfrm>
              <a:prstGeom prst="rect">
                <a:avLst/>
              </a:prstGeom>
              <a:blipFill>
                <a:blip r:embed="rId9"/>
                <a:stretch>
                  <a:fillRect l="-1461" t="-1961" r="-209" b="-3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305673C8-048F-4D7A-9255-C97E45E305D6}"/>
                  </a:ext>
                </a:extLst>
              </p:cNvPr>
              <p:cNvSpPr txBox="1"/>
              <p:nvPr/>
            </p:nvSpPr>
            <p:spPr>
              <a:xfrm>
                <a:off x="3077231" y="2201571"/>
                <a:ext cx="292253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0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20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altLang="zh-CN" sz="20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sz="20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+(</m:t>
                      </m:r>
                      <m:sSub>
                        <m:sSubPr>
                          <m:ctrlPr>
                            <a:rPr lang="en-US" altLang="zh-CN" sz="2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2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CN" sz="2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⊕</m:t>
                      </m:r>
                      <m:sSub>
                        <m:sSubPr>
                          <m:ctrlPr>
                            <a:rPr lang="en-US" altLang="zh-CN" sz="2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sz="2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)</m:t>
                      </m:r>
                      <m:sSub>
                        <m:sSubPr>
                          <m:ctrlPr>
                            <a:rPr lang="en-US" altLang="zh-CN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zh-CN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305673C8-048F-4D7A-9255-C97E45E305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7231" y="2201571"/>
                <a:ext cx="2922530" cy="307777"/>
              </a:xfrm>
              <a:prstGeom prst="rect">
                <a:avLst/>
              </a:prstGeom>
              <a:blipFill>
                <a:blip r:embed="rId10"/>
                <a:stretch>
                  <a:fillRect l="-1461" t="-1961" r="-418" b="-3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5E6C5559-5B71-4A7C-AC35-109D62E74E63}"/>
                  </a:ext>
                </a:extLst>
              </p:cNvPr>
              <p:cNvSpPr txBox="1"/>
              <p:nvPr/>
            </p:nvSpPr>
            <p:spPr>
              <a:xfrm>
                <a:off x="3077231" y="2631693"/>
                <a:ext cx="292253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0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20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sSub>
                        <m:sSubPr>
                          <m:ctrlPr>
                            <a:rPr lang="en-US" altLang="zh-CN" sz="20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sz="20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+(</m:t>
                      </m:r>
                      <m:sSub>
                        <m:sSubPr>
                          <m:ctrlPr>
                            <a:rPr lang="en-US" altLang="zh-CN" sz="2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2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altLang="zh-CN" sz="2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⊕</m:t>
                      </m:r>
                      <m:sSub>
                        <m:sSubPr>
                          <m:ctrlPr>
                            <a:rPr lang="en-US" altLang="zh-CN" sz="2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sz="2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)</m:t>
                      </m:r>
                      <m:sSub>
                        <m:sSubPr>
                          <m:ctrlPr>
                            <a:rPr lang="en-US" altLang="zh-CN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zh-CN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5E6C5559-5B71-4A7C-AC35-109D62E74E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7231" y="2631693"/>
                <a:ext cx="2922530" cy="307777"/>
              </a:xfrm>
              <a:prstGeom prst="rect">
                <a:avLst/>
              </a:prstGeom>
              <a:blipFill>
                <a:blip r:embed="rId11"/>
                <a:stretch>
                  <a:fillRect l="-1044" t="-4000" b="-36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6" name="组合 35">
            <a:extLst>
              <a:ext uri="{FF2B5EF4-FFF2-40B4-BE49-F238E27FC236}">
                <a16:creationId xmlns:a16="http://schemas.microsoft.com/office/drawing/2014/main" id="{7EBE9A34-CB45-4B54-AAC4-A039A6861BAE}"/>
              </a:ext>
            </a:extLst>
          </p:cNvPr>
          <p:cNvGrpSpPr/>
          <p:nvPr/>
        </p:nvGrpSpPr>
        <p:grpSpPr>
          <a:xfrm>
            <a:off x="735438" y="3165407"/>
            <a:ext cx="3340594" cy="765980"/>
            <a:chOff x="735438" y="3165407"/>
            <a:chExt cx="3340594" cy="76598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文本框 12">
                  <a:extLst>
                    <a:ext uri="{FF2B5EF4-FFF2-40B4-BE49-F238E27FC236}">
                      <a16:creationId xmlns:a16="http://schemas.microsoft.com/office/drawing/2014/main" id="{B522FBAD-4329-4B0B-B0A1-99EEB3DCD7DD}"/>
                    </a:ext>
                  </a:extLst>
                </p:cNvPr>
                <p:cNvSpPr txBox="1"/>
                <p:nvPr/>
              </p:nvSpPr>
              <p:spPr>
                <a:xfrm>
                  <a:off x="735438" y="3165407"/>
                  <a:ext cx="3340594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zh-CN" altLang="en-US" sz="2000" b="0" dirty="0"/>
                    <a:t>令：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𝑮</m:t>
                          </m:r>
                        </m:e>
                        <m:sub>
                          <m:r>
                            <a:rPr lang="en-US" altLang="zh-CN" sz="20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0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20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altLang="zh-CN" sz="20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sz="20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a14:m>
                  <a:r>
                    <a:rPr lang="zh-CN" altLang="en-US" sz="2000" dirty="0"/>
                    <a:t>，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en-US" altLang="zh-CN" sz="20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2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0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⊕</m:t>
                      </m:r>
                      <m:sSub>
                        <m:sSubPr>
                          <m:ctrlPr>
                            <a:rPr lang="en-US" altLang="zh-CN" sz="2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sz="2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a14:m>
                  <a:endParaRPr lang="zh-CN" altLang="en-US" sz="2000" dirty="0"/>
                </a:p>
              </p:txBody>
            </p:sp>
          </mc:Choice>
          <mc:Fallback xmlns="">
            <p:sp>
              <p:nvSpPr>
                <p:cNvPr id="13" name="文本框 12">
                  <a:extLst>
                    <a:ext uri="{FF2B5EF4-FFF2-40B4-BE49-F238E27FC236}">
                      <a16:creationId xmlns:a16="http://schemas.microsoft.com/office/drawing/2014/main" id="{B522FBAD-4329-4B0B-B0A1-99EEB3DCD7D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5438" y="3165407"/>
                  <a:ext cx="3340594" cy="307777"/>
                </a:xfrm>
                <a:prstGeom prst="rect">
                  <a:avLst/>
                </a:prstGeom>
                <a:blipFill>
                  <a:blip r:embed="rId12"/>
                  <a:stretch>
                    <a:fillRect l="-4745" t="-25490" r="-1095" b="-4902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文本框 24">
                  <a:extLst>
                    <a:ext uri="{FF2B5EF4-FFF2-40B4-BE49-F238E27FC236}">
                      <a16:creationId xmlns:a16="http://schemas.microsoft.com/office/drawing/2014/main" id="{E2BF056B-22F7-4C5D-8919-68B1F9F026BC}"/>
                    </a:ext>
                  </a:extLst>
                </p:cNvPr>
                <p:cNvSpPr txBox="1"/>
                <p:nvPr/>
              </p:nvSpPr>
              <p:spPr>
                <a:xfrm>
                  <a:off x="735438" y="3623610"/>
                  <a:ext cx="2332626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zh-CN" altLang="en-US" sz="2000" b="0" dirty="0"/>
                    <a:t>则：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0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𝑮</m:t>
                          </m:r>
                        </m:e>
                        <m:sub>
                          <m:r>
                            <a:rPr lang="en-US" altLang="zh-CN" sz="20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0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en-US" altLang="zh-CN" sz="20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sSub>
                        <m:sSubPr>
                          <m:ctrlPr>
                            <a:rPr lang="en-US" altLang="zh-CN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zh-CN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a14:m>
                  <a:endParaRPr lang="zh-CN" altLang="en-US" sz="2000" dirty="0"/>
                </a:p>
              </p:txBody>
            </p:sp>
          </mc:Choice>
          <mc:Fallback xmlns="">
            <p:sp>
              <p:nvSpPr>
                <p:cNvPr id="25" name="文本框 24">
                  <a:extLst>
                    <a:ext uri="{FF2B5EF4-FFF2-40B4-BE49-F238E27FC236}">
                      <a16:creationId xmlns:a16="http://schemas.microsoft.com/office/drawing/2014/main" id="{E2BF056B-22F7-4C5D-8919-68B1F9F026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5438" y="3623610"/>
                  <a:ext cx="2332626" cy="307777"/>
                </a:xfrm>
                <a:prstGeom prst="rect">
                  <a:avLst/>
                </a:prstGeom>
                <a:blipFill>
                  <a:blip r:embed="rId13"/>
                  <a:stretch>
                    <a:fillRect l="-6806" t="-25490" r="-2356" b="-4902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2BF4333E-BA50-4BF7-817C-EA282E8C7FC6}"/>
              </a:ext>
            </a:extLst>
          </p:cNvPr>
          <p:cNvGrpSpPr/>
          <p:nvPr/>
        </p:nvGrpSpPr>
        <p:grpSpPr>
          <a:xfrm>
            <a:off x="243840" y="4168258"/>
            <a:ext cx="6328901" cy="2169701"/>
            <a:chOff x="260466" y="4240304"/>
            <a:chExt cx="6328901" cy="216970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文本框 4">
                  <a:extLst>
                    <a:ext uri="{FF2B5EF4-FFF2-40B4-BE49-F238E27FC236}">
                      <a16:creationId xmlns:a16="http://schemas.microsoft.com/office/drawing/2014/main" id="{D54A4B98-5346-4C0B-A034-770F7821270F}"/>
                    </a:ext>
                  </a:extLst>
                </p:cNvPr>
                <p:cNvSpPr txBox="1"/>
                <p:nvPr/>
              </p:nvSpPr>
              <p:spPr>
                <a:xfrm>
                  <a:off x="2435633" y="4273451"/>
                  <a:ext cx="2230547" cy="400110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𝑮</m:t>
                          </m:r>
                        </m:e>
                        <m:sub>
                          <m:r>
                            <a:rPr lang="en-US" altLang="zh-CN" sz="20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</m:oMath>
                  </a14:m>
                  <a:r>
                    <a:rPr lang="zh-CN" altLang="en-US" sz="2000" dirty="0"/>
                    <a:t>、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en-US" altLang="zh-CN" sz="2000" b="1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</m:oMath>
                  </a14:m>
                  <a:r>
                    <a:rPr lang="zh-CN" altLang="en-US" sz="2000" dirty="0"/>
                    <a:t>均为已知量</a:t>
                  </a:r>
                </a:p>
              </p:txBody>
            </p:sp>
          </mc:Choice>
          <mc:Fallback xmlns="">
            <p:sp>
              <p:nvSpPr>
                <p:cNvPr id="5" name="文本框 4">
                  <a:extLst>
                    <a:ext uri="{FF2B5EF4-FFF2-40B4-BE49-F238E27FC236}">
                      <a16:creationId xmlns:a16="http://schemas.microsoft.com/office/drawing/2014/main" id="{D54A4B98-5346-4C0B-A034-770F7821270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35633" y="4273451"/>
                  <a:ext cx="2230547" cy="400110"/>
                </a:xfrm>
                <a:prstGeom prst="rect">
                  <a:avLst/>
                </a:prstGeom>
                <a:blipFill>
                  <a:blip r:embed="rId14"/>
                  <a:stretch>
                    <a:fillRect t="-7576" r="-2459" b="-2575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9D00C84F-FB3F-443D-BF68-CCD5B51D604A}"/>
                </a:ext>
              </a:extLst>
            </p:cNvPr>
            <p:cNvSpPr txBox="1"/>
            <p:nvPr/>
          </p:nvSpPr>
          <p:spPr>
            <a:xfrm>
              <a:off x="260466" y="4240304"/>
              <a:ext cx="172354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/>
                <a:t>采用递推法：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文本框 25">
                  <a:extLst>
                    <a:ext uri="{FF2B5EF4-FFF2-40B4-BE49-F238E27FC236}">
                      <a16:creationId xmlns:a16="http://schemas.microsoft.com/office/drawing/2014/main" id="{C56F9AB7-5B25-4B24-9358-C443146A275A}"/>
                    </a:ext>
                  </a:extLst>
                </p:cNvPr>
                <p:cNvSpPr txBox="1"/>
                <p:nvPr/>
              </p:nvSpPr>
              <p:spPr>
                <a:xfrm>
                  <a:off x="336501" y="4741088"/>
                  <a:ext cx="1764714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  <m:t>𝑪</m:t>
                            </m:r>
                          </m:e>
                          <m:sub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zh-CN" altLang="en-US" sz="2000" dirty="0"/>
                </a:p>
              </p:txBody>
            </p:sp>
          </mc:Choice>
          <mc:Fallback xmlns="">
            <p:sp>
              <p:nvSpPr>
                <p:cNvPr id="26" name="文本框 25">
                  <a:extLst>
                    <a:ext uri="{FF2B5EF4-FFF2-40B4-BE49-F238E27FC236}">
                      <a16:creationId xmlns:a16="http://schemas.microsoft.com/office/drawing/2014/main" id="{C56F9AB7-5B25-4B24-9358-C443146A275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6501" y="4741088"/>
                  <a:ext cx="1764714" cy="307777"/>
                </a:xfrm>
                <a:prstGeom prst="rect">
                  <a:avLst/>
                </a:prstGeom>
                <a:blipFill>
                  <a:blip r:embed="rId15"/>
                  <a:stretch>
                    <a:fillRect l="-2414" r="-1034" b="-18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文本框 26">
                  <a:extLst>
                    <a:ext uri="{FF2B5EF4-FFF2-40B4-BE49-F238E27FC236}">
                      <a16:creationId xmlns:a16="http://schemas.microsoft.com/office/drawing/2014/main" id="{74FFC11A-7A47-47D1-8F09-AA37E5EFD02B}"/>
                    </a:ext>
                  </a:extLst>
                </p:cNvPr>
                <p:cNvSpPr txBox="1"/>
                <p:nvPr/>
              </p:nvSpPr>
              <p:spPr>
                <a:xfrm>
                  <a:off x="336501" y="5194801"/>
                  <a:ext cx="4198265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  <m:t>𝑪</m:t>
                            </m:r>
                          </m:e>
                          <m:sub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CN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sz="2000" dirty="0"/>
                </a:p>
              </p:txBody>
            </p:sp>
          </mc:Choice>
          <mc:Fallback xmlns="">
            <p:sp>
              <p:nvSpPr>
                <p:cNvPr id="27" name="文本框 26">
                  <a:extLst>
                    <a:ext uri="{FF2B5EF4-FFF2-40B4-BE49-F238E27FC236}">
                      <a16:creationId xmlns:a16="http://schemas.microsoft.com/office/drawing/2014/main" id="{74FFC11A-7A47-47D1-8F09-AA37E5EFD02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6501" y="5194801"/>
                  <a:ext cx="4198265" cy="307777"/>
                </a:xfrm>
                <a:prstGeom prst="rect">
                  <a:avLst/>
                </a:prstGeom>
                <a:blipFill>
                  <a:blip r:embed="rId16"/>
                  <a:stretch>
                    <a:fillRect l="-1016" t="-1961" r="-2032" b="-33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文本框 27">
                  <a:extLst>
                    <a:ext uri="{FF2B5EF4-FFF2-40B4-BE49-F238E27FC236}">
                      <a16:creationId xmlns:a16="http://schemas.microsoft.com/office/drawing/2014/main" id="{F9DC6371-488F-40BE-8C66-E2E1B1BF6041}"/>
                    </a:ext>
                  </a:extLst>
                </p:cNvPr>
                <p:cNvSpPr txBox="1"/>
                <p:nvPr/>
              </p:nvSpPr>
              <p:spPr>
                <a:xfrm>
                  <a:off x="336501" y="5648514"/>
                  <a:ext cx="5247014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  <m:t>𝑪</m:t>
                            </m:r>
                          </m:e>
                          <m:sub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CN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sz="2000" dirty="0"/>
                </a:p>
              </p:txBody>
            </p:sp>
          </mc:Choice>
          <mc:Fallback xmlns="">
            <p:sp>
              <p:nvSpPr>
                <p:cNvPr id="28" name="文本框 27">
                  <a:extLst>
                    <a:ext uri="{FF2B5EF4-FFF2-40B4-BE49-F238E27FC236}">
                      <a16:creationId xmlns:a16="http://schemas.microsoft.com/office/drawing/2014/main" id="{F9DC6371-488F-40BE-8C66-E2E1B1BF604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6501" y="5648514"/>
                  <a:ext cx="5247014" cy="307777"/>
                </a:xfrm>
                <a:prstGeom prst="rect">
                  <a:avLst/>
                </a:prstGeom>
                <a:blipFill>
                  <a:blip r:embed="rId17"/>
                  <a:stretch>
                    <a:fillRect l="-697" t="-2000" r="-1510" b="-36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文本框 28">
                  <a:extLst>
                    <a:ext uri="{FF2B5EF4-FFF2-40B4-BE49-F238E27FC236}">
                      <a16:creationId xmlns:a16="http://schemas.microsoft.com/office/drawing/2014/main" id="{CF4569CA-1FCC-407E-9AAC-F544CE36C7B4}"/>
                    </a:ext>
                  </a:extLst>
                </p:cNvPr>
                <p:cNvSpPr txBox="1"/>
                <p:nvPr/>
              </p:nvSpPr>
              <p:spPr>
                <a:xfrm>
                  <a:off x="336501" y="6102228"/>
                  <a:ext cx="6252866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  <m:t>𝑪</m:t>
                            </m:r>
                          </m:e>
                          <m:sub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  <m:t>𝟒</m:t>
                            </m:r>
                          </m:sub>
                        </m:s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CN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))</m:t>
                        </m:r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sz="2000" dirty="0"/>
                </a:p>
              </p:txBody>
            </p:sp>
          </mc:Choice>
          <mc:Fallback xmlns="">
            <p:sp>
              <p:nvSpPr>
                <p:cNvPr id="29" name="文本框 28">
                  <a:extLst>
                    <a:ext uri="{FF2B5EF4-FFF2-40B4-BE49-F238E27FC236}">
                      <a16:creationId xmlns:a16="http://schemas.microsoft.com/office/drawing/2014/main" id="{CF4569CA-1FCC-407E-9AAC-F544CE36C7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6501" y="6102228"/>
                  <a:ext cx="6252866" cy="307777"/>
                </a:xfrm>
                <a:prstGeom prst="rect">
                  <a:avLst/>
                </a:prstGeom>
                <a:blipFill>
                  <a:blip r:embed="rId18"/>
                  <a:stretch>
                    <a:fillRect l="-585" t="-1961" r="-1170" b="-33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537C0386-6179-4E70-9976-AC81C3A4BE6F}"/>
                  </a:ext>
                </a:extLst>
              </p:cNvPr>
              <p:cNvSpPr txBox="1"/>
              <p:nvPr/>
            </p:nvSpPr>
            <p:spPr>
              <a:xfrm>
                <a:off x="559725" y="6374202"/>
                <a:ext cx="5962996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200" dirty="0"/>
                  <a:t>最低位的进位信号</a:t>
                </a:r>
                <a14:m>
                  <m:oMath xmlns:m="http://schemas.openxmlformats.org/officeDocument/2006/math">
                    <m:r>
                      <a:rPr lang="en-US" altLang="zh-CN" sz="22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𝑪</m:t>
                    </m:r>
                    <m:r>
                      <a:rPr lang="en-US" altLang="zh-CN" sz="2200" b="1" i="1" baseline="-2500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zh-CN" altLang="en-US" sz="2200" dirty="0"/>
                  <a:t>可以</a:t>
                </a:r>
                <a:r>
                  <a:rPr lang="zh-CN" altLang="en-US" sz="2200" b="1" dirty="0">
                    <a:solidFill>
                      <a:srgbClr val="FF0000"/>
                    </a:solidFill>
                  </a:rPr>
                  <a:t>超前</a:t>
                </a:r>
                <a:r>
                  <a:rPr lang="zh-CN" altLang="en-US" sz="2200" dirty="0"/>
                  <a:t>传送到最高位</a:t>
                </a:r>
                <a14:m>
                  <m:oMath xmlns:m="http://schemas.openxmlformats.org/officeDocument/2006/math">
                    <m:r>
                      <a:rPr lang="en-US" altLang="zh-CN" sz="22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𝑪</m:t>
                    </m:r>
                    <m:r>
                      <a:rPr lang="en-US" altLang="zh-CN" sz="2200" b="1" i="1" baseline="-2500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𝟒</m:t>
                    </m:r>
                  </m:oMath>
                </a14:m>
                <a:endParaRPr lang="en-US" altLang="zh-CN" sz="2200" dirty="0"/>
              </a:p>
            </p:txBody>
          </p:sp>
        </mc:Choice>
        <mc:Fallback xmlns=""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537C0386-6179-4E70-9976-AC81C3A4BE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725" y="6374202"/>
                <a:ext cx="5962996" cy="430887"/>
              </a:xfrm>
              <a:prstGeom prst="rect">
                <a:avLst/>
              </a:prstGeom>
              <a:blipFill>
                <a:blip r:embed="rId19"/>
                <a:stretch>
                  <a:fillRect l="-1329" t="-8571" b="-3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A919DCF-D348-4EB5-B906-C0BEFBC674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9DF0B-D505-483A-BDA3-D5167758AEB4}" type="slidenum">
              <a:rPr lang="zh-CN" altLang="en-US" sz="1400" b="1" smtClean="0"/>
              <a:pPr/>
              <a:t>18</a:t>
            </a:fld>
            <a:r>
              <a:rPr lang="zh-CN" altLang="en-US"/>
              <a:t> </a:t>
            </a:r>
            <a:r>
              <a:rPr lang="en-US" altLang="zh-CN"/>
              <a:t>/</a:t>
            </a:r>
            <a:r>
              <a:rPr lang="zh-CN" altLang="en-US"/>
              <a:t> </a:t>
            </a:r>
            <a:r>
              <a:rPr lang="en-US" altLang="zh-CN"/>
              <a:t>67</a:t>
            </a:r>
            <a:endParaRPr lang="zh-CN" altLang="en-US" dirty="0"/>
          </a:p>
        </p:txBody>
      </p:sp>
      <p:grpSp>
        <p:nvGrpSpPr>
          <p:cNvPr id="115" name="组合 114">
            <a:extLst>
              <a:ext uri="{FF2B5EF4-FFF2-40B4-BE49-F238E27FC236}">
                <a16:creationId xmlns:a16="http://schemas.microsoft.com/office/drawing/2014/main" id="{678BDAEE-8754-433D-B4E6-00C70CA1FCCF}"/>
              </a:ext>
            </a:extLst>
          </p:cNvPr>
          <p:cNvGrpSpPr/>
          <p:nvPr/>
        </p:nvGrpSpPr>
        <p:grpSpPr>
          <a:xfrm>
            <a:off x="6727917" y="1048756"/>
            <a:ext cx="5373333" cy="5324475"/>
            <a:chOff x="2572870" y="1133478"/>
            <a:chExt cx="5373333" cy="5324475"/>
          </a:xfrm>
        </p:grpSpPr>
        <p:sp>
          <p:nvSpPr>
            <p:cNvPr id="116" name="矩形 115">
              <a:extLst>
                <a:ext uri="{FF2B5EF4-FFF2-40B4-BE49-F238E27FC236}">
                  <a16:creationId xmlns:a16="http://schemas.microsoft.com/office/drawing/2014/main" id="{413F4E1A-4B2E-4366-AEC6-C4D25AC25414}"/>
                </a:ext>
              </a:extLst>
            </p:cNvPr>
            <p:cNvSpPr/>
            <p:nvPr/>
          </p:nvSpPr>
          <p:spPr>
            <a:xfrm>
              <a:off x="4433454" y="1307869"/>
              <a:ext cx="1839884" cy="482692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zh-CN" altLang="en-US" sz="2000" b="1" dirty="0">
                  <a:solidFill>
                    <a:srgbClr val="FF0000"/>
                  </a:solidFill>
                </a:rPr>
                <a:t>超前</a:t>
              </a:r>
              <a:endParaRPr lang="en-US" altLang="zh-CN" sz="2000" b="1" dirty="0">
                <a:solidFill>
                  <a:srgbClr val="FF0000"/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lang="zh-CN" altLang="en-US" sz="2000" b="1" dirty="0">
                  <a:solidFill>
                    <a:srgbClr val="FF0000"/>
                  </a:solidFill>
                </a:rPr>
                <a:t>进位</a:t>
              </a:r>
              <a:endParaRPr lang="en-US" altLang="zh-CN" sz="2000" b="1" dirty="0">
                <a:solidFill>
                  <a:srgbClr val="FF0000"/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lang="zh-CN" altLang="en-US" sz="2000" b="1" dirty="0">
                  <a:solidFill>
                    <a:srgbClr val="FF0000"/>
                  </a:solidFill>
                </a:rPr>
                <a:t>产生</a:t>
              </a:r>
              <a:endParaRPr lang="en-US" altLang="zh-CN" sz="2000" b="1" dirty="0">
                <a:solidFill>
                  <a:srgbClr val="FF0000"/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lang="zh-CN" altLang="en-US" sz="2000" b="1" dirty="0">
                  <a:solidFill>
                    <a:srgbClr val="FF0000"/>
                  </a:solidFill>
                </a:rPr>
                <a:t>电路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7" name="文本框 116">
                  <a:extLst>
                    <a:ext uri="{FF2B5EF4-FFF2-40B4-BE49-F238E27FC236}">
                      <a16:creationId xmlns:a16="http://schemas.microsoft.com/office/drawing/2014/main" id="{D32A749E-6C25-4FD5-8498-204157991098}"/>
                    </a:ext>
                  </a:extLst>
                </p:cNvPr>
                <p:cNvSpPr txBox="1"/>
                <p:nvPr/>
              </p:nvSpPr>
              <p:spPr>
                <a:xfrm>
                  <a:off x="4438994" y="1424362"/>
                  <a:ext cx="433647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17" name="文本框 116">
                  <a:extLst>
                    <a:ext uri="{FF2B5EF4-FFF2-40B4-BE49-F238E27FC236}">
                      <a16:creationId xmlns:a16="http://schemas.microsoft.com/office/drawing/2014/main" id="{D32A749E-6C25-4FD5-8498-20415799109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38994" y="1424362"/>
                  <a:ext cx="433647" cy="369332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8" name="文本框 117">
                  <a:extLst>
                    <a:ext uri="{FF2B5EF4-FFF2-40B4-BE49-F238E27FC236}">
                      <a16:creationId xmlns:a16="http://schemas.microsoft.com/office/drawing/2014/main" id="{3600EB2B-D6F5-4FA2-B1E3-291D7F648720}"/>
                    </a:ext>
                  </a:extLst>
                </p:cNvPr>
                <p:cNvSpPr txBox="1"/>
                <p:nvPr/>
              </p:nvSpPr>
              <p:spPr>
                <a:xfrm>
                  <a:off x="4438994" y="2083811"/>
                  <a:ext cx="433647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18" name="文本框 117">
                  <a:extLst>
                    <a:ext uri="{FF2B5EF4-FFF2-40B4-BE49-F238E27FC236}">
                      <a16:creationId xmlns:a16="http://schemas.microsoft.com/office/drawing/2014/main" id="{3600EB2B-D6F5-4FA2-B1E3-291D7F64872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38994" y="2083811"/>
                  <a:ext cx="433647" cy="369332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9" name="文本框 118">
                  <a:extLst>
                    <a:ext uri="{FF2B5EF4-FFF2-40B4-BE49-F238E27FC236}">
                      <a16:creationId xmlns:a16="http://schemas.microsoft.com/office/drawing/2014/main" id="{8793E869-8061-4045-BFE2-1D284CA230A0}"/>
                    </a:ext>
                  </a:extLst>
                </p:cNvPr>
                <p:cNvSpPr txBox="1"/>
                <p:nvPr/>
              </p:nvSpPr>
              <p:spPr>
                <a:xfrm>
                  <a:off x="4438994" y="2479732"/>
                  <a:ext cx="433647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19" name="文本框 118">
                  <a:extLst>
                    <a:ext uri="{FF2B5EF4-FFF2-40B4-BE49-F238E27FC236}">
                      <a16:creationId xmlns:a16="http://schemas.microsoft.com/office/drawing/2014/main" id="{8793E869-8061-4045-BFE2-1D284CA230A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38994" y="2479732"/>
                  <a:ext cx="433647" cy="369332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0" name="文本框 119">
                  <a:extLst>
                    <a:ext uri="{FF2B5EF4-FFF2-40B4-BE49-F238E27FC236}">
                      <a16:creationId xmlns:a16="http://schemas.microsoft.com/office/drawing/2014/main" id="{DEDEB659-11D4-4FD3-9D9B-D08D689BB28F}"/>
                    </a:ext>
                  </a:extLst>
                </p:cNvPr>
                <p:cNvSpPr txBox="1"/>
                <p:nvPr/>
              </p:nvSpPr>
              <p:spPr>
                <a:xfrm>
                  <a:off x="4438994" y="3113778"/>
                  <a:ext cx="433647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20" name="文本框 119">
                  <a:extLst>
                    <a:ext uri="{FF2B5EF4-FFF2-40B4-BE49-F238E27FC236}">
                      <a16:creationId xmlns:a16="http://schemas.microsoft.com/office/drawing/2014/main" id="{DEDEB659-11D4-4FD3-9D9B-D08D689BB28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38994" y="3113778"/>
                  <a:ext cx="433647" cy="369332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1" name="文本框 120">
                  <a:extLst>
                    <a:ext uri="{FF2B5EF4-FFF2-40B4-BE49-F238E27FC236}">
                      <a16:creationId xmlns:a16="http://schemas.microsoft.com/office/drawing/2014/main" id="{589B7DDE-F765-414C-B28F-CA0556A1CAD2}"/>
                    </a:ext>
                  </a:extLst>
                </p:cNvPr>
                <p:cNvSpPr txBox="1"/>
                <p:nvPr/>
              </p:nvSpPr>
              <p:spPr>
                <a:xfrm>
                  <a:off x="4438994" y="3522399"/>
                  <a:ext cx="433647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21" name="文本框 120">
                  <a:extLst>
                    <a:ext uri="{FF2B5EF4-FFF2-40B4-BE49-F238E27FC236}">
                      <a16:creationId xmlns:a16="http://schemas.microsoft.com/office/drawing/2014/main" id="{589B7DDE-F765-414C-B28F-CA0556A1CAD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38994" y="3522399"/>
                  <a:ext cx="433647" cy="369332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2" name="文本框 121">
                  <a:extLst>
                    <a:ext uri="{FF2B5EF4-FFF2-40B4-BE49-F238E27FC236}">
                      <a16:creationId xmlns:a16="http://schemas.microsoft.com/office/drawing/2014/main" id="{5DB97DE9-6008-4590-8D6B-E7761A9328A5}"/>
                    </a:ext>
                  </a:extLst>
                </p:cNvPr>
                <p:cNvSpPr txBox="1"/>
                <p:nvPr/>
              </p:nvSpPr>
              <p:spPr>
                <a:xfrm>
                  <a:off x="4438994" y="4210420"/>
                  <a:ext cx="433647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22" name="文本框 121">
                  <a:extLst>
                    <a:ext uri="{FF2B5EF4-FFF2-40B4-BE49-F238E27FC236}">
                      <a16:creationId xmlns:a16="http://schemas.microsoft.com/office/drawing/2014/main" id="{5DB97DE9-6008-4590-8D6B-E7761A9328A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38994" y="4210420"/>
                  <a:ext cx="433647" cy="369332"/>
                </a:xfrm>
                <a:prstGeom prst="rect">
                  <a:avLst/>
                </a:prstGeom>
                <a:blipFill>
                  <a:blip r:embed="rId2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3" name="文本框 122">
                  <a:extLst>
                    <a:ext uri="{FF2B5EF4-FFF2-40B4-BE49-F238E27FC236}">
                      <a16:creationId xmlns:a16="http://schemas.microsoft.com/office/drawing/2014/main" id="{F4B112D6-8CC2-4C3D-882E-AC813109BABB}"/>
                    </a:ext>
                  </a:extLst>
                </p:cNvPr>
                <p:cNvSpPr txBox="1"/>
                <p:nvPr/>
              </p:nvSpPr>
              <p:spPr>
                <a:xfrm>
                  <a:off x="4438994" y="4580941"/>
                  <a:ext cx="433647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23" name="文本框 122">
                  <a:extLst>
                    <a:ext uri="{FF2B5EF4-FFF2-40B4-BE49-F238E27FC236}">
                      <a16:creationId xmlns:a16="http://schemas.microsoft.com/office/drawing/2014/main" id="{F4B112D6-8CC2-4C3D-882E-AC813109BAB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38994" y="4580941"/>
                  <a:ext cx="433647" cy="369332"/>
                </a:xfrm>
                <a:prstGeom prst="rect">
                  <a:avLst/>
                </a:prstGeom>
                <a:blipFill>
                  <a:blip r:embed="rId2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4" name="文本框 123">
                  <a:extLst>
                    <a:ext uri="{FF2B5EF4-FFF2-40B4-BE49-F238E27FC236}">
                      <a16:creationId xmlns:a16="http://schemas.microsoft.com/office/drawing/2014/main" id="{8151CCCD-BF54-463C-A856-489338ABEA40}"/>
                    </a:ext>
                  </a:extLst>
                </p:cNvPr>
                <p:cNvSpPr txBox="1"/>
                <p:nvPr/>
              </p:nvSpPr>
              <p:spPr>
                <a:xfrm>
                  <a:off x="4438994" y="5240387"/>
                  <a:ext cx="433647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24" name="文本框 123">
                  <a:extLst>
                    <a:ext uri="{FF2B5EF4-FFF2-40B4-BE49-F238E27FC236}">
                      <a16:creationId xmlns:a16="http://schemas.microsoft.com/office/drawing/2014/main" id="{8151CCCD-BF54-463C-A856-489338ABEA4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38994" y="5240387"/>
                  <a:ext cx="433647" cy="369332"/>
                </a:xfrm>
                <a:prstGeom prst="rect">
                  <a:avLst/>
                </a:prstGeom>
                <a:blipFill>
                  <a:blip r:embed="rId2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5" name="文本框 124">
                  <a:extLst>
                    <a:ext uri="{FF2B5EF4-FFF2-40B4-BE49-F238E27FC236}">
                      <a16:creationId xmlns:a16="http://schemas.microsoft.com/office/drawing/2014/main" id="{279C20E8-7B73-4124-8EA5-7F331D855BD4}"/>
                    </a:ext>
                  </a:extLst>
                </p:cNvPr>
                <p:cNvSpPr txBox="1"/>
                <p:nvPr/>
              </p:nvSpPr>
              <p:spPr>
                <a:xfrm>
                  <a:off x="4438994" y="5690803"/>
                  <a:ext cx="433647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25" name="文本框 124">
                  <a:extLst>
                    <a:ext uri="{FF2B5EF4-FFF2-40B4-BE49-F238E27FC236}">
                      <a16:creationId xmlns:a16="http://schemas.microsoft.com/office/drawing/2014/main" id="{279C20E8-7B73-4124-8EA5-7F331D855BD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38994" y="5690803"/>
                  <a:ext cx="433647" cy="369332"/>
                </a:xfrm>
                <a:prstGeom prst="rect">
                  <a:avLst/>
                </a:prstGeom>
                <a:blipFill>
                  <a:blip r:embed="rId2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6" name="文本框 125">
                  <a:extLst>
                    <a:ext uri="{FF2B5EF4-FFF2-40B4-BE49-F238E27FC236}">
                      <a16:creationId xmlns:a16="http://schemas.microsoft.com/office/drawing/2014/main" id="{769CBAC7-805D-4E9B-9507-AA17DCFC5BA3}"/>
                    </a:ext>
                  </a:extLst>
                </p:cNvPr>
                <p:cNvSpPr txBox="1"/>
                <p:nvPr/>
              </p:nvSpPr>
              <p:spPr>
                <a:xfrm>
                  <a:off x="5843847" y="1311630"/>
                  <a:ext cx="433647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26" name="文本框 125">
                  <a:extLst>
                    <a:ext uri="{FF2B5EF4-FFF2-40B4-BE49-F238E27FC236}">
                      <a16:creationId xmlns:a16="http://schemas.microsoft.com/office/drawing/2014/main" id="{769CBAC7-805D-4E9B-9507-AA17DCFC5BA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43847" y="1311630"/>
                  <a:ext cx="433647" cy="369332"/>
                </a:xfrm>
                <a:prstGeom prst="rect">
                  <a:avLst/>
                </a:prstGeom>
                <a:blipFill>
                  <a:blip r:embed="rId2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7" name="文本框 126">
                  <a:extLst>
                    <a:ext uri="{FF2B5EF4-FFF2-40B4-BE49-F238E27FC236}">
                      <a16:creationId xmlns:a16="http://schemas.microsoft.com/office/drawing/2014/main" id="{1D414C40-D535-4D4B-ACFA-5FC1EB86EC62}"/>
                    </a:ext>
                  </a:extLst>
                </p:cNvPr>
                <p:cNvSpPr txBox="1"/>
                <p:nvPr/>
              </p:nvSpPr>
              <p:spPr>
                <a:xfrm>
                  <a:off x="5843847" y="1746941"/>
                  <a:ext cx="433647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27" name="文本框 126">
                  <a:extLst>
                    <a:ext uri="{FF2B5EF4-FFF2-40B4-BE49-F238E27FC236}">
                      <a16:creationId xmlns:a16="http://schemas.microsoft.com/office/drawing/2014/main" id="{1D414C40-D535-4D4B-ACFA-5FC1EB86EC6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43847" y="1746941"/>
                  <a:ext cx="433647" cy="369332"/>
                </a:xfrm>
                <a:prstGeom prst="rect">
                  <a:avLst/>
                </a:prstGeom>
                <a:blipFill>
                  <a:blip r:embed="rId3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8" name="文本框 127">
                  <a:extLst>
                    <a:ext uri="{FF2B5EF4-FFF2-40B4-BE49-F238E27FC236}">
                      <a16:creationId xmlns:a16="http://schemas.microsoft.com/office/drawing/2014/main" id="{99EB5FC7-DB60-4343-9DBE-77E93F827100}"/>
                    </a:ext>
                  </a:extLst>
                </p:cNvPr>
                <p:cNvSpPr txBox="1"/>
                <p:nvPr/>
              </p:nvSpPr>
              <p:spPr>
                <a:xfrm>
                  <a:off x="5843847" y="2807727"/>
                  <a:ext cx="433647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28" name="文本框 127">
                  <a:extLst>
                    <a:ext uri="{FF2B5EF4-FFF2-40B4-BE49-F238E27FC236}">
                      <a16:creationId xmlns:a16="http://schemas.microsoft.com/office/drawing/2014/main" id="{99EB5FC7-DB60-4343-9DBE-77E93F82710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43847" y="2807727"/>
                  <a:ext cx="433647" cy="369332"/>
                </a:xfrm>
                <a:prstGeom prst="rect">
                  <a:avLst/>
                </a:prstGeom>
                <a:blipFill>
                  <a:blip r:embed="rId3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9" name="文本框 128">
                  <a:extLst>
                    <a:ext uri="{FF2B5EF4-FFF2-40B4-BE49-F238E27FC236}">
                      <a16:creationId xmlns:a16="http://schemas.microsoft.com/office/drawing/2014/main" id="{517BA097-A563-4B04-9D4F-2B2EC7590A7E}"/>
                    </a:ext>
                  </a:extLst>
                </p:cNvPr>
                <p:cNvSpPr txBox="1"/>
                <p:nvPr/>
              </p:nvSpPr>
              <p:spPr>
                <a:xfrm>
                  <a:off x="5843847" y="3852639"/>
                  <a:ext cx="433647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29" name="文本框 128">
                  <a:extLst>
                    <a:ext uri="{FF2B5EF4-FFF2-40B4-BE49-F238E27FC236}">
                      <a16:creationId xmlns:a16="http://schemas.microsoft.com/office/drawing/2014/main" id="{517BA097-A563-4B04-9D4F-2B2EC7590A7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43847" y="3852639"/>
                  <a:ext cx="433647" cy="369332"/>
                </a:xfrm>
                <a:prstGeom prst="rect">
                  <a:avLst/>
                </a:prstGeom>
                <a:blipFill>
                  <a:blip r:embed="rId3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0" name="文本框 129">
                  <a:extLst>
                    <a:ext uri="{FF2B5EF4-FFF2-40B4-BE49-F238E27FC236}">
                      <a16:creationId xmlns:a16="http://schemas.microsoft.com/office/drawing/2014/main" id="{BDAF4EE1-FFC1-4AEA-B76C-B4ACD94B8E72}"/>
                    </a:ext>
                  </a:extLst>
                </p:cNvPr>
                <p:cNvSpPr txBox="1"/>
                <p:nvPr/>
              </p:nvSpPr>
              <p:spPr>
                <a:xfrm>
                  <a:off x="2572870" y="5589203"/>
                  <a:ext cx="433647" cy="3385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zh-CN" altLang="en-US" sz="1600" dirty="0"/>
                </a:p>
              </p:txBody>
            </p:sp>
          </mc:Choice>
          <mc:Fallback xmlns="">
            <p:sp>
              <p:nvSpPr>
                <p:cNvPr id="130" name="文本框 129">
                  <a:extLst>
                    <a:ext uri="{FF2B5EF4-FFF2-40B4-BE49-F238E27FC236}">
                      <a16:creationId xmlns:a16="http://schemas.microsoft.com/office/drawing/2014/main" id="{BDAF4EE1-FFC1-4AEA-B76C-B4ACD94B8E7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72870" y="5589203"/>
                  <a:ext cx="433647" cy="338554"/>
                </a:xfrm>
                <a:prstGeom prst="rect">
                  <a:avLst/>
                </a:prstGeom>
                <a:blipFill>
                  <a:blip r:embed="rId3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1" name="文本框 130">
                  <a:extLst>
                    <a:ext uri="{FF2B5EF4-FFF2-40B4-BE49-F238E27FC236}">
                      <a16:creationId xmlns:a16="http://schemas.microsoft.com/office/drawing/2014/main" id="{D50B1284-03FE-4CFE-93CA-70E569BBCB2F}"/>
                    </a:ext>
                  </a:extLst>
                </p:cNvPr>
                <p:cNvSpPr txBox="1"/>
                <p:nvPr/>
              </p:nvSpPr>
              <p:spPr>
                <a:xfrm>
                  <a:off x="2572870" y="4601872"/>
                  <a:ext cx="433647" cy="3385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sz="1600" dirty="0"/>
                </a:p>
              </p:txBody>
            </p:sp>
          </mc:Choice>
          <mc:Fallback xmlns="">
            <p:sp>
              <p:nvSpPr>
                <p:cNvPr id="131" name="文本框 130">
                  <a:extLst>
                    <a:ext uri="{FF2B5EF4-FFF2-40B4-BE49-F238E27FC236}">
                      <a16:creationId xmlns:a16="http://schemas.microsoft.com/office/drawing/2014/main" id="{D50B1284-03FE-4CFE-93CA-70E569BBCB2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72870" y="4601872"/>
                  <a:ext cx="433647" cy="338554"/>
                </a:xfrm>
                <a:prstGeom prst="rect">
                  <a:avLst/>
                </a:prstGeom>
                <a:blipFill>
                  <a:blip r:embed="rId3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2" name="文本框 131">
                  <a:extLst>
                    <a:ext uri="{FF2B5EF4-FFF2-40B4-BE49-F238E27FC236}">
                      <a16:creationId xmlns:a16="http://schemas.microsoft.com/office/drawing/2014/main" id="{CF382BA8-B20B-4D97-AF4F-5DDAFC79E460}"/>
                    </a:ext>
                  </a:extLst>
                </p:cNvPr>
                <p:cNvSpPr txBox="1"/>
                <p:nvPr/>
              </p:nvSpPr>
              <p:spPr>
                <a:xfrm>
                  <a:off x="2572870" y="4864902"/>
                  <a:ext cx="433647" cy="3385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sz="1600" dirty="0"/>
                </a:p>
              </p:txBody>
            </p:sp>
          </mc:Choice>
          <mc:Fallback xmlns="">
            <p:sp>
              <p:nvSpPr>
                <p:cNvPr id="132" name="文本框 131">
                  <a:extLst>
                    <a:ext uri="{FF2B5EF4-FFF2-40B4-BE49-F238E27FC236}">
                      <a16:creationId xmlns:a16="http://schemas.microsoft.com/office/drawing/2014/main" id="{CF382BA8-B20B-4D97-AF4F-5DDAFC79E46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72870" y="4864902"/>
                  <a:ext cx="433647" cy="338554"/>
                </a:xfrm>
                <a:prstGeom prst="rect">
                  <a:avLst/>
                </a:prstGeom>
                <a:blipFill>
                  <a:blip r:embed="rId3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3" name="文本框 132">
                  <a:extLst>
                    <a:ext uri="{FF2B5EF4-FFF2-40B4-BE49-F238E27FC236}">
                      <a16:creationId xmlns:a16="http://schemas.microsoft.com/office/drawing/2014/main" id="{490A599A-8341-465C-9E83-77426EBBF18B}"/>
                    </a:ext>
                  </a:extLst>
                </p:cNvPr>
                <p:cNvSpPr txBox="1"/>
                <p:nvPr/>
              </p:nvSpPr>
              <p:spPr>
                <a:xfrm>
                  <a:off x="2572870" y="3548814"/>
                  <a:ext cx="433647" cy="3385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sz="1600" dirty="0"/>
                </a:p>
              </p:txBody>
            </p:sp>
          </mc:Choice>
          <mc:Fallback xmlns="">
            <p:sp>
              <p:nvSpPr>
                <p:cNvPr id="133" name="文本框 132">
                  <a:extLst>
                    <a:ext uri="{FF2B5EF4-FFF2-40B4-BE49-F238E27FC236}">
                      <a16:creationId xmlns:a16="http://schemas.microsoft.com/office/drawing/2014/main" id="{490A599A-8341-465C-9E83-77426EBBF18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72870" y="3548814"/>
                  <a:ext cx="433647" cy="338554"/>
                </a:xfrm>
                <a:prstGeom prst="rect">
                  <a:avLst/>
                </a:prstGeom>
                <a:blipFill>
                  <a:blip r:embed="rId3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4" name="文本框 133">
                  <a:extLst>
                    <a:ext uri="{FF2B5EF4-FFF2-40B4-BE49-F238E27FC236}">
                      <a16:creationId xmlns:a16="http://schemas.microsoft.com/office/drawing/2014/main" id="{2E2CBB8E-B85C-49E7-A470-496EB229FDC7}"/>
                    </a:ext>
                  </a:extLst>
                </p:cNvPr>
                <p:cNvSpPr txBox="1"/>
                <p:nvPr/>
              </p:nvSpPr>
              <p:spPr>
                <a:xfrm>
                  <a:off x="2572870" y="3807082"/>
                  <a:ext cx="433647" cy="3385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sz="1600" dirty="0"/>
                </a:p>
              </p:txBody>
            </p:sp>
          </mc:Choice>
          <mc:Fallback xmlns="">
            <p:sp>
              <p:nvSpPr>
                <p:cNvPr id="134" name="文本框 133">
                  <a:extLst>
                    <a:ext uri="{FF2B5EF4-FFF2-40B4-BE49-F238E27FC236}">
                      <a16:creationId xmlns:a16="http://schemas.microsoft.com/office/drawing/2014/main" id="{2E2CBB8E-B85C-49E7-A470-496EB229FDC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72870" y="3807082"/>
                  <a:ext cx="433647" cy="338554"/>
                </a:xfrm>
                <a:prstGeom prst="rect">
                  <a:avLst/>
                </a:prstGeom>
                <a:blipFill>
                  <a:blip r:embed="rId3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5" name="文本框 134">
                  <a:extLst>
                    <a:ext uri="{FF2B5EF4-FFF2-40B4-BE49-F238E27FC236}">
                      <a16:creationId xmlns:a16="http://schemas.microsoft.com/office/drawing/2014/main" id="{497AA7CE-23BC-44D0-9FD4-ABF170782574}"/>
                    </a:ext>
                  </a:extLst>
                </p:cNvPr>
                <p:cNvSpPr txBox="1"/>
                <p:nvPr/>
              </p:nvSpPr>
              <p:spPr>
                <a:xfrm>
                  <a:off x="2572870" y="2512785"/>
                  <a:ext cx="433647" cy="3385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CN" altLang="en-US" sz="1600" dirty="0"/>
                </a:p>
              </p:txBody>
            </p:sp>
          </mc:Choice>
          <mc:Fallback xmlns="">
            <p:sp>
              <p:nvSpPr>
                <p:cNvPr id="135" name="文本框 134">
                  <a:extLst>
                    <a:ext uri="{FF2B5EF4-FFF2-40B4-BE49-F238E27FC236}">
                      <a16:creationId xmlns:a16="http://schemas.microsoft.com/office/drawing/2014/main" id="{497AA7CE-23BC-44D0-9FD4-ABF17078257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72870" y="2512785"/>
                  <a:ext cx="433647" cy="338554"/>
                </a:xfrm>
                <a:prstGeom prst="rect">
                  <a:avLst/>
                </a:prstGeom>
                <a:blipFill>
                  <a:blip r:embed="rId3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6" name="文本框 135">
                  <a:extLst>
                    <a:ext uri="{FF2B5EF4-FFF2-40B4-BE49-F238E27FC236}">
                      <a16:creationId xmlns:a16="http://schemas.microsoft.com/office/drawing/2014/main" id="{13BF140A-6942-461A-B42B-6D9A6364513C}"/>
                    </a:ext>
                  </a:extLst>
                </p:cNvPr>
                <p:cNvSpPr txBox="1"/>
                <p:nvPr/>
              </p:nvSpPr>
              <p:spPr>
                <a:xfrm>
                  <a:off x="2572870" y="2761528"/>
                  <a:ext cx="433647" cy="3385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CN" altLang="en-US" sz="1600" dirty="0"/>
                </a:p>
              </p:txBody>
            </p:sp>
          </mc:Choice>
          <mc:Fallback xmlns="">
            <p:sp>
              <p:nvSpPr>
                <p:cNvPr id="136" name="文本框 135">
                  <a:extLst>
                    <a:ext uri="{FF2B5EF4-FFF2-40B4-BE49-F238E27FC236}">
                      <a16:creationId xmlns:a16="http://schemas.microsoft.com/office/drawing/2014/main" id="{13BF140A-6942-461A-B42B-6D9A6364513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72870" y="2761528"/>
                  <a:ext cx="433647" cy="338554"/>
                </a:xfrm>
                <a:prstGeom prst="rect">
                  <a:avLst/>
                </a:prstGeom>
                <a:blipFill>
                  <a:blip r:embed="rId3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7" name="文本框 136">
                  <a:extLst>
                    <a:ext uri="{FF2B5EF4-FFF2-40B4-BE49-F238E27FC236}">
                      <a16:creationId xmlns:a16="http://schemas.microsoft.com/office/drawing/2014/main" id="{BB3DA289-6279-4D86-AF1F-0A78717BCD35}"/>
                    </a:ext>
                  </a:extLst>
                </p:cNvPr>
                <p:cNvSpPr txBox="1"/>
                <p:nvPr/>
              </p:nvSpPr>
              <p:spPr>
                <a:xfrm>
                  <a:off x="2572870" y="1437559"/>
                  <a:ext cx="433647" cy="3385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zh-CN" altLang="en-US" sz="1600" dirty="0"/>
                </a:p>
              </p:txBody>
            </p:sp>
          </mc:Choice>
          <mc:Fallback xmlns="">
            <p:sp>
              <p:nvSpPr>
                <p:cNvPr id="137" name="文本框 136">
                  <a:extLst>
                    <a:ext uri="{FF2B5EF4-FFF2-40B4-BE49-F238E27FC236}">
                      <a16:creationId xmlns:a16="http://schemas.microsoft.com/office/drawing/2014/main" id="{BB3DA289-6279-4D86-AF1F-0A78717BCD3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72870" y="1437559"/>
                  <a:ext cx="433647" cy="338554"/>
                </a:xfrm>
                <a:prstGeom prst="rect">
                  <a:avLst/>
                </a:prstGeom>
                <a:blipFill>
                  <a:blip r:embed="rId4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8" name="文本框 137">
                  <a:extLst>
                    <a:ext uri="{FF2B5EF4-FFF2-40B4-BE49-F238E27FC236}">
                      <a16:creationId xmlns:a16="http://schemas.microsoft.com/office/drawing/2014/main" id="{E0043F1E-1A37-41C7-BBE0-1D0DD384E4B5}"/>
                    </a:ext>
                  </a:extLst>
                </p:cNvPr>
                <p:cNvSpPr txBox="1"/>
                <p:nvPr/>
              </p:nvSpPr>
              <p:spPr>
                <a:xfrm>
                  <a:off x="2572870" y="1700589"/>
                  <a:ext cx="433647" cy="3385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zh-CN" altLang="en-US" sz="1600" dirty="0"/>
                </a:p>
              </p:txBody>
            </p:sp>
          </mc:Choice>
          <mc:Fallback xmlns="">
            <p:sp>
              <p:nvSpPr>
                <p:cNvPr id="138" name="文本框 137">
                  <a:extLst>
                    <a:ext uri="{FF2B5EF4-FFF2-40B4-BE49-F238E27FC236}">
                      <a16:creationId xmlns:a16="http://schemas.microsoft.com/office/drawing/2014/main" id="{E0043F1E-1A37-41C7-BBE0-1D0DD384E4B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72870" y="1700589"/>
                  <a:ext cx="433647" cy="338554"/>
                </a:xfrm>
                <a:prstGeom prst="rect">
                  <a:avLst/>
                </a:prstGeom>
                <a:blipFill>
                  <a:blip r:embed="rId4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39" name="组合 138">
              <a:extLst>
                <a:ext uri="{FF2B5EF4-FFF2-40B4-BE49-F238E27FC236}">
                  <a16:creationId xmlns:a16="http://schemas.microsoft.com/office/drawing/2014/main" id="{580B8FE8-6965-447D-BA5B-BCA1880D5B3A}"/>
                </a:ext>
              </a:extLst>
            </p:cNvPr>
            <p:cNvGrpSpPr/>
            <p:nvPr/>
          </p:nvGrpSpPr>
          <p:grpSpPr>
            <a:xfrm>
              <a:off x="3006997" y="1653640"/>
              <a:ext cx="540000" cy="701926"/>
              <a:chOff x="2879533" y="1653640"/>
              <a:chExt cx="540000" cy="701926"/>
            </a:xfrm>
          </p:grpSpPr>
          <p:cxnSp>
            <p:nvCxnSpPr>
              <p:cNvPr id="207" name="连接符: 肘形 206">
                <a:extLst>
                  <a:ext uri="{FF2B5EF4-FFF2-40B4-BE49-F238E27FC236}">
                    <a16:creationId xmlns:a16="http://schemas.microsoft.com/office/drawing/2014/main" id="{9AC4875B-FBCC-4E3F-BAA6-441702A7B8FF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3072694" y="1851640"/>
                <a:ext cx="540000" cy="144000"/>
              </a:xfrm>
              <a:prstGeom prst="bentConnector2">
                <a:avLst/>
              </a:prstGeom>
              <a:ln w="19050">
                <a:solidFill>
                  <a:schemeClr val="tx1"/>
                </a:solidFill>
                <a:headEnd type="oval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连接符: 肘形 43">
                <a:extLst>
                  <a:ext uri="{FF2B5EF4-FFF2-40B4-BE49-F238E27FC236}">
                    <a16:creationId xmlns:a16="http://schemas.microsoft.com/office/drawing/2014/main" id="{3D7BFAFB-EFE3-47C1-8914-F98086CAEFB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79533" y="1658948"/>
                <a:ext cx="540000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连接符: 肘形 43">
                <a:extLst>
                  <a:ext uri="{FF2B5EF4-FFF2-40B4-BE49-F238E27FC236}">
                    <a16:creationId xmlns:a16="http://schemas.microsoft.com/office/drawing/2014/main" id="{0E63CCEF-FD46-492A-9B17-F849020FD5F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79533" y="1832907"/>
                <a:ext cx="540000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连接符: 肘形 209">
                <a:extLst>
                  <a:ext uri="{FF2B5EF4-FFF2-40B4-BE49-F238E27FC236}">
                    <a16:creationId xmlns:a16="http://schemas.microsoft.com/office/drawing/2014/main" id="{AF442526-E9E7-47C4-9E61-721FBD51DECB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3025620" y="1977566"/>
                <a:ext cx="504000" cy="252000"/>
              </a:xfrm>
              <a:prstGeom prst="bentConnector2">
                <a:avLst/>
              </a:prstGeom>
              <a:ln w="19050">
                <a:solidFill>
                  <a:schemeClr val="tx1"/>
                </a:solidFill>
                <a:headEnd type="oval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0" name="组合 139">
              <a:extLst>
                <a:ext uri="{FF2B5EF4-FFF2-40B4-BE49-F238E27FC236}">
                  <a16:creationId xmlns:a16="http://schemas.microsoft.com/office/drawing/2014/main" id="{3EE64A9E-685B-4878-BD7D-ADA7039BD8DA}"/>
                </a:ext>
              </a:extLst>
            </p:cNvPr>
            <p:cNvGrpSpPr/>
            <p:nvPr/>
          </p:nvGrpSpPr>
          <p:grpSpPr>
            <a:xfrm>
              <a:off x="3006517" y="2707388"/>
              <a:ext cx="540000" cy="696384"/>
              <a:chOff x="2879533" y="1653640"/>
              <a:chExt cx="540000" cy="696384"/>
            </a:xfrm>
          </p:grpSpPr>
          <p:cxnSp>
            <p:nvCxnSpPr>
              <p:cNvPr id="203" name="连接符: 肘形 202">
                <a:extLst>
                  <a:ext uri="{FF2B5EF4-FFF2-40B4-BE49-F238E27FC236}">
                    <a16:creationId xmlns:a16="http://schemas.microsoft.com/office/drawing/2014/main" id="{B8E3C6F7-EBB8-49E4-B6C5-77CA23F2D894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3072694" y="1851640"/>
                <a:ext cx="540000" cy="144000"/>
              </a:xfrm>
              <a:prstGeom prst="bentConnector2">
                <a:avLst/>
              </a:prstGeom>
              <a:ln w="19050">
                <a:solidFill>
                  <a:schemeClr val="tx1"/>
                </a:solidFill>
                <a:headEnd type="oval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连接符: 肘形 43">
                <a:extLst>
                  <a:ext uri="{FF2B5EF4-FFF2-40B4-BE49-F238E27FC236}">
                    <a16:creationId xmlns:a16="http://schemas.microsoft.com/office/drawing/2014/main" id="{ADD2D262-E64D-46C1-9C6C-F91CAFD3D8B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79533" y="1658948"/>
                <a:ext cx="540000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连接符: 肘形 43">
                <a:extLst>
                  <a:ext uri="{FF2B5EF4-FFF2-40B4-BE49-F238E27FC236}">
                    <a16:creationId xmlns:a16="http://schemas.microsoft.com/office/drawing/2014/main" id="{C50A6081-6514-49BA-BFF3-E7DECC42F1A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79533" y="1832907"/>
                <a:ext cx="540000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连接符: 肘形 205">
                <a:extLst>
                  <a:ext uri="{FF2B5EF4-FFF2-40B4-BE49-F238E27FC236}">
                    <a16:creationId xmlns:a16="http://schemas.microsoft.com/office/drawing/2014/main" id="{5439DB27-22EA-4719-A763-C7D1857F1950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3025620" y="1972024"/>
                <a:ext cx="504000" cy="252000"/>
              </a:xfrm>
              <a:prstGeom prst="bentConnector2">
                <a:avLst/>
              </a:prstGeom>
              <a:ln w="19050">
                <a:solidFill>
                  <a:schemeClr val="tx1"/>
                </a:solidFill>
                <a:headEnd type="oval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1" name="组合 140">
              <a:extLst>
                <a:ext uri="{FF2B5EF4-FFF2-40B4-BE49-F238E27FC236}">
                  <a16:creationId xmlns:a16="http://schemas.microsoft.com/office/drawing/2014/main" id="{823740FD-66BF-4B14-BF5D-4EA5D0065C81}"/>
                </a:ext>
              </a:extLst>
            </p:cNvPr>
            <p:cNvGrpSpPr/>
            <p:nvPr/>
          </p:nvGrpSpPr>
          <p:grpSpPr>
            <a:xfrm>
              <a:off x="3006997" y="3756264"/>
              <a:ext cx="540000" cy="696384"/>
              <a:chOff x="2879533" y="1653640"/>
              <a:chExt cx="540000" cy="696384"/>
            </a:xfrm>
          </p:grpSpPr>
          <p:cxnSp>
            <p:nvCxnSpPr>
              <p:cNvPr id="199" name="连接符: 肘形 198">
                <a:extLst>
                  <a:ext uri="{FF2B5EF4-FFF2-40B4-BE49-F238E27FC236}">
                    <a16:creationId xmlns:a16="http://schemas.microsoft.com/office/drawing/2014/main" id="{D5B2D6DD-9473-4CD2-8214-E92A295A1851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3072694" y="1851640"/>
                <a:ext cx="540000" cy="144000"/>
              </a:xfrm>
              <a:prstGeom prst="bentConnector2">
                <a:avLst/>
              </a:prstGeom>
              <a:ln w="19050">
                <a:solidFill>
                  <a:schemeClr val="tx1"/>
                </a:solidFill>
                <a:headEnd type="oval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连接符: 肘形 43">
                <a:extLst>
                  <a:ext uri="{FF2B5EF4-FFF2-40B4-BE49-F238E27FC236}">
                    <a16:creationId xmlns:a16="http://schemas.microsoft.com/office/drawing/2014/main" id="{C9CEBAAA-CB29-4854-8505-1CE25FFD839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79533" y="1658948"/>
                <a:ext cx="540000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连接符: 肘形 43">
                <a:extLst>
                  <a:ext uri="{FF2B5EF4-FFF2-40B4-BE49-F238E27FC236}">
                    <a16:creationId xmlns:a16="http://schemas.microsoft.com/office/drawing/2014/main" id="{D1106503-208C-436B-BE36-048ED50E407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79533" y="1838449"/>
                <a:ext cx="540000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连接符: 肘形 201">
                <a:extLst>
                  <a:ext uri="{FF2B5EF4-FFF2-40B4-BE49-F238E27FC236}">
                    <a16:creationId xmlns:a16="http://schemas.microsoft.com/office/drawing/2014/main" id="{DDED32AC-C051-4ACB-825F-1F043C994FA6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3025620" y="1972024"/>
                <a:ext cx="504000" cy="252000"/>
              </a:xfrm>
              <a:prstGeom prst="bentConnector2">
                <a:avLst/>
              </a:prstGeom>
              <a:ln w="19050">
                <a:solidFill>
                  <a:schemeClr val="tx1"/>
                </a:solidFill>
                <a:headEnd type="oval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2" name="组合 141">
              <a:extLst>
                <a:ext uri="{FF2B5EF4-FFF2-40B4-BE49-F238E27FC236}">
                  <a16:creationId xmlns:a16="http://schemas.microsoft.com/office/drawing/2014/main" id="{D8CA163F-B987-41EF-9FDD-1361B31D45E6}"/>
                </a:ext>
              </a:extLst>
            </p:cNvPr>
            <p:cNvGrpSpPr/>
            <p:nvPr/>
          </p:nvGrpSpPr>
          <p:grpSpPr>
            <a:xfrm>
              <a:off x="3006517" y="4811080"/>
              <a:ext cx="540000" cy="696384"/>
              <a:chOff x="2879533" y="1653640"/>
              <a:chExt cx="540000" cy="696384"/>
            </a:xfrm>
          </p:grpSpPr>
          <p:cxnSp>
            <p:nvCxnSpPr>
              <p:cNvPr id="195" name="连接符: 肘形 194">
                <a:extLst>
                  <a:ext uri="{FF2B5EF4-FFF2-40B4-BE49-F238E27FC236}">
                    <a16:creationId xmlns:a16="http://schemas.microsoft.com/office/drawing/2014/main" id="{4E4463D8-733F-4185-AEA5-09C5436D96CE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3072694" y="1851640"/>
                <a:ext cx="540000" cy="144000"/>
              </a:xfrm>
              <a:prstGeom prst="bentConnector2">
                <a:avLst/>
              </a:prstGeom>
              <a:ln w="19050">
                <a:solidFill>
                  <a:schemeClr val="tx1"/>
                </a:solidFill>
                <a:headEnd type="oval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连接符: 肘形 43">
                <a:extLst>
                  <a:ext uri="{FF2B5EF4-FFF2-40B4-BE49-F238E27FC236}">
                    <a16:creationId xmlns:a16="http://schemas.microsoft.com/office/drawing/2014/main" id="{07569E06-EA28-4F5B-890F-6B2E4434D1F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79533" y="1658948"/>
                <a:ext cx="540000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连接符: 肘形 43">
                <a:extLst>
                  <a:ext uri="{FF2B5EF4-FFF2-40B4-BE49-F238E27FC236}">
                    <a16:creationId xmlns:a16="http://schemas.microsoft.com/office/drawing/2014/main" id="{839A2281-0548-4FC4-B0AD-3D08DCCFF8F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79533" y="1838449"/>
                <a:ext cx="540000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连接符: 肘形 197">
                <a:extLst>
                  <a:ext uri="{FF2B5EF4-FFF2-40B4-BE49-F238E27FC236}">
                    <a16:creationId xmlns:a16="http://schemas.microsoft.com/office/drawing/2014/main" id="{220593B9-6F7E-4BFA-8845-1C9986A99E80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3025620" y="1972024"/>
                <a:ext cx="504000" cy="252000"/>
              </a:xfrm>
              <a:prstGeom prst="bentConnector2">
                <a:avLst/>
              </a:prstGeom>
              <a:ln w="19050">
                <a:solidFill>
                  <a:schemeClr val="tx1"/>
                </a:solidFill>
                <a:headEnd type="oval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3" name="组合 142">
              <a:extLst>
                <a:ext uri="{FF2B5EF4-FFF2-40B4-BE49-F238E27FC236}">
                  <a16:creationId xmlns:a16="http://schemas.microsoft.com/office/drawing/2014/main" id="{4524CF94-60B0-4FB5-AAA9-14D2EE5186D8}"/>
                </a:ext>
              </a:extLst>
            </p:cNvPr>
            <p:cNvGrpSpPr/>
            <p:nvPr/>
          </p:nvGrpSpPr>
          <p:grpSpPr>
            <a:xfrm>
              <a:off x="4065268" y="1744290"/>
              <a:ext cx="372452" cy="526728"/>
              <a:chOff x="4065268" y="1744290"/>
              <a:chExt cx="372452" cy="526728"/>
            </a:xfrm>
          </p:grpSpPr>
          <p:cxnSp>
            <p:nvCxnSpPr>
              <p:cNvPr id="193" name="连接符: 肘形 43">
                <a:extLst>
                  <a:ext uri="{FF2B5EF4-FFF2-40B4-BE49-F238E27FC236}">
                    <a16:creationId xmlns:a16="http://schemas.microsoft.com/office/drawing/2014/main" id="{0D5F0BF5-196B-4A66-B8F5-B659B7985F5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77720" y="1744290"/>
                <a:ext cx="360000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连接符: 肘形 43">
                <a:extLst>
                  <a:ext uri="{FF2B5EF4-FFF2-40B4-BE49-F238E27FC236}">
                    <a16:creationId xmlns:a16="http://schemas.microsoft.com/office/drawing/2014/main" id="{26AA998E-8D8E-4930-9142-B9A60DA4646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65268" y="2271018"/>
                <a:ext cx="360000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4" name="组合 143">
              <a:extLst>
                <a:ext uri="{FF2B5EF4-FFF2-40B4-BE49-F238E27FC236}">
                  <a16:creationId xmlns:a16="http://schemas.microsoft.com/office/drawing/2014/main" id="{78694CB5-56B7-41FD-8067-D6B587797F66}"/>
                </a:ext>
              </a:extLst>
            </p:cNvPr>
            <p:cNvGrpSpPr/>
            <p:nvPr/>
          </p:nvGrpSpPr>
          <p:grpSpPr>
            <a:xfrm>
              <a:off x="4051148" y="2803925"/>
              <a:ext cx="372452" cy="521186"/>
              <a:chOff x="4065268" y="1749832"/>
              <a:chExt cx="372452" cy="521186"/>
            </a:xfrm>
          </p:grpSpPr>
          <p:cxnSp>
            <p:nvCxnSpPr>
              <p:cNvPr id="191" name="连接符: 肘形 43">
                <a:extLst>
                  <a:ext uri="{FF2B5EF4-FFF2-40B4-BE49-F238E27FC236}">
                    <a16:creationId xmlns:a16="http://schemas.microsoft.com/office/drawing/2014/main" id="{C8E7DFB7-B266-44E0-AF8E-59AB52EA8AB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77720" y="1749832"/>
                <a:ext cx="360000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连接符: 肘形 43">
                <a:extLst>
                  <a:ext uri="{FF2B5EF4-FFF2-40B4-BE49-F238E27FC236}">
                    <a16:creationId xmlns:a16="http://schemas.microsoft.com/office/drawing/2014/main" id="{1249F86C-0088-4940-AD69-1631D6FB793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65268" y="2271018"/>
                <a:ext cx="360000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5" name="组合 144">
              <a:extLst>
                <a:ext uri="{FF2B5EF4-FFF2-40B4-BE49-F238E27FC236}">
                  <a16:creationId xmlns:a16="http://schemas.microsoft.com/office/drawing/2014/main" id="{D0AE881B-8C4A-4431-B408-EE1A27526F0D}"/>
                </a:ext>
              </a:extLst>
            </p:cNvPr>
            <p:cNvGrpSpPr/>
            <p:nvPr/>
          </p:nvGrpSpPr>
          <p:grpSpPr>
            <a:xfrm>
              <a:off x="4049928" y="3857236"/>
              <a:ext cx="372452" cy="521186"/>
              <a:chOff x="4065268" y="1749832"/>
              <a:chExt cx="372452" cy="521186"/>
            </a:xfrm>
          </p:grpSpPr>
          <p:cxnSp>
            <p:nvCxnSpPr>
              <p:cNvPr id="189" name="连接符: 肘形 43">
                <a:extLst>
                  <a:ext uri="{FF2B5EF4-FFF2-40B4-BE49-F238E27FC236}">
                    <a16:creationId xmlns:a16="http://schemas.microsoft.com/office/drawing/2014/main" id="{B04E6724-ADA2-4EFE-B488-5D61927BC91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77720" y="1749832"/>
                <a:ext cx="360000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连接符: 肘形 43">
                <a:extLst>
                  <a:ext uri="{FF2B5EF4-FFF2-40B4-BE49-F238E27FC236}">
                    <a16:creationId xmlns:a16="http://schemas.microsoft.com/office/drawing/2014/main" id="{201629FF-1B7D-40ED-9D3C-12E1493ECF1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65268" y="2271018"/>
                <a:ext cx="360000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6" name="组合 145">
              <a:extLst>
                <a:ext uri="{FF2B5EF4-FFF2-40B4-BE49-F238E27FC236}">
                  <a16:creationId xmlns:a16="http://schemas.microsoft.com/office/drawing/2014/main" id="{D1B825A1-42ED-45E2-803D-4E7231B4090F}"/>
                </a:ext>
              </a:extLst>
            </p:cNvPr>
            <p:cNvGrpSpPr/>
            <p:nvPr/>
          </p:nvGrpSpPr>
          <p:grpSpPr>
            <a:xfrm>
              <a:off x="4062511" y="4910036"/>
              <a:ext cx="372452" cy="521186"/>
              <a:chOff x="4065268" y="1749832"/>
              <a:chExt cx="372452" cy="521186"/>
            </a:xfrm>
          </p:grpSpPr>
          <p:cxnSp>
            <p:nvCxnSpPr>
              <p:cNvPr id="187" name="连接符: 肘形 43">
                <a:extLst>
                  <a:ext uri="{FF2B5EF4-FFF2-40B4-BE49-F238E27FC236}">
                    <a16:creationId xmlns:a16="http://schemas.microsoft.com/office/drawing/2014/main" id="{3760A4BB-6F0E-4420-9B5D-0C3E868C9F2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77720" y="1749832"/>
                <a:ext cx="360000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连接符: 肘形 43">
                <a:extLst>
                  <a:ext uri="{FF2B5EF4-FFF2-40B4-BE49-F238E27FC236}">
                    <a16:creationId xmlns:a16="http://schemas.microsoft.com/office/drawing/2014/main" id="{8766EF6A-B38A-4085-BF0A-EA038834B50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65268" y="2271018"/>
                <a:ext cx="360000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47" name="图片 146">
              <a:extLst>
                <a:ext uri="{FF2B5EF4-FFF2-40B4-BE49-F238E27FC236}">
                  <a16:creationId xmlns:a16="http://schemas.microsoft.com/office/drawing/2014/main" id="{967D6E11-11CE-4F26-B0C8-DDC3B334F6D9}"/>
                </a:ext>
              </a:extLst>
            </p:cNvPr>
            <p:cNvPicPr>
              <a:picLocks noChangeAspect="1"/>
            </p:cNvPicPr>
            <p:nvPr/>
          </p:nvPicPr>
          <p:blipFill>
            <a:blip r:embed="rId42"/>
            <a:stretch>
              <a:fillRect/>
            </a:stretch>
          </p:blipFill>
          <p:spPr>
            <a:xfrm>
              <a:off x="6475865" y="1642038"/>
              <a:ext cx="766072" cy="403929"/>
            </a:xfrm>
            <a:prstGeom prst="rect">
              <a:avLst/>
            </a:prstGeom>
          </p:spPr>
        </p:pic>
        <p:pic>
          <p:nvPicPr>
            <p:cNvPr id="148" name="图片 147">
              <a:extLst>
                <a:ext uri="{FF2B5EF4-FFF2-40B4-BE49-F238E27FC236}">
                  <a16:creationId xmlns:a16="http://schemas.microsoft.com/office/drawing/2014/main" id="{8861E995-30A6-47A9-A8EB-4D3350B90C75}"/>
                </a:ext>
              </a:extLst>
            </p:cNvPr>
            <p:cNvPicPr>
              <a:picLocks noChangeAspect="1"/>
            </p:cNvPicPr>
            <p:nvPr/>
          </p:nvPicPr>
          <p:blipFill>
            <a:blip r:embed="rId42"/>
            <a:stretch>
              <a:fillRect/>
            </a:stretch>
          </p:blipFill>
          <p:spPr>
            <a:xfrm>
              <a:off x="6475865" y="2689932"/>
              <a:ext cx="766072" cy="403929"/>
            </a:xfrm>
            <a:prstGeom prst="rect">
              <a:avLst/>
            </a:prstGeom>
          </p:spPr>
        </p:pic>
        <p:pic>
          <p:nvPicPr>
            <p:cNvPr id="149" name="图片 148">
              <a:extLst>
                <a:ext uri="{FF2B5EF4-FFF2-40B4-BE49-F238E27FC236}">
                  <a16:creationId xmlns:a16="http://schemas.microsoft.com/office/drawing/2014/main" id="{8E3DC4F0-1DC1-4942-ABEC-993329FC75BD}"/>
                </a:ext>
              </a:extLst>
            </p:cNvPr>
            <p:cNvPicPr>
              <a:picLocks noChangeAspect="1"/>
            </p:cNvPicPr>
            <p:nvPr/>
          </p:nvPicPr>
          <p:blipFill>
            <a:blip r:embed="rId42"/>
            <a:stretch>
              <a:fillRect/>
            </a:stretch>
          </p:blipFill>
          <p:spPr>
            <a:xfrm>
              <a:off x="6475865" y="3740743"/>
              <a:ext cx="766072" cy="403929"/>
            </a:xfrm>
            <a:prstGeom prst="rect">
              <a:avLst/>
            </a:prstGeom>
          </p:spPr>
        </p:pic>
        <p:pic>
          <p:nvPicPr>
            <p:cNvPr id="150" name="图片 149">
              <a:extLst>
                <a:ext uri="{FF2B5EF4-FFF2-40B4-BE49-F238E27FC236}">
                  <a16:creationId xmlns:a16="http://schemas.microsoft.com/office/drawing/2014/main" id="{7D51ED99-0437-4FEA-8F51-9895D968ECAF}"/>
                </a:ext>
              </a:extLst>
            </p:cNvPr>
            <p:cNvPicPr>
              <a:picLocks noChangeAspect="1"/>
            </p:cNvPicPr>
            <p:nvPr/>
          </p:nvPicPr>
          <p:blipFill>
            <a:blip r:embed="rId42"/>
            <a:stretch>
              <a:fillRect/>
            </a:stretch>
          </p:blipFill>
          <p:spPr>
            <a:xfrm>
              <a:off x="6472840" y="4805107"/>
              <a:ext cx="766072" cy="403929"/>
            </a:xfrm>
            <a:prstGeom prst="rect">
              <a:avLst/>
            </a:prstGeom>
          </p:spPr>
        </p:pic>
        <p:cxnSp>
          <p:nvCxnSpPr>
            <p:cNvPr id="151" name="连接符: 肘形 43">
              <a:extLst>
                <a:ext uri="{FF2B5EF4-FFF2-40B4-BE49-F238E27FC236}">
                  <a16:creationId xmlns:a16="http://schemas.microsoft.com/office/drawing/2014/main" id="{0E5AF635-0C3E-4D6D-9716-0723B3003725}"/>
                </a:ext>
              </a:extLst>
            </p:cNvPr>
            <p:cNvCxnSpPr>
              <a:cxnSpLocks/>
            </p:cNvCxnSpPr>
            <p:nvPr/>
          </p:nvCxnSpPr>
          <p:spPr>
            <a:xfrm>
              <a:off x="6273338" y="1501059"/>
              <a:ext cx="1260000" cy="0"/>
            </a:xfrm>
            <a:prstGeom prst="straightConnector1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2" name="矩形 151">
              <a:extLst>
                <a:ext uri="{FF2B5EF4-FFF2-40B4-BE49-F238E27FC236}">
                  <a16:creationId xmlns:a16="http://schemas.microsoft.com/office/drawing/2014/main" id="{FF9E029F-2030-44A1-B354-F3816ED02080}"/>
                </a:ext>
              </a:extLst>
            </p:cNvPr>
            <p:cNvSpPr/>
            <p:nvPr/>
          </p:nvSpPr>
          <p:spPr>
            <a:xfrm>
              <a:off x="3131128" y="1133478"/>
              <a:ext cx="4167448" cy="5324475"/>
            </a:xfrm>
            <a:prstGeom prst="rect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3" name="文本框 152">
                  <a:extLst>
                    <a:ext uri="{FF2B5EF4-FFF2-40B4-BE49-F238E27FC236}">
                      <a16:creationId xmlns:a16="http://schemas.microsoft.com/office/drawing/2014/main" id="{1EC41122-5C95-47D8-BCEB-F6B15DF6DC1E}"/>
                    </a:ext>
                  </a:extLst>
                </p:cNvPr>
                <p:cNvSpPr txBox="1"/>
                <p:nvPr/>
              </p:nvSpPr>
              <p:spPr>
                <a:xfrm>
                  <a:off x="7487161" y="1669690"/>
                  <a:ext cx="433647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53" name="文本框 152">
                  <a:extLst>
                    <a:ext uri="{FF2B5EF4-FFF2-40B4-BE49-F238E27FC236}">
                      <a16:creationId xmlns:a16="http://schemas.microsoft.com/office/drawing/2014/main" id="{1EC41122-5C95-47D8-BCEB-F6B15DF6DC1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87161" y="1669690"/>
                  <a:ext cx="433647" cy="369332"/>
                </a:xfrm>
                <a:prstGeom prst="rect">
                  <a:avLst/>
                </a:prstGeom>
                <a:blipFill>
                  <a:blip r:embed="rId4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4" name="文本框 153">
                  <a:extLst>
                    <a:ext uri="{FF2B5EF4-FFF2-40B4-BE49-F238E27FC236}">
                      <a16:creationId xmlns:a16="http://schemas.microsoft.com/office/drawing/2014/main" id="{F7DE77E6-D0DE-46DC-953F-94A9ACFD0F8E}"/>
                    </a:ext>
                  </a:extLst>
                </p:cNvPr>
                <p:cNvSpPr txBox="1"/>
                <p:nvPr/>
              </p:nvSpPr>
              <p:spPr>
                <a:xfrm>
                  <a:off x="7487161" y="2708251"/>
                  <a:ext cx="433647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54" name="文本框 153">
                  <a:extLst>
                    <a:ext uri="{FF2B5EF4-FFF2-40B4-BE49-F238E27FC236}">
                      <a16:creationId xmlns:a16="http://schemas.microsoft.com/office/drawing/2014/main" id="{F7DE77E6-D0DE-46DC-953F-94A9ACFD0F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87161" y="2708251"/>
                  <a:ext cx="433647" cy="369332"/>
                </a:xfrm>
                <a:prstGeom prst="rect">
                  <a:avLst/>
                </a:prstGeom>
                <a:blipFill>
                  <a:blip r:embed="rId4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5" name="文本框 154">
                  <a:extLst>
                    <a:ext uri="{FF2B5EF4-FFF2-40B4-BE49-F238E27FC236}">
                      <a16:creationId xmlns:a16="http://schemas.microsoft.com/office/drawing/2014/main" id="{E13BCA94-4059-4A4D-BEEF-E49A8002B38B}"/>
                    </a:ext>
                  </a:extLst>
                </p:cNvPr>
                <p:cNvSpPr txBox="1"/>
                <p:nvPr/>
              </p:nvSpPr>
              <p:spPr>
                <a:xfrm>
                  <a:off x="7487161" y="3759512"/>
                  <a:ext cx="433647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55" name="文本框 154">
                  <a:extLst>
                    <a:ext uri="{FF2B5EF4-FFF2-40B4-BE49-F238E27FC236}">
                      <a16:creationId xmlns:a16="http://schemas.microsoft.com/office/drawing/2014/main" id="{E13BCA94-4059-4A4D-BEEF-E49A8002B38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87161" y="3759512"/>
                  <a:ext cx="433647" cy="369332"/>
                </a:xfrm>
                <a:prstGeom prst="rect">
                  <a:avLst/>
                </a:prstGeom>
                <a:blipFill>
                  <a:blip r:embed="rId4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6" name="文本框 155">
                  <a:extLst>
                    <a:ext uri="{FF2B5EF4-FFF2-40B4-BE49-F238E27FC236}">
                      <a16:creationId xmlns:a16="http://schemas.microsoft.com/office/drawing/2014/main" id="{987E68C8-B586-4FE5-BEE0-BEB46AA72169}"/>
                    </a:ext>
                  </a:extLst>
                </p:cNvPr>
                <p:cNvSpPr txBox="1"/>
                <p:nvPr/>
              </p:nvSpPr>
              <p:spPr>
                <a:xfrm>
                  <a:off x="7487161" y="4817124"/>
                  <a:ext cx="433647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56" name="文本框 155">
                  <a:extLst>
                    <a:ext uri="{FF2B5EF4-FFF2-40B4-BE49-F238E27FC236}">
                      <a16:creationId xmlns:a16="http://schemas.microsoft.com/office/drawing/2014/main" id="{987E68C8-B586-4FE5-BEE0-BEB46AA7216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87161" y="4817124"/>
                  <a:ext cx="433647" cy="369332"/>
                </a:xfrm>
                <a:prstGeom prst="rect">
                  <a:avLst/>
                </a:prstGeom>
                <a:blipFill>
                  <a:blip r:embed="rId4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7" name="文本框 156">
                  <a:extLst>
                    <a:ext uri="{FF2B5EF4-FFF2-40B4-BE49-F238E27FC236}">
                      <a16:creationId xmlns:a16="http://schemas.microsoft.com/office/drawing/2014/main" id="{D47C104C-C326-4CC9-9BAD-CF307C5906D2}"/>
                    </a:ext>
                  </a:extLst>
                </p:cNvPr>
                <p:cNvSpPr txBox="1"/>
                <p:nvPr/>
              </p:nvSpPr>
              <p:spPr>
                <a:xfrm>
                  <a:off x="7457896" y="1314521"/>
                  <a:ext cx="488307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57" name="文本框 156">
                  <a:extLst>
                    <a:ext uri="{FF2B5EF4-FFF2-40B4-BE49-F238E27FC236}">
                      <a16:creationId xmlns:a16="http://schemas.microsoft.com/office/drawing/2014/main" id="{D47C104C-C326-4CC9-9BAD-CF307C5906D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57896" y="1314521"/>
                  <a:ext cx="488307" cy="369332"/>
                </a:xfrm>
                <a:prstGeom prst="rect">
                  <a:avLst/>
                </a:prstGeom>
                <a:blipFill>
                  <a:blip r:embed="rId4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8" name="连接符: 肘形 43">
              <a:extLst>
                <a:ext uri="{FF2B5EF4-FFF2-40B4-BE49-F238E27FC236}">
                  <a16:creationId xmlns:a16="http://schemas.microsoft.com/office/drawing/2014/main" id="{F411965A-2235-4106-BB0A-BDDFDDBB38B6}"/>
                </a:ext>
              </a:extLst>
            </p:cNvPr>
            <p:cNvCxnSpPr>
              <a:cxnSpLocks/>
            </p:cNvCxnSpPr>
            <p:nvPr/>
          </p:nvCxnSpPr>
          <p:spPr>
            <a:xfrm>
              <a:off x="3017598" y="5785366"/>
              <a:ext cx="1404000" cy="0"/>
            </a:xfrm>
            <a:prstGeom prst="straightConnector1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9" name="组合 158">
              <a:extLst>
                <a:ext uri="{FF2B5EF4-FFF2-40B4-BE49-F238E27FC236}">
                  <a16:creationId xmlns:a16="http://schemas.microsoft.com/office/drawing/2014/main" id="{47272E84-3F54-475C-AB34-8534531EBAEA}"/>
                </a:ext>
              </a:extLst>
            </p:cNvPr>
            <p:cNvGrpSpPr/>
            <p:nvPr/>
          </p:nvGrpSpPr>
          <p:grpSpPr>
            <a:xfrm>
              <a:off x="4422380" y="1748930"/>
              <a:ext cx="2138958" cy="0"/>
              <a:chOff x="4422380" y="1748930"/>
              <a:chExt cx="2138958" cy="0"/>
            </a:xfrm>
          </p:grpSpPr>
          <p:cxnSp>
            <p:nvCxnSpPr>
              <p:cNvPr id="185" name="连接符: 肘形 43">
                <a:extLst>
                  <a:ext uri="{FF2B5EF4-FFF2-40B4-BE49-F238E27FC236}">
                    <a16:creationId xmlns:a16="http://schemas.microsoft.com/office/drawing/2014/main" id="{62122B0E-4159-4FDF-B61E-EBACE8E6D7B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22380" y="1748930"/>
                <a:ext cx="1836000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连接符: 肘形 43">
                <a:extLst>
                  <a:ext uri="{FF2B5EF4-FFF2-40B4-BE49-F238E27FC236}">
                    <a16:creationId xmlns:a16="http://schemas.microsoft.com/office/drawing/2014/main" id="{104503CE-7A79-410D-B9B8-C1A92C17A0C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73338" y="1748930"/>
                <a:ext cx="288000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60" name="图片 159">
              <a:extLst>
                <a:ext uri="{FF2B5EF4-FFF2-40B4-BE49-F238E27FC236}">
                  <a16:creationId xmlns:a16="http://schemas.microsoft.com/office/drawing/2014/main" id="{F22A2AF4-F0B7-435D-A296-E4E76BA21C75}"/>
                </a:ext>
              </a:extLst>
            </p:cNvPr>
            <p:cNvPicPr>
              <a:picLocks noChangeAspect="1"/>
            </p:cNvPicPr>
            <p:nvPr/>
          </p:nvPicPr>
          <p:blipFill>
            <a:blip r:embed="rId42"/>
            <a:stretch>
              <a:fillRect/>
            </a:stretch>
          </p:blipFill>
          <p:spPr>
            <a:xfrm>
              <a:off x="3513769" y="1546966"/>
              <a:ext cx="766072" cy="403929"/>
            </a:xfrm>
            <a:prstGeom prst="rect">
              <a:avLst/>
            </a:prstGeom>
          </p:spPr>
        </p:pic>
        <p:pic>
          <p:nvPicPr>
            <p:cNvPr id="161" name="图片 160">
              <a:extLst>
                <a:ext uri="{FF2B5EF4-FFF2-40B4-BE49-F238E27FC236}">
                  <a16:creationId xmlns:a16="http://schemas.microsoft.com/office/drawing/2014/main" id="{F5065250-02F1-4A9E-82C1-24E80A3467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8"/>
            <a:stretch>
              <a:fillRect/>
            </a:stretch>
          </p:blipFill>
          <p:spPr>
            <a:xfrm>
              <a:off x="3513769" y="2088663"/>
              <a:ext cx="698015" cy="374237"/>
            </a:xfrm>
            <a:prstGeom prst="rect">
              <a:avLst/>
            </a:prstGeom>
          </p:spPr>
        </p:pic>
        <p:pic>
          <p:nvPicPr>
            <p:cNvPr id="162" name="图片 161">
              <a:extLst>
                <a:ext uri="{FF2B5EF4-FFF2-40B4-BE49-F238E27FC236}">
                  <a16:creationId xmlns:a16="http://schemas.microsoft.com/office/drawing/2014/main" id="{7186CBED-DD9B-4170-8D6E-2DF7CBF4B95E}"/>
                </a:ext>
              </a:extLst>
            </p:cNvPr>
            <p:cNvPicPr>
              <a:picLocks noChangeAspect="1"/>
            </p:cNvPicPr>
            <p:nvPr/>
          </p:nvPicPr>
          <p:blipFill>
            <a:blip r:embed="rId42"/>
            <a:stretch>
              <a:fillRect/>
            </a:stretch>
          </p:blipFill>
          <p:spPr>
            <a:xfrm>
              <a:off x="3513769" y="2600668"/>
              <a:ext cx="766072" cy="403929"/>
            </a:xfrm>
            <a:prstGeom prst="rect">
              <a:avLst/>
            </a:prstGeom>
          </p:spPr>
        </p:pic>
        <p:pic>
          <p:nvPicPr>
            <p:cNvPr id="163" name="图片 162">
              <a:extLst>
                <a:ext uri="{FF2B5EF4-FFF2-40B4-BE49-F238E27FC236}">
                  <a16:creationId xmlns:a16="http://schemas.microsoft.com/office/drawing/2014/main" id="{DA410BFF-DD94-4D34-8B17-AF05E4D9EE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8"/>
            <a:stretch>
              <a:fillRect/>
            </a:stretch>
          </p:blipFill>
          <p:spPr>
            <a:xfrm>
              <a:off x="3513769" y="3142365"/>
              <a:ext cx="698015" cy="374237"/>
            </a:xfrm>
            <a:prstGeom prst="rect">
              <a:avLst/>
            </a:prstGeom>
          </p:spPr>
        </p:pic>
        <p:pic>
          <p:nvPicPr>
            <p:cNvPr id="164" name="图片 163">
              <a:extLst>
                <a:ext uri="{FF2B5EF4-FFF2-40B4-BE49-F238E27FC236}">
                  <a16:creationId xmlns:a16="http://schemas.microsoft.com/office/drawing/2014/main" id="{71FA2EB1-6641-4515-A7C7-7309D4F4E0F1}"/>
                </a:ext>
              </a:extLst>
            </p:cNvPr>
            <p:cNvPicPr>
              <a:picLocks noChangeAspect="1"/>
            </p:cNvPicPr>
            <p:nvPr/>
          </p:nvPicPr>
          <p:blipFill>
            <a:blip r:embed="rId42"/>
            <a:stretch>
              <a:fillRect/>
            </a:stretch>
          </p:blipFill>
          <p:spPr>
            <a:xfrm>
              <a:off x="3513769" y="3654370"/>
              <a:ext cx="766072" cy="403929"/>
            </a:xfrm>
            <a:prstGeom prst="rect">
              <a:avLst/>
            </a:prstGeom>
          </p:spPr>
        </p:pic>
        <p:pic>
          <p:nvPicPr>
            <p:cNvPr id="165" name="图片 164">
              <a:extLst>
                <a:ext uri="{FF2B5EF4-FFF2-40B4-BE49-F238E27FC236}">
                  <a16:creationId xmlns:a16="http://schemas.microsoft.com/office/drawing/2014/main" id="{4C7CC589-9C74-40E3-8BBD-F1EB4F9CAAE0}"/>
                </a:ext>
              </a:extLst>
            </p:cNvPr>
            <p:cNvPicPr>
              <a:picLocks noChangeAspect="1"/>
            </p:cNvPicPr>
            <p:nvPr/>
          </p:nvPicPr>
          <p:blipFill>
            <a:blip r:embed="rId48"/>
            <a:stretch>
              <a:fillRect/>
            </a:stretch>
          </p:blipFill>
          <p:spPr>
            <a:xfrm>
              <a:off x="3513769" y="4191304"/>
              <a:ext cx="698015" cy="374237"/>
            </a:xfrm>
            <a:prstGeom prst="rect">
              <a:avLst/>
            </a:prstGeom>
          </p:spPr>
        </p:pic>
        <p:pic>
          <p:nvPicPr>
            <p:cNvPr id="166" name="图片 165">
              <a:extLst>
                <a:ext uri="{FF2B5EF4-FFF2-40B4-BE49-F238E27FC236}">
                  <a16:creationId xmlns:a16="http://schemas.microsoft.com/office/drawing/2014/main" id="{20A5B047-B2E0-4074-8C76-E5FED0DAFA0C}"/>
                </a:ext>
              </a:extLst>
            </p:cNvPr>
            <p:cNvPicPr>
              <a:picLocks noChangeAspect="1"/>
            </p:cNvPicPr>
            <p:nvPr/>
          </p:nvPicPr>
          <p:blipFill>
            <a:blip r:embed="rId42"/>
            <a:stretch>
              <a:fillRect/>
            </a:stretch>
          </p:blipFill>
          <p:spPr>
            <a:xfrm>
              <a:off x="3513769" y="4708072"/>
              <a:ext cx="766072" cy="403929"/>
            </a:xfrm>
            <a:prstGeom prst="rect">
              <a:avLst/>
            </a:prstGeom>
          </p:spPr>
        </p:pic>
        <p:pic>
          <p:nvPicPr>
            <p:cNvPr id="167" name="图片 166">
              <a:extLst>
                <a:ext uri="{FF2B5EF4-FFF2-40B4-BE49-F238E27FC236}">
                  <a16:creationId xmlns:a16="http://schemas.microsoft.com/office/drawing/2014/main" id="{6C630E19-6DA2-410D-9C7E-19711CB1F352}"/>
                </a:ext>
              </a:extLst>
            </p:cNvPr>
            <p:cNvPicPr>
              <a:picLocks noChangeAspect="1"/>
            </p:cNvPicPr>
            <p:nvPr/>
          </p:nvPicPr>
          <p:blipFill>
            <a:blip r:embed="rId48"/>
            <a:stretch>
              <a:fillRect/>
            </a:stretch>
          </p:blipFill>
          <p:spPr>
            <a:xfrm>
              <a:off x="3513769" y="5245006"/>
              <a:ext cx="698015" cy="374237"/>
            </a:xfrm>
            <a:prstGeom prst="rect">
              <a:avLst/>
            </a:prstGeom>
          </p:spPr>
        </p:pic>
        <p:grpSp>
          <p:nvGrpSpPr>
            <p:cNvPr id="168" name="组合 167">
              <a:extLst>
                <a:ext uri="{FF2B5EF4-FFF2-40B4-BE49-F238E27FC236}">
                  <a16:creationId xmlns:a16="http://schemas.microsoft.com/office/drawing/2014/main" id="{AA4CB964-28C1-44D7-8D37-FC973D5D21B2}"/>
                </a:ext>
              </a:extLst>
            </p:cNvPr>
            <p:cNvGrpSpPr/>
            <p:nvPr/>
          </p:nvGrpSpPr>
          <p:grpSpPr>
            <a:xfrm>
              <a:off x="4409928" y="2800255"/>
              <a:ext cx="2138958" cy="0"/>
              <a:chOff x="4422380" y="1748930"/>
              <a:chExt cx="2138958" cy="0"/>
            </a:xfrm>
          </p:grpSpPr>
          <p:cxnSp>
            <p:nvCxnSpPr>
              <p:cNvPr id="183" name="连接符: 肘形 43">
                <a:extLst>
                  <a:ext uri="{FF2B5EF4-FFF2-40B4-BE49-F238E27FC236}">
                    <a16:creationId xmlns:a16="http://schemas.microsoft.com/office/drawing/2014/main" id="{1D22F415-2F84-4D03-9F75-41516996EB5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22380" y="1748930"/>
                <a:ext cx="1836000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连接符: 肘形 43">
                <a:extLst>
                  <a:ext uri="{FF2B5EF4-FFF2-40B4-BE49-F238E27FC236}">
                    <a16:creationId xmlns:a16="http://schemas.microsoft.com/office/drawing/2014/main" id="{D2F00607-F0C9-43A9-BF39-E247CE98F57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73338" y="1748930"/>
                <a:ext cx="288000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9" name="组合 168">
              <a:extLst>
                <a:ext uri="{FF2B5EF4-FFF2-40B4-BE49-F238E27FC236}">
                  <a16:creationId xmlns:a16="http://schemas.microsoft.com/office/drawing/2014/main" id="{28944104-8EB4-422F-A0E0-251460692AD4}"/>
                </a:ext>
              </a:extLst>
            </p:cNvPr>
            <p:cNvGrpSpPr/>
            <p:nvPr/>
          </p:nvGrpSpPr>
          <p:grpSpPr>
            <a:xfrm>
              <a:off x="4409928" y="3851645"/>
              <a:ext cx="2138958" cy="0"/>
              <a:chOff x="4422380" y="1748930"/>
              <a:chExt cx="2138958" cy="0"/>
            </a:xfrm>
          </p:grpSpPr>
          <p:cxnSp>
            <p:nvCxnSpPr>
              <p:cNvPr id="181" name="连接符: 肘形 43">
                <a:extLst>
                  <a:ext uri="{FF2B5EF4-FFF2-40B4-BE49-F238E27FC236}">
                    <a16:creationId xmlns:a16="http://schemas.microsoft.com/office/drawing/2014/main" id="{8E6411A6-3C5F-4C27-82CD-0F9D13C47FE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22380" y="1748930"/>
                <a:ext cx="1836000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连接符: 肘形 43">
                <a:extLst>
                  <a:ext uri="{FF2B5EF4-FFF2-40B4-BE49-F238E27FC236}">
                    <a16:creationId xmlns:a16="http://schemas.microsoft.com/office/drawing/2014/main" id="{F6CA45EF-CE7F-423D-AE57-E2D06EB84B7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73338" y="1748930"/>
                <a:ext cx="288000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0" name="组合 169">
              <a:extLst>
                <a:ext uri="{FF2B5EF4-FFF2-40B4-BE49-F238E27FC236}">
                  <a16:creationId xmlns:a16="http://schemas.microsoft.com/office/drawing/2014/main" id="{BC763392-8C03-468E-93DA-3DAFD56D661B}"/>
                </a:ext>
              </a:extLst>
            </p:cNvPr>
            <p:cNvGrpSpPr/>
            <p:nvPr/>
          </p:nvGrpSpPr>
          <p:grpSpPr>
            <a:xfrm>
              <a:off x="4409928" y="4913581"/>
              <a:ext cx="2138958" cy="0"/>
              <a:chOff x="4422380" y="1748930"/>
              <a:chExt cx="2138958" cy="0"/>
            </a:xfrm>
          </p:grpSpPr>
          <p:cxnSp>
            <p:nvCxnSpPr>
              <p:cNvPr id="179" name="连接符: 肘形 43">
                <a:extLst>
                  <a:ext uri="{FF2B5EF4-FFF2-40B4-BE49-F238E27FC236}">
                    <a16:creationId xmlns:a16="http://schemas.microsoft.com/office/drawing/2014/main" id="{EF774E7C-2ECE-4571-8A54-E2EEB7C272F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22380" y="1748930"/>
                <a:ext cx="1836000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连接符: 肘形 43">
                <a:extLst>
                  <a:ext uri="{FF2B5EF4-FFF2-40B4-BE49-F238E27FC236}">
                    <a16:creationId xmlns:a16="http://schemas.microsoft.com/office/drawing/2014/main" id="{E1E6E81D-ABA2-45DF-ACE6-35E67807F1B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73338" y="1748930"/>
                <a:ext cx="288000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71" name="连接符: 肘形 43">
              <a:extLst>
                <a:ext uri="{FF2B5EF4-FFF2-40B4-BE49-F238E27FC236}">
                  <a16:creationId xmlns:a16="http://schemas.microsoft.com/office/drawing/2014/main" id="{77E5E786-0D81-4828-A2ED-0FB370AF4E33}"/>
                </a:ext>
              </a:extLst>
            </p:cNvPr>
            <p:cNvCxnSpPr>
              <a:cxnSpLocks/>
            </p:cNvCxnSpPr>
            <p:nvPr/>
          </p:nvCxnSpPr>
          <p:spPr>
            <a:xfrm>
              <a:off x="6276513" y="1933080"/>
              <a:ext cx="288000" cy="0"/>
            </a:xfrm>
            <a:prstGeom prst="straightConnector1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连接符: 肘形 43">
              <a:extLst>
                <a:ext uri="{FF2B5EF4-FFF2-40B4-BE49-F238E27FC236}">
                  <a16:creationId xmlns:a16="http://schemas.microsoft.com/office/drawing/2014/main" id="{A40DD11A-695E-4352-A8C8-CBBE6CB1A029}"/>
                </a:ext>
              </a:extLst>
            </p:cNvPr>
            <p:cNvCxnSpPr>
              <a:cxnSpLocks/>
            </p:cNvCxnSpPr>
            <p:nvPr/>
          </p:nvCxnSpPr>
          <p:spPr>
            <a:xfrm>
              <a:off x="6284913" y="2980830"/>
              <a:ext cx="288000" cy="0"/>
            </a:xfrm>
            <a:prstGeom prst="straightConnector1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连接符: 肘形 43">
              <a:extLst>
                <a:ext uri="{FF2B5EF4-FFF2-40B4-BE49-F238E27FC236}">
                  <a16:creationId xmlns:a16="http://schemas.microsoft.com/office/drawing/2014/main" id="{D07D19ED-A7CB-4C6C-A124-B5AFFDAA037A}"/>
                </a:ext>
              </a:extLst>
            </p:cNvPr>
            <p:cNvCxnSpPr>
              <a:cxnSpLocks/>
            </p:cNvCxnSpPr>
            <p:nvPr/>
          </p:nvCxnSpPr>
          <p:spPr>
            <a:xfrm>
              <a:off x="6278040" y="4028580"/>
              <a:ext cx="288000" cy="0"/>
            </a:xfrm>
            <a:prstGeom prst="straightConnector1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连接符: 肘形 43">
              <a:extLst>
                <a:ext uri="{FF2B5EF4-FFF2-40B4-BE49-F238E27FC236}">
                  <a16:creationId xmlns:a16="http://schemas.microsoft.com/office/drawing/2014/main" id="{AE9FCB00-D227-48F8-8728-900F5D545611}"/>
                </a:ext>
              </a:extLst>
            </p:cNvPr>
            <p:cNvCxnSpPr>
              <a:cxnSpLocks/>
            </p:cNvCxnSpPr>
            <p:nvPr/>
          </p:nvCxnSpPr>
          <p:spPr>
            <a:xfrm>
              <a:off x="7206788" y="1841545"/>
              <a:ext cx="324000" cy="0"/>
            </a:xfrm>
            <a:prstGeom prst="straightConnector1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连接符: 肘形 43">
              <a:extLst>
                <a:ext uri="{FF2B5EF4-FFF2-40B4-BE49-F238E27FC236}">
                  <a16:creationId xmlns:a16="http://schemas.microsoft.com/office/drawing/2014/main" id="{8031D241-A27A-4815-A87D-5EEF4D86E6AA}"/>
                </a:ext>
              </a:extLst>
            </p:cNvPr>
            <p:cNvCxnSpPr>
              <a:cxnSpLocks/>
            </p:cNvCxnSpPr>
            <p:nvPr/>
          </p:nvCxnSpPr>
          <p:spPr>
            <a:xfrm>
              <a:off x="7206788" y="2887463"/>
              <a:ext cx="324000" cy="0"/>
            </a:xfrm>
            <a:prstGeom prst="straightConnector1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连接符: 肘形 43">
              <a:extLst>
                <a:ext uri="{FF2B5EF4-FFF2-40B4-BE49-F238E27FC236}">
                  <a16:creationId xmlns:a16="http://schemas.microsoft.com/office/drawing/2014/main" id="{5E38DEA3-5930-4F6F-9ED5-C82770A47308}"/>
                </a:ext>
              </a:extLst>
            </p:cNvPr>
            <p:cNvCxnSpPr>
              <a:cxnSpLocks/>
            </p:cNvCxnSpPr>
            <p:nvPr/>
          </p:nvCxnSpPr>
          <p:spPr>
            <a:xfrm>
              <a:off x="7206788" y="3941073"/>
              <a:ext cx="324000" cy="0"/>
            </a:xfrm>
            <a:prstGeom prst="straightConnector1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连接符: 肘形 43">
              <a:extLst>
                <a:ext uri="{FF2B5EF4-FFF2-40B4-BE49-F238E27FC236}">
                  <a16:creationId xmlns:a16="http://schemas.microsoft.com/office/drawing/2014/main" id="{69B44CCF-D5F8-47DF-87DE-0F2AFD1338EB}"/>
                </a:ext>
              </a:extLst>
            </p:cNvPr>
            <p:cNvCxnSpPr>
              <a:cxnSpLocks/>
            </p:cNvCxnSpPr>
            <p:nvPr/>
          </p:nvCxnSpPr>
          <p:spPr>
            <a:xfrm>
              <a:off x="7206788" y="5006638"/>
              <a:ext cx="324000" cy="0"/>
            </a:xfrm>
            <a:prstGeom prst="straightConnector1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连接符: 肘形 177">
              <a:extLst>
                <a:ext uri="{FF2B5EF4-FFF2-40B4-BE49-F238E27FC236}">
                  <a16:creationId xmlns:a16="http://schemas.microsoft.com/office/drawing/2014/main" id="{6DCEF355-6922-4502-95A8-F773ED5DA2A0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5004000" y="4290400"/>
              <a:ext cx="684000" cy="2304000"/>
            </a:xfrm>
            <a:prstGeom prst="bentConnector4">
              <a:avLst>
                <a:gd name="adj1" fmla="val -70416"/>
                <a:gd name="adj2" fmla="val 95684"/>
              </a:avLst>
            </a:prstGeom>
            <a:ln w="19050">
              <a:solidFill>
                <a:schemeClr val="tx1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18197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solidFill>
            <a:schemeClr val="accent5">
              <a:lumMod val="20000"/>
              <a:lumOff val="80000"/>
            </a:schemeClr>
          </a:solidFill>
        </p:spPr>
        <p:txBody>
          <a:bodyPr anchor="ctr">
            <a:normAutofit/>
          </a:bodyPr>
          <a:lstStyle/>
          <a:p>
            <a:pPr algn="ctr"/>
            <a:r>
              <a:rPr lang="en-US" altLang="zh-CN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位超前进位加法器 </a:t>
            </a:r>
            <a:r>
              <a:rPr lang="en-US" altLang="zh-CN" sz="4000" b="1" dirty="0">
                <a:solidFill>
                  <a:srgbClr val="FF0000"/>
                </a:solidFill>
              </a:rPr>
              <a:t>74LS283</a:t>
            </a:r>
            <a:endParaRPr lang="zh-CN" altLang="en-US" sz="4000" b="1" dirty="0">
              <a:solidFill>
                <a:srgbClr val="FF0000"/>
              </a:solidFill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534224" y="1469049"/>
            <a:ext cx="4032448" cy="2736304"/>
            <a:chOff x="305376" y="1628800"/>
            <a:chExt cx="3409950" cy="2038350"/>
          </a:xfrm>
        </p:grpSpPr>
        <p:pic>
          <p:nvPicPr>
            <p:cNvPr id="79875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5376" y="1628800"/>
              <a:ext cx="3409950" cy="20383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9874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1640" y="2062078"/>
              <a:ext cx="1591591" cy="11353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899983" y="4478476"/>
                <a:ext cx="3805694" cy="206043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/>
                          </a:rPr>
                          <m:t>𝐴</m:t>
                        </m:r>
                      </m:e>
                      <m:sub>
                        <m:r>
                          <a:rPr lang="en-US" altLang="zh-CN" sz="2000" i="1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000" dirty="0"/>
                  <a:t>–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 dirty="0">
                            <a:latin typeface="Cambria Math"/>
                          </a:rPr>
                          <m:t>𝐴</m:t>
                        </m:r>
                      </m:e>
                      <m:sub>
                        <m:r>
                          <a:rPr lang="en-US" altLang="zh-CN" sz="2000" i="1" dirty="0">
                            <a:latin typeface="Cambria Math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altLang="zh-CN" sz="2000" dirty="0"/>
                  <a:t>   Operand </a:t>
                </a:r>
                <a14:m>
                  <m:oMath xmlns:m="http://schemas.openxmlformats.org/officeDocument/2006/math">
                    <m:r>
                      <a:rPr lang="en-US" altLang="zh-CN" sz="2000" i="1" dirty="0">
                        <a:latin typeface="Cambria Math"/>
                      </a:rPr>
                      <m:t>𝐴</m:t>
                    </m:r>
                  </m:oMath>
                </a14:m>
                <a:r>
                  <a:rPr lang="en-US" altLang="zh-CN" sz="2000" dirty="0"/>
                  <a:t> Inputs</a:t>
                </a:r>
              </a:p>
              <a:p>
                <a:pPr>
                  <a:lnSpc>
                    <a:spcPct val="13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/>
                          </a:rPr>
                          <m:t>𝐵</m:t>
                        </m:r>
                      </m:e>
                      <m:sub>
                        <m:r>
                          <a:rPr lang="en-US" altLang="zh-CN" sz="2000" i="1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000" dirty="0"/>
                  <a:t>–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 dirty="0">
                            <a:latin typeface="Cambria Math"/>
                          </a:rPr>
                          <m:t>𝐵</m:t>
                        </m:r>
                      </m:e>
                      <m:sub>
                        <m:r>
                          <a:rPr lang="en-US" altLang="zh-CN" sz="2000" i="1" dirty="0">
                            <a:latin typeface="Cambria Math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altLang="zh-CN" sz="2000" dirty="0"/>
                  <a:t>   Operand </a:t>
                </a:r>
                <a14:m>
                  <m:oMath xmlns:m="http://schemas.openxmlformats.org/officeDocument/2006/math">
                    <m:r>
                      <a:rPr lang="en-US" altLang="zh-CN" sz="2000" i="1" dirty="0">
                        <a:latin typeface="Cambria Math"/>
                      </a:rPr>
                      <m:t>𝐵</m:t>
                    </m:r>
                  </m:oMath>
                </a14:m>
                <a:r>
                  <a:rPr lang="en-US" altLang="zh-CN" sz="2000" dirty="0"/>
                  <a:t> Inputs</a:t>
                </a:r>
              </a:p>
              <a:p>
                <a:pPr>
                  <a:lnSpc>
                    <a:spcPct val="13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/>
                          </a:rPr>
                          <m:t>𝐶</m:t>
                        </m:r>
                      </m:e>
                      <m:sub>
                        <m:r>
                          <a:rPr lang="en-US" altLang="zh-CN" sz="2000" i="1">
                            <a:latin typeface="Cambria Math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zh-CN" sz="2000" dirty="0"/>
                  <a:t>         Carry Input</a:t>
                </a:r>
              </a:p>
              <a:p>
                <a:pPr>
                  <a:lnSpc>
                    <a:spcPct val="13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/>
                          </a:rPr>
                          <m:t>Ʃ</m:t>
                        </m:r>
                      </m:e>
                      <m:sub>
                        <m:r>
                          <a:rPr lang="en-US" altLang="zh-CN" sz="2000" i="1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000" dirty="0"/>
                  <a:t>–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/>
                          </a:rPr>
                          <m:t>Ʃ</m:t>
                        </m:r>
                      </m:e>
                      <m:sub>
                        <m:r>
                          <a:rPr lang="en-US" altLang="zh-CN" sz="2000" i="1" dirty="0">
                            <a:latin typeface="Cambria Math"/>
                          </a:rPr>
                          <m:t>4</m:t>
                        </m:r>
                      </m:sub>
                    </m:sSub>
                    <m:r>
                      <a:rPr lang="en-US" altLang="zh-CN" sz="2000" i="1" dirty="0">
                        <a:latin typeface="Cambria Math"/>
                      </a:rPr>
                      <m:t> </m:t>
                    </m:r>
                  </m:oMath>
                </a14:m>
                <a:r>
                  <a:rPr lang="pt-BR" altLang="zh-CN" sz="2000" dirty="0"/>
                  <a:t>   Sum Outputs</a:t>
                </a:r>
              </a:p>
              <a:p>
                <a:pPr>
                  <a:lnSpc>
                    <a:spcPct val="13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/>
                          </a:rPr>
                          <m:t>𝐶</m:t>
                        </m:r>
                      </m:e>
                      <m:sub>
                        <m:r>
                          <a:rPr lang="en-US" altLang="zh-CN" sz="2000" i="1">
                            <a:latin typeface="Cambria Math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altLang="zh-CN" sz="2000" dirty="0"/>
                  <a:t>         Carry Output</a:t>
                </a:r>
                <a:endParaRPr lang="zh-CN" altLang="en-US" sz="2000" dirty="0"/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983" y="4478476"/>
                <a:ext cx="3805694" cy="2060436"/>
              </a:xfrm>
              <a:prstGeom prst="rect">
                <a:avLst/>
              </a:prstGeom>
              <a:blipFill>
                <a:blip r:embed="rId4"/>
                <a:stretch>
                  <a:fillRect b="-44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987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1739" y="1312820"/>
            <a:ext cx="6822233" cy="48333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2572A064-5189-4B50-B784-165733D81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9DF0B-D505-483A-BDA3-D5167758AEB4}" type="slidenum">
              <a:rPr lang="zh-CN" altLang="en-US" sz="1400" b="1" smtClean="0"/>
              <a:pPr/>
              <a:t>19</a:t>
            </a:fld>
            <a:r>
              <a:rPr lang="zh-CN" altLang="en-US"/>
              <a:t> </a:t>
            </a:r>
            <a:r>
              <a:rPr lang="en-US" altLang="zh-CN"/>
              <a:t>/</a:t>
            </a:r>
            <a:r>
              <a:rPr lang="zh-CN" altLang="en-US"/>
              <a:t> </a:t>
            </a:r>
            <a:r>
              <a:rPr lang="en-US" altLang="zh-CN"/>
              <a:t>67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267566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BB86FD74-6744-4B33-B674-F318189170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328072"/>
            <a:ext cx="12192000" cy="3012471"/>
          </a:xfrm>
        </p:spPr>
        <p:txBody>
          <a:bodyPr>
            <a:normAutofit/>
            <a:scene3d>
              <a:camera prst="orthographicFront"/>
              <a:lightRig rig="threePt" dir="t"/>
            </a:scene3d>
            <a:sp3d extrusionH="57150">
              <a:bevelT w="57150" h="38100" prst="artDeco"/>
            </a:sp3d>
          </a:bodyPr>
          <a:lstStyle/>
          <a:p>
            <a:r>
              <a:rPr lang="zh-CN" altLang="en-US" sz="15000" b="1" dirty="0">
                <a:solidFill>
                  <a:schemeClr val="accent1"/>
                </a:solidFill>
                <a:effectLst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奇偶校验器</a:t>
            </a:r>
            <a:endParaRPr lang="zh-CN" altLang="en-US" sz="15000" b="1" dirty="0">
              <a:solidFill>
                <a:schemeClr val="accent1"/>
              </a:solidFill>
              <a:effectLst>
                <a:outerShdw blurRad="60007" dist="200025" dir="15000000" sy="30000" kx="-1800000" algn="bl" rotWithShape="0">
                  <a:prstClr val="black">
                    <a:alpha val="32000"/>
                  </a:prstClr>
                </a:outerShdw>
              </a:effectLst>
              <a:latin typeface="Verdana" panose="020B0604030504040204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B2310B6-D96F-46D2-A313-BE517FE45D1D}"/>
              </a:ext>
            </a:extLst>
          </p:cNvPr>
          <p:cNvSpPr txBox="1"/>
          <p:nvPr/>
        </p:nvSpPr>
        <p:spPr>
          <a:xfrm>
            <a:off x="5675264" y="314151"/>
            <a:ext cx="575799" cy="1323439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altLang="zh-CN" sz="8000" dirty="0"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Impact" panose="020B0806030902050204" pitchFamily="34" charset="0"/>
              </a:rPr>
              <a:t>1</a:t>
            </a:r>
            <a:endParaRPr lang="zh-CN" altLang="en-US" sz="8000" dirty="0">
              <a:solidFill>
                <a:schemeClr val="accent5">
                  <a:lumMod val="40000"/>
                  <a:lumOff val="60000"/>
                </a:schemeClr>
              </a:solidFill>
              <a:effectLst>
                <a:glow rad="101600">
                  <a:schemeClr val="accent2">
                    <a:satMod val="175000"/>
                    <a:alpha val="40000"/>
                  </a:scheme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43290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17174" y="2784224"/>
            <a:ext cx="4479809" cy="3785586"/>
          </a:xfrm>
          <a:prstGeom prst="rect">
            <a:avLst/>
          </a:prstGeom>
        </p:spPr>
      </p:pic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lvl="1" algn="ctr"/>
            <a:r>
              <a:rPr lang="en-US" altLang="zh-CN" sz="4000" b="1" dirty="0"/>
              <a:t>4</a:t>
            </a:r>
            <a:r>
              <a:rPr lang="zh-CN" altLang="en-US" sz="4000" b="1" dirty="0"/>
              <a:t>位加法器</a:t>
            </a:r>
            <a:endParaRPr lang="zh-CN" altLang="en-US" sz="6600" dirty="0"/>
          </a:p>
        </p:txBody>
      </p:sp>
      <p:sp>
        <p:nvSpPr>
          <p:cNvPr id="16" name="文本框 15"/>
          <p:cNvSpPr txBox="1"/>
          <p:nvPr/>
        </p:nvSpPr>
        <p:spPr>
          <a:xfrm>
            <a:off x="8870439" y="114325"/>
            <a:ext cx="1440000" cy="584775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2400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方案</a:t>
            </a:r>
            <a:r>
              <a:rPr lang="en-US" altLang="zh-CN" sz="32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2400" b="1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3650" y="900001"/>
            <a:ext cx="3574818" cy="5888726"/>
          </a:xfrm>
          <a:prstGeom prst="rect">
            <a:avLst/>
          </a:prstGeom>
        </p:spPr>
      </p:pic>
      <p:sp>
        <p:nvSpPr>
          <p:cNvPr id="21" name="流程图: 多文档 20"/>
          <p:cNvSpPr/>
          <p:nvPr/>
        </p:nvSpPr>
        <p:spPr>
          <a:xfrm>
            <a:off x="824892" y="207474"/>
            <a:ext cx="2105130" cy="478629"/>
          </a:xfrm>
          <a:prstGeom prst="flowChartMultidocumen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400" dirty="0"/>
              <a:t>Example27_Adder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28193" y="2810974"/>
            <a:ext cx="2222420" cy="79103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1485D20-E711-47F4-97D4-23DB1C2F9B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8505" y="900001"/>
            <a:ext cx="4649693" cy="1661501"/>
          </a:xfrm>
          <a:prstGeom prst="rect">
            <a:avLst/>
          </a:prstGeom>
        </p:spPr>
      </p:pic>
      <p:sp>
        <p:nvSpPr>
          <p:cNvPr id="10" name="圆角矩形 1">
            <a:extLst>
              <a:ext uri="{FF2B5EF4-FFF2-40B4-BE49-F238E27FC236}">
                <a16:creationId xmlns:a16="http://schemas.microsoft.com/office/drawing/2014/main" id="{842864F3-238E-4750-A494-E8FF822F50A9}"/>
              </a:ext>
            </a:extLst>
          </p:cNvPr>
          <p:cNvSpPr/>
          <p:nvPr/>
        </p:nvSpPr>
        <p:spPr>
          <a:xfrm>
            <a:off x="1234631" y="1143973"/>
            <a:ext cx="1065222" cy="296902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圆角矩形 1">
            <a:extLst>
              <a:ext uri="{FF2B5EF4-FFF2-40B4-BE49-F238E27FC236}">
                <a16:creationId xmlns:a16="http://schemas.microsoft.com/office/drawing/2014/main" id="{8FD6F53C-8CCC-46D1-A6DE-C5CEA0166B50}"/>
              </a:ext>
            </a:extLst>
          </p:cNvPr>
          <p:cNvSpPr/>
          <p:nvPr/>
        </p:nvSpPr>
        <p:spPr>
          <a:xfrm>
            <a:off x="1240177" y="4250161"/>
            <a:ext cx="1065222" cy="296902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ED016DBC-536B-4F92-BE82-A918F5D9BB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9DF0B-D505-483A-BDA3-D5167758AEB4}" type="slidenum">
              <a:rPr lang="zh-CN" altLang="en-US" sz="1400" b="1" smtClean="0"/>
              <a:pPr/>
              <a:t>20</a:t>
            </a:fld>
            <a:r>
              <a:rPr lang="zh-CN" altLang="en-US"/>
              <a:t> </a:t>
            </a:r>
            <a:r>
              <a:rPr lang="en-US" altLang="zh-CN"/>
              <a:t>/</a:t>
            </a:r>
            <a:r>
              <a:rPr lang="zh-CN" altLang="en-US"/>
              <a:t> </a:t>
            </a:r>
            <a:r>
              <a:rPr lang="en-US" altLang="zh-CN"/>
              <a:t>67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270886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lvl="1" algn="ctr"/>
            <a:r>
              <a:rPr lang="en-US" altLang="zh-CN" sz="4000" b="1" dirty="0"/>
              <a:t>4</a:t>
            </a:r>
            <a:r>
              <a:rPr lang="zh-CN" altLang="en-US" sz="4000" b="1" dirty="0"/>
              <a:t>位加法器</a:t>
            </a:r>
            <a:endParaRPr lang="zh-CN" altLang="en-US" sz="6600" dirty="0"/>
          </a:p>
        </p:txBody>
      </p:sp>
      <p:sp>
        <p:nvSpPr>
          <p:cNvPr id="16" name="文本框 15"/>
          <p:cNvSpPr txBox="1"/>
          <p:nvPr/>
        </p:nvSpPr>
        <p:spPr>
          <a:xfrm>
            <a:off x="9355940" y="157613"/>
            <a:ext cx="1366822" cy="584775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2400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方案</a:t>
            </a:r>
            <a:r>
              <a:rPr lang="en-US" altLang="zh-CN" sz="32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2400" b="1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3D732F25-61CD-4616-9659-94C6CE16C2F5}"/>
              </a:ext>
            </a:extLst>
          </p:cNvPr>
          <p:cNvGrpSpPr/>
          <p:nvPr/>
        </p:nvGrpSpPr>
        <p:grpSpPr>
          <a:xfrm>
            <a:off x="79240" y="993695"/>
            <a:ext cx="5249892" cy="5362655"/>
            <a:chOff x="4947516" y="1049547"/>
            <a:chExt cx="5712271" cy="5545217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947516" y="1049547"/>
              <a:ext cx="5642194" cy="5545217"/>
            </a:xfrm>
            <a:prstGeom prst="rect">
              <a:avLst/>
            </a:prstGeom>
          </p:spPr>
        </p:pic>
        <p:sp>
          <p:nvSpPr>
            <p:cNvPr id="2" name="圆角矩形 1"/>
            <p:cNvSpPr/>
            <p:nvPr/>
          </p:nvSpPr>
          <p:spPr>
            <a:xfrm>
              <a:off x="5820052" y="4804767"/>
              <a:ext cx="4839735" cy="1411362"/>
            </a:xfrm>
            <a:prstGeom prst="roundRect">
              <a:avLst>
                <a:gd name="adj" fmla="val 10385"/>
              </a:avLst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2810102" y="3566321"/>
                <a:ext cx="2143151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CN" sz="2000" i="1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000" i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000" i="1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2000" i="1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000" i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⊕</m:t>
                      </m:r>
                      <m:sSub>
                        <m:sSubPr>
                          <m:ctrlPr>
                            <a:rPr lang="en-US" altLang="zh-CN" sz="2000" i="1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CN" sz="2000" i="1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000" i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⊕</m:t>
                      </m:r>
                      <m:sSub>
                        <m:sSubPr>
                          <m:ctrlPr>
                            <a:rPr lang="en-US" altLang="zh-CN" sz="2000" i="1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sz="2000" i="1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CN" altLang="en-US" sz="20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0102" y="3566321"/>
                <a:ext cx="2143151" cy="400110"/>
              </a:xfrm>
              <a:prstGeom prst="rect">
                <a:avLst/>
              </a:prstGeom>
              <a:blipFill>
                <a:blip r:embed="rId3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2554090" y="3961397"/>
                <a:ext cx="297543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sz="2000" i="1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000" i="1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altLang="zh-CN" sz="2000" i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000" i="1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2000" i="1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altLang="zh-CN" sz="2000" i="1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CN" sz="2000" i="1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000" i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000" i="1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sz="2000" i="1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0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2000" i="1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2000" i="1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000" i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⊕</m:t>
                      </m:r>
                      <m:sSub>
                        <m:sSubPr>
                          <m:ctrlPr>
                            <a:rPr lang="en-US" altLang="zh-CN" sz="2000" i="1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CN" sz="2000" i="1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0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0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4090" y="3961397"/>
                <a:ext cx="2975430" cy="400110"/>
              </a:xfrm>
              <a:prstGeom prst="rect">
                <a:avLst/>
              </a:prstGeom>
              <a:blipFill>
                <a:blip r:embed="rId4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图片 12">
            <a:extLst>
              <a:ext uri="{FF2B5EF4-FFF2-40B4-BE49-F238E27FC236}">
                <a16:creationId xmlns:a16="http://schemas.microsoft.com/office/drawing/2014/main" id="{C979C008-9323-4747-BE00-AE811F59069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09040" y="943817"/>
            <a:ext cx="3304119" cy="4588836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5AC590F7-43D5-4F4D-91A7-043701C83095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360708" y="948502"/>
            <a:ext cx="2831292" cy="3508979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993884D8-5E8E-41CE-A3E7-067E2386B09B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412415" y="5052617"/>
            <a:ext cx="2631795" cy="136741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18C7BDFF-FD86-49CC-A347-18566F9ACBE3}"/>
                  </a:ext>
                </a:extLst>
              </p:cNvPr>
              <p:cNvSpPr/>
              <p:nvPr/>
            </p:nvSpPr>
            <p:spPr>
              <a:xfrm>
                <a:off x="9388702" y="4632757"/>
                <a:ext cx="44435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dirty="0">
                          <a:latin typeface="Cambria Math" panose="02040503050406030204" pitchFamily="18" charset="0"/>
                        </a:rPr>
                        <m:t>𝒂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18C7BDFF-FD86-49CC-A347-18566F9ACB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8702" y="4632757"/>
                <a:ext cx="444352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9FC622E5-98DC-4E07-BF18-82FAC7A0A4C4}"/>
                  </a:ext>
                </a:extLst>
              </p:cNvPr>
              <p:cNvSpPr/>
              <p:nvPr/>
            </p:nvSpPr>
            <p:spPr>
              <a:xfrm>
                <a:off x="9726372" y="4632757"/>
                <a:ext cx="44435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dirty="0"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9FC622E5-98DC-4E07-BF18-82FAC7A0A4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26372" y="4632757"/>
                <a:ext cx="444352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C742CBCC-8709-412B-B3BA-8E2A94102C1C}"/>
                  </a:ext>
                </a:extLst>
              </p:cNvPr>
              <p:cNvSpPr/>
              <p:nvPr/>
            </p:nvSpPr>
            <p:spPr>
              <a:xfrm>
                <a:off x="10387929" y="4632757"/>
                <a:ext cx="40748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dirty="0">
                          <a:latin typeface="Cambria Math" panose="02040503050406030204" pitchFamily="18" charset="0"/>
                        </a:rPr>
                        <m:t>𝒔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C742CBCC-8709-412B-B3BA-8E2A94102C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87929" y="4632757"/>
                <a:ext cx="407484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8697B398-9447-461F-96EF-4C93DBB85CFB}"/>
                  </a:ext>
                </a:extLst>
              </p:cNvPr>
              <p:cNvSpPr/>
              <p:nvPr/>
            </p:nvSpPr>
            <p:spPr>
              <a:xfrm>
                <a:off x="10061013" y="4632756"/>
                <a:ext cx="509563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i="1" dirty="0">
                          <a:latin typeface="Cambria Math" panose="02040503050406030204" pitchFamily="18" charset="0"/>
                        </a:rPr>
                        <m:t>𝑐𝑓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8697B398-9447-461F-96EF-4C93DBB85C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1013" y="4632756"/>
                <a:ext cx="509563" cy="400110"/>
              </a:xfrm>
              <a:prstGeom prst="rect">
                <a:avLst/>
              </a:prstGeom>
              <a:blipFill>
                <a:blip r:embed="rId11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文本框 20">
            <a:extLst>
              <a:ext uri="{FF2B5EF4-FFF2-40B4-BE49-F238E27FC236}">
                <a16:creationId xmlns:a16="http://schemas.microsoft.com/office/drawing/2014/main" id="{8825D670-3D02-4B19-AB81-A8A613BC7C3A}"/>
              </a:ext>
            </a:extLst>
          </p:cNvPr>
          <p:cNvSpPr txBox="1"/>
          <p:nvPr/>
        </p:nvSpPr>
        <p:spPr>
          <a:xfrm>
            <a:off x="10634981" y="4673244"/>
            <a:ext cx="1409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（</a:t>
            </a:r>
            <a:r>
              <a:rPr lang="zh-CN" altLang="en-US" b="1" dirty="0"/>
              <a:t>十六进制</a:t>
            </a:r>
            <a:r>
              <a:rPr lang="zh-CN" altLang="en-US" dirty="0"/>
              <a:t>）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08DB859-1188-4AE4-AF51-0B453D539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9DF0B-D505-483A-BDA3-D5167758AEB4}" type="slidenum">
              <a:rPr lang="zh-CN" altLang="en-US" sz="1400" b="1" smtClean="0"/>
              <a:pPr/>
              <a:t>21</a:t>
            </a:fld>
            <a:r>
              <a:rPr lang="zh-CN" altLang="en-US"/>
              <a:t> </a:t>
            </a:r>
            <a:r>
              <a:rPr lang="en-US" altLang="zh-CN"/>
              <a:t>/</a:t>
            </a:r>
            <a:r>
              <a:rPr lang="zh-CN" altLang="en-US"/>
              <a:t> </a:t>
            </a:r>
            <a:r>
              <a:rPr lang="en-US" altLang="zh-CN"/>
              <a:t>67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943137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lvl="1" algn="ctr"/>
            <a:r>
              <a:rPr lang="en-US" altLang="zh-CN" sz="4000" b="1" dirty="0"/>
              <a:t>4</a:t>
            </a:r>
            <a:r>
              <a:rPr lang="zh-CN" altLang="en-US" sz="4000" b="1" dirty="0"/>
              <a:t>位加法器</a:t>
            </a:r>
            <a:endParaRPr lang="zh-CN" altLang="en-US" sz="66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05008" y="1016464"/>
            <a:ext cx="4591836" cy="5739561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9138518" y="174317"/>
            <a:ext cx="1479606" cy="584775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2400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方案</a:t>
            </a:r>
            <a:r>
              <a:rPr lang="en-US" altLang="zh-CN" sz="32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2400" b="1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BAC0BABA-FC01-492C-911E-3F6973DEC57A}"/>
              </a:ext>
            </a:extLst>
          </p:cNvPr>
          <p:cNvSpPr/>
          <p:nvPr/>
        </p:nvSpPr>
        <p:spPr>
          <a:xfrm>
            <a:off x="6500553" y="4560914"/>
            <a:ext cx="249382" cy="410095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FC8359FA-8F3E-41A6-883E-349F33254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9DF0B-D505-483A-BDA3-D5167758AEB4}" type="slidenum">
              <a:rPr lang="zh-CN" altLang="en-US" sz="1400" b="1" smtClean="0"/>
              <a:pPr/>
              <a:t>22</a:t>
            </a:fld>
            <a:r>
              <a:rPr lang="zh-CN" altLang="en-US"/>
              <a:t> </a:t>
            </a:r>
            <a:r>
              <a:rPr lang="en-US" altLang="zh-CN"/>
              <a:t>/</a:t>
            </a:r>
            <a:r>
              <a:rPr lang="zh-CN" altLang="en-US"/>
              <a:t> </a:t>
            </a:r>
            <a:r>
              <a:rPr lang="en-US" altLang="zh-CN"/>
              <a:t>67</a:t>
            </a:r>
            <a:endParaRPr lang="zh-CN" altLang="en-US" dirty="0"/>
          </a:p>
        </p:txBody>
      </p:sp>
      <p:sp>
        <p:nvSpPr>
          <p:cNvPr id="7" name="矩形: 折角 6">
            <a:extLst>
              <a:ext uri="{FF2B5EF4-FFF2-40B4-BE49-F238E27FC236}">
                <a16:creationId xmlns:a16="http://schemas.microsoft.com/office/drawing/2014/main" id="{1264E523-EF50-4D45-840A-D10D1809CCF4}"/>
              </a:ext>
            </a:extLst>
          </p:cNvPr>
          <p:cNvSpPr/>
          <p:nvPr/>
        </p:nvSpPr>
        <p:spPr>
          <a:xfrm>
            <a:off x="3114503" y="957731"/>
            <a:ext cx="5209308" cy="5830996"/>
          </a:xfrm>
          <a:prstGeom prst="foldedCorner">
            <a:avLst>
              <a:gd name="adj" fmla="val 14421"/>
            </a:avLst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84895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lvl="1" algn="ctr"/>
            <a:r>
              <a:rPr lang="en-US" altLang="zh-CN" sz="4000" b="1" dirty="0"/>
              <a:t>N</a:t>
            </a:r>
            <a:r>
              <a:rPr lang="zh-CN" altLang="en-US" sz="4000" b="1"/>
              <a:t>位</a:t>
            </a:r>
            <a:r>
              <a:rPr lang="zh-CN" altLang="en-US" sz="4000" b="1" dirty="0"/>
              <a:t>加法器</a:t>
            </a:r>
            <a:endParaRPr lang="zh-CN" altLang="en-US" sz="6600" dirty="0"/>
          </a:p>
        </p:txBody>
      </p:sp>
      <p:sp>
        <p:nvSpPr>
          <p:cNvPr id="10" name="文本框 9"/>
          <p:cNvSpPr txBox="1"/>
          <p:nvPr/>
        </p:nvSpPr>
        <p:spPr>
          <a:xfrm>
            <a:off x="9130354" y="105159"/>
            <a:ext cx="1532104" cy="584775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2400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方案</a:t>
            </a:r>
            <a:r>
              <a:rPr lang="en-US" altLang="zh-CN" sz="32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sz="2400" b="1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435827" y="4134467"/>
            <a:ext cx="35413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>
                <a:solidFill>
                  <a:srgbClr val="FF0000"/>
                </a:solidFill>
              </a:rPr>
              <a:t>参考教材 </a:t>
            </a:r>
            <a:r>
              <a:rPr lang="en-US" altLang="zh-CN" sz="2400" dirty="0">
                <a:solidFill>
                  <a:srgbClr val="FF0000"/>
                </a:solidFill>
              </a:rPr>
              <a:t>P133 HDL</a:t>
            </a:r>
            <a:r>
              <a:rPr lang="zh-CN" altLang="en-US" sz="2400" dirty="0">
                <a:solidFill>
                  <a:srgbClr val="FF0000"/>
                </a:solidFill>
              </a:rPr>
              <a:t>例</a:t>
            </a:r>
            <a:r>
              <a:rPr lang="en-US" altLang="zh-CN" sz="2400" dirty="0">
                <a:solidFill>
                  <a:srgbClr val="FF0000"/>
                </a:solidFill>
              </a:rPr>
              <a:t>4.33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155F9888-AA4A-4303-80A6-90B2E92D04EF}"/>
              </a:ext>
            </a:extLst>
          </p:cNvPr>
          <p:cNvGrpSpPr/>
          <p:nvPr/>
        </p:nvGrpSpPr>
        <p:grpSpPr>
          <a:xfrm>
            <a:off x="6648889" y="1035926"/>
            <a:ext cx="5305436" cy="3052666"/>
            <a:chOff x="6479281" y="2258280"/>
            <a:chExt cx="4005350" cy="2040792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479281" y="2258280"/>
              <a:ext cx="4005350" cy="2040792"/>
            </a:xfrm>
            <a:prstGeom prst="rect">
              <a:avLst/>
            </a:prstGeom>
          </p:spPr>
        </p:pic>
        <p:sp>
          <p:nvSpPr>
            <p:cNvPr id="8" name="圆角矩形 7"/>
            <p:cNvSpPr/>
            <p:nvPr/>
          </p:nvSpPr>
          <p:spPr>
            <a:xfrm>
              <a:off x="8481107" y="2901726"/>
              <a:ext cx="608179" cy="740239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DFBC27C9-31D0-4AE1-B052-A8762F526959}"/>
              </a:ext>
            </a:extLst>
          </p:cNvPr>
          <p:cNvGrpSpPr/>
          <p:nvPr/>
        </p:nvGrpSpPr>
        <p:grpSpPr>
          <a:xfrm>
            <a:off x="126754" y="1003585"/>
            <a:ext cx="5195466" cy="4316631"/>
            <a:chOff x="126754" y="1363802"/>
            <a:chExt cx="5195466" cy="4316631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26754" y="1363802"/>
              <a:ext cx="5195466" cy="4316631"/>
            </a:xfrm>
            <a:prstGeom prst="rect">
              <a:avLst/>
            </a:prstGeom>
          </p:spPr>
        </p:pic>
        <p:sp>
          <p:nvSpPr>
            <p:cNvPr id="11" name="椭圆 10"/>
            <p:cNvSpPr/>
            <p:nvPr/>
          </p:nvSpPr>
          <p:spPr>
            <a:xfrm>
              <a:off x="2373494" y="4546115"/>
              <a:ext cx="286578" cy="42732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2" name="文本框 11">
            <a:extLst>
              <a:ext uri="{FF2B5EF4-FFF2-40B4-BE49-F238E27FC236}">
                <a16:creationId xmlns:a16="http://schemas.microsoft.com/office/drawing/2014/main" id="{AF7ECB97-79A7-421F-B2E1-4A008DD53D8D}"/>
              </a:ext>
            </a:extLst>
          </p:cNvPr>
          <p:cNvSpPr txBox="1"/>
          <p:nvPr/>
        </p:nvSpPr>
        <p:spPr>
          <a:xfrm>
            <a:off x="6898982" y="5085228"/>
            <a:ext cx="45159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>
                <a:solidFill>
                  <a:srgbClr val="FF0000"/>
                </a:solidFill>
              </a:rPr>
              <a:t>参考教材 </a:t>
            </a:r>
            <a:r>
              <a:rPr lang="en-US" altLang="zh-CN" sz="2400">
                <a:solidFill>
                  <a:srgbClr val="FF0000"/>
                </a:solidFill>
              </a:rPr>
              <a:t>P151 HDL</a:t>
            </a:r>
            <a:r>
              <a:rPr lang="zh-CN" altLang="en-US" sz="2400">
                <a:solidFill>
                  <a:srgbClr val="FF0000"/>
                </a:solidFill>
              </a:rPr>
              <a:t>例</a:t>
            </a:r>
            <a:r>
              <a:rPr lang="en-US" altLang="zh-CN" sz="2400">
                <a:solidFill>
                  <a:srgbClr val="FF0000"/>
                </a:solidFill>
              </a:rPr>
              <a:t>5.1 </a:t>
            </a:r>
            <a:r>
              <a:rPr lang="zh-CN" altLang="en-US" sz="2400">
                <a:solidFill>
                  <a:srgbClr val="FF0000"/>
                </a:solidFill>
              </a:rPr>
              <a:t>加法器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A3BAFE5-46A9-41C0-BDCA-159D3F425CC1}"/>
              </a:ext>
            </a:extLst>
          </p:cNvPr>
          <p:cNvSpPr txBox="1"/>
          <p:nvPr/>
        </p:nvSpPr>
        <p:spPr>
          <a:xfrm>
            <a:off x="7025068" y="5632851"/>
            <a:ext cx="4280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assign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 {</a:t>
            </a:r>
            <a:r>
              <a:rPr lang="en-US" altLang="zh-CN" sz="2400" dirty="0" err="1">
                <a:latin typeface="Arial" panose="020B0604020202020204" pitchFamily="34" charset="0"/>
                <a:cs typeface="Arial" panose="020B0604020202020204" pitchFamily="34" charset="0"/>
              </a:rPr>
              <a:t>Cout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, s} = a + b + </a:t>
            </a:r>
            <a:r>
              <a:rPr lang="en-US" altLang="zh-CN" sz="2400" dirty="0" err="1">
                <a:latin typeface="Arial" panose="020B0604020202020204" pitchFamily="34" charset="0"/>
                <a:cs typeface="Arial" panose="020B0604020202020204" pitchFamily="34" charset="0"/>
              </a:rPr>
              <a:t>Cin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  <a:endParaRPr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灯片编号占位符 13">
            <a:extLst>
              <a:ext uri="{FF2B5EF4-FFF2-40B4-BE49-F238E27FC236}">
                <a16:creationId xmlns:a16="http://schemas.microsoft.com/office/drawing/2014/main" id="{2F6B4164-FE30-4604-BC72-068736C474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9DF0B-D505-483A-BDA3-D5167758AEB4}" type="slidenum">
              <a:rPr lang="zh-CN" altLang="en-US" sz="1400" b="1" smtClean="0"/>
              <a:pPr/>
              <a:t>23</a:t>
            </a:fld>
            <a:r>
              <a:rPr lang="zh-CN" altLang="en-US"/>
              <a:t> </a:t>
            </a:r>
            <a:r>
              <a:rPr lang="en-US" altLang="zh-CN"/>
              <a:t>/</a:t>
            </a:r>
            <a:r>
              <a:rPr lang="zh-CN" altLang="en-US"/>
              <a:t> </a:t>
            </a:r>
            <a:r>
              <a:rPr lang="en-US" altLang="zh-CN"/>
              <a:t>67</a:t>
            </a:r>
            <a:endParaRPr lang="zh-CN" altLang="en-US" dirty="0"/>
          </a:p>
        </p:txBody>
      </p:sp>
      <p:sp>
        <p:nvSpPr>
          <p:cNvPr id="15" name="矩形: 折角 14">
            <a:extLst>
              <a:ext uri="{FF2B5EF4-FFF2-40B4-BE49-F238E27FC236}">
                <a16:creationId xmlns:a16="http://schemas.microsoft.com/office/drawing/2014/main" id="{D80CE94A-108C-4671-9D46-94515F93FDB6}"/>
              </a:ext>
            </a:extLst>
          </p:cNvPr>
          <p:cNvSpPr/>
          <p:nvPr/>
        </p:nvSpPr>
        <p:spPr>
          <a:xfrm>
            <a:off x="172849" y="927711"/>
            <a:ext cx="5195466" cy="4494815"/>
          </a:xfrm>
          <a:prstGeom prst="foldedCorner">
            <a:avLst>
              <a:gd name="adj" fmla="val 14421"/>
            </a:avLst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: 折角 15">
            <a:extLst>
              <a:ext uri="{FF2B5EF4-FFF2-40B4-BE49-F238E27FC236}">
                <a16:creationId xmlns:a16="http://schemas.microsoft.com/office/drawing/2014/main" id="{49484BEA-4BE5-43AC-8639-0191FBD47D96}"/>
              </a:ext>
            </a:extLst>
          </p:cNvPr>
          <p:cNvSpPr/>
          <p:nvPr/>
        </p:nvSpPr>
        <p:spPr>
          <a:xfrm>
            <a:off x="6535241" y="927710"/>
            <a:ext cx="5483910" cy="3821627"/>
          </a:xfrm>
          <a:prstGeom prst="foldedCorner">
            <a:avLst>
              <a:gd name="adj" fmla="val 14421"/>
            </a:avLst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66394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BB86FD74-6744-4B33-B674-F318189170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62050"/>
            <a:ext cx="12192000" cy="1928553"/>
          </a:xfrm>
        </p:spPr>
        <p:txBody>
          <a:bodyPr>
            <a:noAutofit/>
            <a:scene3d>
              <a:camera prst="orthographicFront"/>
              <a:lightRig rig="threePt" dir="t"/>
            </a:scene3d>
            <a:sp3d extrusionH="57150">
              <a:bevelT w="57150" h="38100" prst="artDeco"/>
            </a:sp3d>
          </a:bodyPr>
          <a:lstStyle/>
          <a:p>
            <a:r>
              <a:rPr lang="zh-CN" altLang="en-US" sz="11500" b="1" dirty="0">
                <a:solidFill>
                  <a:schemeClr val="accent1"/>
                </a:solidFill>
                <a:effectLst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减 法 器</a:t>
            </a:r>
            <a:endParaRPr lang="zh-CN" altLang="en-US" sz="11500" b="1" dirty="0">
              <a:solidFill>
                <a:schemeClr val="accent1"/>
              </a:solidFill>
              <a:effectLst>
                <a:outerShdw blurRad="60007" dist="200025" dir="15000000" sy="30000" kx="-1800000" algn="bl" rotWithShape="0">
                  <a:prstClr val="black">
                    <a:alpha val="32000"/>
                  </a:prstClr>
                </a:outerShdw>
              </a:effectLst>
              <a:latin typeface="Verdana" panose="020B0604030504040204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B2310B6-D96F-46D2-A313-BE517FE45D1D}"/>
              </a:ext>
            </a:extLst>
          </p:cNvPr>
          <p:cNvSpPr txBox="1"/>
          <p:nvPr/>
        </p:nvSpPr>
        <p:spPr>
          <a:xfrm>
            <a:off x="5675264" y="314151"/>
            <a:ext cx="697627" cy="1323439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altLang="zh-CN" sz="8000" dirty="0"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Impact" panose="020B0806030902050204" pitchFamily="34" charset="0"/>
              </a:rPr>
              <a:t>4</a:t>
            </a:r>
            <a:endParaRPr lang="zh-CN" altLang="en-US" sz="8000" dirty="0">
              <a:solidFill>
                <a:schemeClr val="accent5">
                  <a:lumMod val="40000"/>
                  <a:lumOff val="60000"/>
                </a:schemeClr>
              </a:solidFill>
              <a:effectLst>
                <a:glow rad="101600">
                  <a:schemeClr val="accent2">
                    <a:satMod val="175000"/>
                    <a:alpha val="40000"/>
                  </a:scheme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5" name="TextBox 2">
            <a:extLst>
              <a:ext uri="{FF2B5EF4-FFF2-40B4-BE49-F238E27FC236}">
                <a16:creationId xmlns:a16="http://schemas.microsoft.com/office/drawing/2014/main" id="{CB184AE0-1A62-41A8-A313-B1D76B9974B4}"/>
              </a:ext>
            </a:extLst>
          </p:cNvPr>
          <p:cNvSpPr txBox="1"/>
          <p:nvPr/>
        </p:nvSpPr>
        <p:spPr>
          <a:xfrm>
            <a:off x="4785467" y="4393953"/>
            <a:ext cx="3288963" cy="19623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3200" b="1" dirty="0"/>
              <a:t>半减器</a:t>
            </a:r>
            <a:endParaRPr lang="en-US" altLang="zh-CN" sz="3200" dirty="0"/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3200" b="1" dirty="0"/>
              <a:t>全减器</a:t>
            </a:r>
            <a:endParaRPr lang="en-US" altLang="zh-CN" sz="3200" b="1" dirty="0"/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3200" b="1" dirty="0"/>
              <a:t>加、减法器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0941241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10A5562-AD60-4BC4-BC15-A01AF33238F9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5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zh-CN" altLang="en-US" sz="4000" spc="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半减器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表格 18">
                <a:extLst>
                  <a:ext uri="{FF2B5EF4-FFF2-40B4-BE49-F238E27FC236}">
                    <a16:creationId xmlns:a16="http://schemas.microsoft.com/office/drawing/2014/main" id="{85720992-3EAD-4476-BF4B-CB1D1A44357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54935949"/>
                  </p:ext>
                </p:extLst>
              </p:nvPr>
            </p:nvGraphicFramePr>
            <p:xfrm>
              <a:off x="1202575" y="1216651"/>
              <a:ext cx="2571404" cy="2286000"/>
            </p:xfrm>
            <a:graphic>
              <a:graphicData uri="http://schemas.openxmlformats.org/drawingml/2006/table">
                <a:tbl>
                  <a:tblPr firstRow="1" bandRow="1">
                    <a:tableStyleId>{5FD0F851-EC5A-4D38-B0AD-8093EC10F338}</a:tableStyleId>
                  </a:tblPr>
                  <a:tblGrid>
                    <a:gridCol w="642851">
                      <a:extLst>
                        <a:ext uri="{9D8B030D-6E8A-4147-A177-3AD203B41FA5}">
                          <a16:colId xmlns:a16="http://schemas.microsoft.com/office/drawing/2014/main" val="1878919530"/>
                        </a:ext>
                      </a:extLst>
                    </a:gridCol>
                    <a:gridCol w="642851">
                      <a:extLst>
                        <a:ext uri="{9D8B030D-6E8A-4147-A177-3AD203B41FA5}">
                          <a16:colId xmlns:a16="http://schemas.microsoft.com/office/drawing/2014/main" val="2059916488"/>
                        </a:ext>
                      </a:extLst>
                    </a:gridCol>
                    <a:gridCol w="642851">
                      <a:extLst>
                        <a:ext uri="{9D8B030D-6E8A-4147-A177-3AD203B41FA5}">
                          <a16:colId xmlns:a16="http://schemas.microsoft.com/office/drawing/2014/main" val="1213243156"/>
                        </a:ext>
                      </a:extLst>
                    </a:gridCol>
                    <a:gridCol w="642851">
                      <a:extLst>
                        <a:ext uri="{9D8B030D-6E8A-4147-A177-3AD203B41FA5}">
                          <a16:colId xmlns:a16="http://schemas.microsoft.com/office/drawing/2014/main" val="921311019"/>
                        </a:ext>
                      </a:extLst>
                    </a:gridCol>
                  </a:tblGrid>
                  <a:tr h="41809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40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oMath>
                            </m:oMathPara>
                          </a14:m>
                          <a:endParaRPr lang="zh-CN" altLang="en-US" sz="24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400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zh-CN" altLang="en-US" sz="240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400" b="1" smtClean="0">
                                    <a:latin typeface="Cambria Math" panose="02040503050406030204" pitchFamily="18" charset="0"/>
                                  </a:rPr>
                                  <m:t>𝑫</m:t>
                                </m:r>
                              </m:oMath>
                            </m:oMathPara>
                          </a14:m>
                          <a:endParaRPr lang="en-US" altLang="zh-CN" sz="2400" b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400" b="1" smtClean="0">
                                    <a:latin typeface="Cambria Math" panose="02040503050406030204" pitchFamily="18" charset="0"/>
                                  </a:rPr>
                                  <m:t>𝑪</m:t>
                                </m:r>
                              </m:oMath>
                            </m:oMathPara>
                          </a14:m>
                          <a:endParaRPr lang="zh-CN" altLang="en-US" sz="2400" b="1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81118346"/>
                      </a:ext>
                    </a:extLst>
                  </a:tr>
                  <a:tr h="41809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/>
                            <a:t>0</a:t>
                          </a:r>
                          <a:endParaRPr lang="zh-CN" altLang="en-US" sz="24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/>
                            <a:t>0</a:t>
                          </a:r>
                          <a:endParaRPr lang="zh-CN" altLang="en-US" sz="240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/>
                            <a:t>0</a:t>
                          </a:r>
                          <a:endParaRPr lang="zh-CN" altLang="en-US" sz="2400" b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/>
                            <a:t>0</a:t>
                          </a:r>
                          <a:endParaRPr lang="zh-CN" altLang="en-US" sz="2400" b="1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12672440"/>
                      </a:ext>
                    </a:extLst>
                  </a:tr>
                  <a:tr h="41809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/>
                            <a:t>0</a:t>
                          </a:r>
                          <a:endParaRPr lang="zh-CN" altLang="en-US" sz="24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/>
                            <a:t>1</a:t>
                          </a:r>
                          <a:endParaRPr lang="zh-CN" altLang="en-US" sz="240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/>
                            <a:t>1</a:t>
                          </a:r>
                          <a:endParaRPr lang="zh-CN" altLang="en-US" sz="2400" b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/>
                            <a:t>1</a:t>
                          </a:r>
                          <a:endParaRPr lang="zh-CN" altLang="en-US" sz="2400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23894711"/>
                      </a:ext>
                    </a:extLst>
                  </a:tr>
                  <a:tr h="41809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/>
                            <a:t>1</a:t>
                          </a:r>
                          <a:endParaRPr lang="zh-CN" altLang="en-US" sz="24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/>
                            <a:t>0</a:t>
                          </a:r>
                          <a:endParaRPr lang="zh-CN" altLang="en-US" sz="240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/>
                            <a:t>1</a:t>
                          </a:r>
                          <a:endParaRPr lang="zh-CN" altLang="en-US" sz="2400" b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/>
                            <a:t>0</a:t>
                          </a:r>
                          <a:endParaRPr lang="zh-CN" altLang="en-US" sz="2400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48023990"/>
                      </a:ext>
                    </a:extLst>
                  </a:tr>
                  <a:tr h="41809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/>
                            <a:t>1</a:t>
                          </a:r>
                          <a:endParaRPr lang="zh-CN" altLang="en-US" sz="24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/>
                            <a:t>1</a:t>
                          </a:r>
                          <a:endParaRPr lang="zh-CN" altLang="en-US" sz="240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/>
                            <a:t>0</a:t>
                          </a:r>
                          <a:endParaRPr lang="zh-CN" altLang="en-US" sz="2400" b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/>
                            <a:t>0</a:t>
                          </a:r>
                          <a:endParaRPr lang="zh-CN" altLang="en-US" sz="2400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418594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表格 18">
                <a:extLst>
                  <a:ext uri="{FF2B5EF4-FFF2-40B4-BE49-F238E27FC236}">
                    <a16:creationId xmlns:a16="http://schemas.microsoft.com/office/drawing/2014/main" id="{85720992-3EAD-4476-BF4B-CB1D1A44357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54935949"/>
                  </p:ext>
                </p:extLst>
              </p:nvPr>
            </p:nvGraphicFramePr>
            <p:xfrm>
              <a:off x="1202575" y="1216651"/>
              <a:ext cx="2571404" cy="2286000"/>
            </p:xfrm>
            <a:graphic>
              <a:graphicData uri="http://schemas.openxmlformats.org/drawingml/2006/table">
                <a:tbl>
                  <a:tblPr firstRow="1" bandRow="1">
                    <a:tableStyleId>{5FD0F851-EC5A-4D38-B0AD-8093EC10F338}</a:tableStyleId>
                  </a:tblPr>
                  <a:tblGrid>
                    <a:gridCol w="642851">
                      <a:extLst>
                        <a:ext uri="{9D8B030D-6E8A-4147-A177-3AD203B41FA5}">
                          <a16:colId xmlns:a16="http://schemas.microsoft.com/office/drawing/2014/main" val="1878919530"/>
                        </a:ext>
                      </a:extLst>
                    </a:gridCol>
                    <a:gridCol w="642851">
                      <a:extLst>
                        <a:ext uri="{9D8B030D-6E8A-4147-A177-3AD203B41FA5}">
                          <a16:colId xmlns:a16="http://schemas.microsoft.com/office/drawing/2014/main" val="2059916488"/>
                        </a:ext>
                      </a:extLst>
                    </a:gridCol>
                    <a:gridCol w="642851">
                      <a:extLst>
                        <a:ext uri="{9D8B030D-6E8A-4147-A177-3AD203B41FA5}">
                          <a16:colId xmlns:a16="http://schemas.microsoft.com/office/drawing/2014/main" val="1213243156"/>
                        </a:ext>
                      </a:extLst>
                    </a:gridCol>
                    <a:gridCol w="642851">
                      <a:extLst>
                        <a:ext uri="{9D8B030D-6E8A-4147-A177-3AD203B41FA5}">
                          <a16:colId xmlns:a16="http://schemas.microsoft.com/office/drawing/2014/main" val="921311019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t="-1333" r="-300000" b="-43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2"/>
                          <a:stretch>
                            <a:fillRect l="-100000" t="-1333" r="-200000" b="-43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2"/>
                          <a:stretch>
                            <a:fillRect l="-201905" t="-1333" r="-101905" b="-43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299057" t="-1333" r="-943" b="-43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81118346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/>
                            <a:t>0</a:t>
                          </a:r>
                          <a:endParaRPr lang="zh-CN" altLang="en-US" sz="24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/>
                            <a:t>0</a:t>
                          </a:r>
                          <a:endParaRPr lang="zh-CN" altLang="en-US" sz="240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/>
                            <a:t>0</a:t>
                          </a:r>
                          <a:endParaRPr lang="zh-CN" altLang="en-US" sz="2400" b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/>
                            <a:t>0</a:t>
                          </a:r>
                          <a:endParaRPr lang="zh-CN" altLang="en-US" sz="2400" b="1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12672440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/>
                            <a:t>0</a:t>
                          </a:r>
                          <a:endParaRPr lang="zh-CN" altLang="en-US" sz="24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/>
                            <a:t>1</a:t>
                          </a:r>
                          <a:endParaRPr lang="zh-CN" altLang="en-US" sz="240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/>
                            <a:t>1</a:t>
                          </a:r>
                          <a:endParaRPr lang="zh-CN" altLang="en-US" sz="2400" b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/>
                            <a:t>1</a:t>
                          </a:r>
                          <a:endParaRPr lang="zh-CN" altLang="en-US" sz="2400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23894711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/>
                            <a:t>1</a:t>
                          </a:r>
                          <a:endParaRPr lang="zh-CN" altLang="en-US" sz="24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/>
                            <a:t>0</a:t>
                          </a:r>
                          <a:endParaRPr lang="zh-CN" altLang="en-US" sz="240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/>
                            <a:t>1</a:t>
                          </a:r>
                          <a:endParaRPr lang="zh-CN" altLang="en-US" sz="2400" b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/>
                            <a:t>0</a:t>
                          </a:r>
                          <a:endParaRPr lang="zh-CN" altLang="en-US" sz="2400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48023990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/>
                            <a:t>1</a:t>
                          </a:r>
                          <a:endParaRPr lang="zh-CN" altLang="en-US" sz="24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/>
                            <a:t>1</a:t>
                          </a:r>
                          <a:endParaRPr lang="zh-CN" altLang="en-US" sz="240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/>
                            <a:t>0</a:t>
                          </a:r>
                          <a:endParaRPr lang="zh-CN" altLang="en-US" sz="2400" b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/>
                            <a:t>0</a:t>
                          </a:r>
                          <a:endParaRPr lang="zh-CN" altLang="en-US" sz="2400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418594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17D873E2-348E-443E-BF4D-38D8644C8BAF}"/>
                  </a:ext>
                </a:extLst>
              </p:cNvPr>
              <p:cNvSpPr txBox="1"/>
              <p:nvPr/>
            </p:nvSpPr>
            <p:spPr>
              <a:xfrm>
                <a:off x="1108246" y="4590138"/>
                <a:ext cx="351218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1" i="1" smtClean="0">
                          <a:latin typeface="Cambria Math" panose="02040503050406030204" pitchFamily="18" charset="0"/>
                        </a:rPr>
                        <m:t>𝑫</m:t>
                      </m:r>
                      <m:r>
                        <a:rPr lang="en-US" altLang="zh-CN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acc>
                      <m:r>
                        <a:rPr lang="en-US" altLang="zh-CN" sz="2800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altLang="zh-CN" sz="28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800" b="1" i="1" smtClean="0">
                          <a:latin typeface="Cambria Math" panose="02040503050406030204" pitchFamily="18" charset="0"/>
                        </a:rPr>
                        <m:t>𝒙</m:t>
                      </m:r>
                      <m:acc>
                        <m:accPr>
                          <m:chr m:val="̅"/>
                          <m:ctrlPr>
                            <a:rPr lang="en-US" altLang="zh-CN" sz="2800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acc>
                      <m:r>
                        <a:rPr lang="en-US" altLang="zh-CN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altLang="zh-CN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⊕</m:t>
                      </m:r>
                      <m:r>
                        <a:rPr lang="en-US" altLang="zh-CN" sz="2800" b="1" i="1" smtClean="0">
                          <a:latin typeface="Cambria Math" panose="02040503050406030204" pitchFamily="18" charset="0"/>
                        </a:rPr>
                        <m:t>𝒚</m:t>
                      </m:r>
                    </m:oMath>
                  </m:oMathPara>
                </a14:m>
                <a:endParaRPr lang="zh-CN" altLang="en-US" sz="2800" b="1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17D873E2-348E-443E-BF4D-38D8644C8B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8246" y="4590138"/>
                <a:ext cx="3512180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541B1AA0-0C6A-426A-959F-F3ECD86E33C1}"/>
                  </a:ext>
                </a:extLst>
              </p:cNvPr>
              <p:cNvSpPr txBox="1"/>
              <p:nvPr/>
            </p:nvSpPr>
            <p:spPr>
              <a:xfrm>
                <a:off x="1157475" y="5430083"/>
                <a:ext cx="121424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1" i="1" smtClean="0">
                          <a:latin typeface="Cambria Math" panose="02040503050406030204" pitchFamily="18" charset="0"/>
                        </a:rPr>
                        <m:t>𝑪</m:t>
                      </m:r>
                      <m:r>
                        <a:rPr lang="en-US" altLang="zh-CN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altLang="zh-CN" sz="2800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8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acc>
                      <m:r>
                        <a:rPr lang="en-US" altLang="zh-CN" sz="2800" b="1" i="1" smtClean="0">
                          <a:latin typeface="Cambria Math" panose="02040503050406030204" pitchFamily="18" charset="0"/>
                        </a:rPr>
                        <m:t>𝒚</m:t>
                      </m:r>
                    </m:oMath>
                  </m:oMathPara>
                </a14:m>
                <a:endParaRPr lang="zh-CN" altLang="en-US" sz="2800" b="1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541B1AA0-0C6A-426A-959F-F3ECD86E33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7475" y="5430083"/>
                <a:ext cx="1214243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组合 13">
            <a:extLst>
              <a:ext uri="{FF2B5EF4-FFF2-40B4-BE49-F238E27FC236}">
                <a16:creationId xmlns:a16="http://schemas.microsoft.com/office/drawing/2014/main" id="{36B720C9-591E-472D-9911-0AD09EFCD371}"/>
              </a:ext>
            </a:extLst>
          </p:cNvPr>
          <p:cNvGrpSpPr/>
          <p:nvPr/>
        </p:nvGrpSpPr>
        <p:grpSpPr>
          <a:xfrm>
            <a:off x="6672348" y="2247141"/>
            <a:ext cx="3983674" cy="1817936"/>
            <a:chOff x="5680363" y="3502651"/>
            <a:chExt cx="3983674" cy="1817936"/>
          </a:xfrm>
        </p:grpSpPr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7DC61A84-F065-4BDC-BC03-1CA79BC41FE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680363" y="3502651"/>
              <a:ext cx="3873731" cy="1817936"/>
            </a:xfrm>
            <a:prstGeom prst="rect">
              <a:avLst/>
            </a:prstGeom>
          </p:spPr>
        </p:pic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8F6AC520-E7FD-48B6-AE9C-BF736E5D0DF5}"/>
                </a:ext>
              </a:extLst>
            </p:cNvPr>
            <p:cNvSpPr/>
            <p:nvPr/>
          </p:nvSpPr>
          <p:spPr>
            <a:xfrm>
              <a:off x="7614459" y="4697582"/>
              <a:ext cx="108000" cy="10800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矩形 12">
                  <a:extLst>
                    <a:ext uri="{FF2B5EF4-FFF2-40B4-BE49-F238E27FC236}">
                      <a16:creationId xmlns:a16="http://schemas.microsoft.com/office/drawing/2014/main" id="{5171AC63-5A3A-4B8F-B081-A29A69F4A4BA}"/>
                    </a:ext>
                  </a:extLst>
                </p:cNvPr>
                <p:cNvSpPr/>
                <p:nvPr/>
              </p:nvSpPr>
              <p:spPr>
                <a:xfrm>
                  <a:off x="9216479" y="3715388"/>
                  <a:ext cx="447558" cy="40011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b="1" i="1">
                            <a:latin typeface="Cambria Math" panose="02040503050406030204" pitchFamily="18" charset="0"/>
                          </a:rPr>
                          <m:t>𝑫</m:t>
                        </m:r>
                      </m:oMath>
                    </m:oMathPara>
                  </a14:m>
                  <a:endParaRPr lang="zh-CN" altLang="en-US" sz="2000"/>
                </a:p>
              </p:txBody>
            </p:sp>
          </mc:Choice>
          <mc:Fallback xmlns="">
            <p:sp>
              <p:nvSpPr>
                <p:cNvPr id="13" name="矩形 12">
                  <a:extLst>
                    <a:ext uri="{FF2B5EF4-FFF2-40B4-BE49-F238E27FC236}">
                      <a16:creationId xmlns:a16="http://schemas.microsoft.com/office/drawing/2014/main" id="{5171AC63-5A3A-4B8F-B081-A29A69F4A4B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16479" y="3715388"/>
                  <a:ext cx="447558" cy="40011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C66A82B2-83B1-4454-BFA0-EC906C347A24}"/>
              </a:ext>
            </a:extLst>
          </p:cNvPr>
          <p:cNvSpPr txBox="1"/>
          <p:nvPr/>
        </p:nvSpPr>
        <p:spPr>
          <a:xfrm>
            <a:off x="7444046" y="4480796"/>
            <a:ext cx="2074884" cy="528414"/>
          </a:xfrm>
          <a:prstGeom prst="borderCallout1">
            <a:avLst>
              <a:gd name="adj1" fmla="val -2956"/>
              <a:gd name="adj2" fmla="val 49092"/>
              <a:gd name="adj3" fmla="val -158081"/>
              <a:gd name="adj4" fmla="val 57018"/>
            </a:avLst>
          </a:prstGeom>
          <a:ln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2400" b="1">
                <a:solidFill>
                  <a:srgbClr val="FF0000"/>
                </a:solidFill>
              </a:rPr>
              <a:t>与半加器区别</a:t>
            </a:r>
            <a:endParaRPr lang="zh-CN" altLang="en-US" sz="2400" b="1" dirty="0">
              <a:solidFill>
                <a:srgbClr val="FF0000"/>
              </a:solidFill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0A6AEA6-B491-444F-8D2D-82B74BC77F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9DF0B-D505-483A-BDA3-D5167758AEB4}" type="slidenum">
              <a:rPr lang="zh-CN" altLang="en-US" sz="1400" b="1" smtClean="0"/>
              <a:pPr/>
              <a:t>25</a:t>
            </a:fld>
            <a:r>
              <a:rPr lang="zh-CN" altLang="en-US"/>
              <a:t> </a:t>
            </a:r>
            <a:r>
              <a:rPr lang="en-US" altLang="zh-CN"/>
              <a:t>/</a:t>
            </a:r>
            <a:r>
              <a:rPr lang="zh-CN" altLang="en-US"/>
              <a:t> </a:t>
            </a:r>
            <a:r>
              <a:rPr lang="en-US" altLang="zh-CN"/>
              <a:t>67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3624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">
            <a:extLst>
              <a:ext uri="{FF2B5EF4-FFF2-40B4-BE49-F238E27FC236}">
                <a16:creationId xmlns:a16="http://schemas.microsoft.com/office/drawing/2014/main" id="{35280139-F38A-4E1D-BA0D-2814CB62910D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5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zh-CN" altLang="en-US" sz="4000" spc="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全减器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AACCDF21-45A3-4BED-9CF9-CFEDBA6BB079}"/>
              </a:ext>
            </a:extLst>
          </p:cNvPr>
          <p:cNvGrpSpPr/>
          <p:nvPr/>
        </p:nvGrpSpPr>
        <p:grpSpPr>
          <a:xfrm>
            <a:off x="7053197" y="1002480"/>
            <a:ext cx="4817380" cy="3533016"/>
            <a:chOff x="7053197" y="1002480"/>
            <a:chExt cx="4817380" cy="3533016"/>
          </a:xfrm>
        </p:grpSpPr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96ACB4E6-B89C-4E66-A24A-AFF409E7C88A}"/>
                </a:ext>
              </a:extLst>
            </p:cNvPr>
            <p:cNvGrpSpPr/>
            <p:nvPr/>
          </p:nvGrpSpPr>
          <p:grpSpPr>
            <a:xfrm>
              <a:off x="7053197" y="1002480"/>
              <a:ext cx="4701002" cy="1936428"/>
              <a:chOff x="644436" y="4903924"/>
              <a:chExt cx="5425169" cy="193642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文本框 16">
                    <a:extLst>
                      <a:ext uri="{FF2B5EF4-FFF2-40B4-BE49-F238E27FC236}">
                        <a16:creationId xmlns:a16="http://schemas.microsoft.com/office/drawing/2014/main" id="{416FB3D8-466A-4629-A6CE-B442D1F2952A}"/>
                      </a:ext>
                    </a:extLst>
                  </p:cNvPr>
                  <p:cNvSpPr txBox="1"/>
                  <p:nvPr/>
                </p:nvSpPr>
                <p:spPr>
                  <a:xfrm>
                    <a:off x="644436" y="4903924"/>
                    <a:ext cx="5425169" cy="40081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20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𝑫</m:t>
                              </m:r>
                            </m:e>
                            <m:sub>
                              <m:r>
                                <a:rPr lang="en-US" altLang="zh-CN" sz="20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altLang="zh-CN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17" name="文本框 16">
                    <a:extLst>
                      <a:ext uri="{FF2B5EF4-FFF2-40B4-BE49-F238E27FC236}">
                        <a16:creationId xmlns:a16="http://schemas.microsoft.com/office/drawing/2014/main" id="{416FB3D8-466A-4629-A6CE-B442D1F2952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44436" y="4903924"/>
                    <a:ext cx="5425169" cy="400815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矩形 17">
                    <a:extLst>
                      <a:ext uri="{FF2B5EF4-FFF2-40B4-BE49-F238E27FC236}">
                        <a16:creationId xmlns:a16="http://schemas.microsoft.com/office/drawing/2014/main" id="{44F4CB5C-F7E6-4EE2-B468-844764B4DBF0}"/>
                      </a:ext>
                    </a:extLst>
                  </p:cNvPr>
                  <p:cNvSpPr/>
                  <p:nvPr/>
                </p:nvSpPr>
                <p:spPr>
                  <a:xfrm>
                    <a:off x="925800" y="5273833"/>
                    <a:ext cx="5061698" cy="1566519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>
                      <a:lnSpc>
                        <a:spcPct val="150000"/>
                      </a:lnSpc>
                    </a:pPr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oMath>
                      </m:oMathPara>
                    </a14:m>
                    <a:endParaRPr lang="en-US" altLang="zh-CN" sz="2000" dirty="0"/>
                  </a:p>
                  <a:p>
                    <a:pPr>
                      <a:lnSpc>
                        <a:spcPct val="150000"/>
                      </a:lnSpc>
                    </a:pPr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=</m:t>
                          </m:r>
                          <m:acc>
                            <m:accPr>
                              <m:chr m:val="̅"/>
                              <m:ctrlPr>
                                <a:rPr lang="en-US" altLang="zh-CN" sz="20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d>
                                <m:d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⊕</m:t>
                                  </m:r>
                                  <m:sSub>
                                    <m:sSubPr>
                                      <m:ctrlP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</m:e>
                                    <m:sub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acc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+(</m:t>
                          </m:r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  <m:t>⊕</m:t>
                          </m:r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)</m:t>
                          </m:r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oMath>
                      </m:oMathPara>
                    </a14:m>
                    <a:endParaRPr lang="en-US" altLang="zh-CN" sz="2000" dirty="0"/>
                  </a:p>
                  <a:p>
                    <a:pPr>
                      <a:lnSpc>
                        <a:spcPct val="150000"/>
                      </a:lnSpc>
                    </a:pPr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lang="en-US" altLang="zh-CN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altLang="zh-CN" sz="2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e>
                            <m:sub>
                              <m:r>
                                <a:rPr lang="en-US" altLang="zh-CN" sz="2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r>
                            <a:rPr lang="en-US" altLang="zh-CN" sz="2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⊕</m:t>
                          </m:r>
                          <m:sSub>
                            <m:sSubPr>
                              <m:ctrlPr>
                                <a:rPr lang="en-US" altLang="zh-CN" sz="2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𝑩</m:t>
                              </m:r>
                            </m:e>
                            <m:sub>
                              <m:r>
                                <a:rPr lang="en-US" altLang="zh-CN" sz="2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r>
                            <a:rPr lang="en-US" altLang="zh-CN" sz="2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⊕</m:t>
                          </m:r>
                          <m:sSub>
                            <m:sSubPr>
                              <m:ctrlPr>
                                <a:rPr lang="en-US" altLang="zh-CN" sz="2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e>
                            <m:sub>
                              <m:r>
                                <a:rPr lang="en-US" altLang="zh-CN" sz="2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sz="2000" b="1" dirty="0"/>
                  </a:p>
                </p:txBody>
              </p:sp>
            </mc:Choice>
            <mc:Fallback xmlns="">
              <p:sp>
                <p:nvSpPr>
                  <p:cNvPr id="18" name="矩形 17">
                    <a:extLst>
                      <a:ext uri="{FF2B5EF4-FFF2-40B4-BE49-F238E27FC236}">
                        <a16:creationId xmlns:a16="http://schemas.microsoft.com/office/drawing/2014/main" id="{44F4CB5C-F7E6-4EE2-B468-844764B4DBF0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25800" y="5273833"/>
                    <a:ext cx="5061698" cy="1566519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37" name="组合 36">
              <a:extLst>
                <a:ext uri="{FF2B5EF4-FFF2-40B4-BE49-F238E27FC236}">
                  <a16:creationId xmlns:a16="http://schemas.microsoft.com/office/drawing/2014/main" id="{5D80D190-C840-4ABE-8362-E11654202992}"/>
                </a:ext>
              </a:extLst>
            </p:cNvPr>
            <p:cNvGrpSpPr/>
            <p:nvPr/>
          </p:nvGrpSpPr>
          <p:grpSpPr>
            <a:xfrm>
              <a:off x="7053197" y="3035167"/>
              <a:ext cx="4817380" cy="1500329"/>
              <a:chOff x="6105544" y="4972121"/>
              <a:chExt cx="5140593" cy="1500329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矩形 18">
                    <a:extLst>
                      <a:ext uri="{FF2B5EF4-FFF2-40B4-BE49-F238E27FC236}">
                        <a16:creationId xmlns:a16="http://schemas.microsoft.com/office/drawing/2014/main" id="{015E1822-A2D4-4704-BDFE-7E44270AB3F5}"/>
                      </a:ext>
                    </a:extLst>
                  </p:cNvPr>
                  <p:cNvSpPr/>
                  <p:nvPr/>
                </p:nvSpPr>
                <p:spPr>
                  <a:xfrm>
                    <a:off x="6105544" y="4972121"/>
                    <a:ext cx="5140593" cy="400815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20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e>
                            <m:sub>
                              <m:r>
                                <a:rPr lang="en-US" altLang="zh-CN" sz="2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en-US" altLang="zh-CN" sz="20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20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sz="2000" dirty="0"/>
                  </a:p>
                </p:txBody>
              </p:sp>
            </mc:Choice>
            <mc:Fallback xmlns="">
              <p:sp>
                <p:nvSpPr>
                  <p:cNvPr id="19" name="矩形 18">
                    <a:extLst>
                      <a:ext uri="{FF2B5EF4-FFF2-40B4-BE49-F238E27FC236}">
                        <a16:creationId xmlns:a16="http://schemas.microsoft.com/office/drawing/2014/main" id="{015E1822-A2D4-4704-BDFE-7E44270AB3F5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05544" y="4972121"/>
                    <a:ext cx="5140593" cy="400815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b="-1538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矩形 19">
                    <a:extLst>
                      <a:ext uri="{FF2B5EF4-FFF2-40B4-BE49-F238E27FC236}">
                        <a16:creationId xmlns:a16="http://schemas.microsoft.com/office/drawing/2014/main" id="{C514C350-468B-425E-B70B-C19BDADDE01E}"/>
                      </a:ext>
                    </a:extLst>
                  </p:cNvPr>
                  <p:cNvSpPr/>
                  <p:nvPr/>
                </p:nvSpPr>
                <p:spPr>
                  <a:xfrm>
                    <a:off x="6428402" y="5337909"/>
                    <a:ext cx="3035511" cy="1134541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>
                      <a:lnSpc>
                        <a:spcPct val="150000"/>
                      </a:lnSpc>
                    </a:pPr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oMath>
                      </m:oMathPara>
                    </a14:m>
                    <a:endParaRPr lang="en-US" altLang="zh-CN" sz="2000" dirty="0"/>
                  </a:p>
                  <a:p>
                    <a:pPr>
                      <a:lnSpc>
                        <a:spcPct val="150000"/>
                      </a:lnSpc>
                    </a:pPr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lang="en-US" altLang="zh-CN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= </m:t>
                          </m:r>
                          <m:d>
                            <m:dPr>
                              <m:ctrlPr>
                                <a:rPr lang="en-US" altLang="zh-CN" sz="2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̅"/>
                                  <m:ctrlPr>
                                    <a:rPr lang="en-US" altLang="zh-CN" sz="20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altLang="zh-CN" sz="2000" b="1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000" b="1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𝑨</m:t>
                                      </m:r>
                                    </m:e>
                                    <m:sub>
                                      <m:r>
                                        <a:rPr lang="en-US" altLang="zh-CN" sz="2000" b="1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</m:sSub>
                                  <m:r>
                                    <a:rPr lang="en-US" altLang="zh-CN" sz="20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⊕</m:t>
                                  </m:r>
                                  <m:sSub>
                                    <m:sSubPr>
                                      <m:ctrlPr>
                                        <a:rPr lang="en-US" altLang="zh-CN" sz="2000" b="1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000" b="1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𝑩</m:t>
                                      </m:r>
                                    </m:e>
                                    <m:sub>
                                      <m:r>
                                        <a:rPr lang="en-US" altLang="zh-CN" sz="2000" b="1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d>
                          <m:sSub>
                            <m:sSubPr>
                              <m:ctrlPr>
                                <a:rPr lang="en-US" altLang="zh-CN" sz="2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e>
                            <m:sub>
                              <m:r>
                                <a:rPr lang="en-US" altLang="zh-CN" sz="2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r>
                            <a:rPr lang="en-US" altLang="zh-CN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20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altLang="zh-CN" sz="20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0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𝑨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sz="2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𝑩</m:t>
                              </m:r>
                            </m:e>
                            <m:sub>
                              <m:r>
                                <a:rPr lang="en-US" altLang="zh-CN" sz="2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oMath>
                      </m:oMathPara>
                    </a14:m>
                    <a:endParaRPr lang="en-US" altLang="zh-CN" sz="2000" b="1" dirty="0"/>
                  </a:p>
                </p:txBody>
              </p:sp>
            </mc:Choice>
            <mc:Fallback xmlns="">
              <p:sp>
                <p:nvSpPr>
                  <p:cNvPr id="20" name="矩形 19">
                    <a:extLst>
                      <a:ext uri="{FF2B5EF4-FFF2-40B4-BE49-F238E27FC236}">
                        <a16:creationId xmlns:a16="http://schemas.microsoft.com/office/drawing/2014/main" id="{C514C350-468B-425E-B70B-C19BDADDE01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428402" y="5337909"/>
                    <a:ext cx="3035511" cy="1134541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4" name="表格 18">
                <a:extLst>
                  <a:ext uri="{FF2B5EF4-FFF2-40B4-BE49-F238E27FC236}">
                    <a16:creationId xmlns:a16="http://schemas.microsoft.com/office/drawing/2014/main" id="{0B05E8CE-34CD-4527-87B1-1074083667D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55635194"/>
                  </p:ext>
                </p:extLst>
              </p:nvPr>
            </p:nvGraphicFramePr>
            <p:xfrm>
              <a:off x="3784184" y="1002479"/>
              <a:ext cx="2907876" cy="3464226"/>
            </p:xfrm>
            <a:graphic>
              <a:graphicData uri="http://schemas.openxmlformats.org/drawingml/2006/table">
                <a:tbl>
                  <a:tblPr firstRow="1" bandRow="1">
                    <a:tableStyleId>{5FD0F851-EC5A-4D38-B0AD-8093EC10F338}</a:tableStyleId>
                  </a:tblPr>
                  <a:tblGrid>
                    <a:gridCol w="566734">
                      <a:extLst>
                        <a:ext uri="{9D8B030D-6E8A-4147-A177-3AD203B41FA5}">
                          <a16:colId xmlns:a16="http://schemas.microsoft.com/office/drawing/2014/main" val="1878919530"/>
                        </a:ext>
                      </a:extLst>
                    </a:gridCol>
                    <a:gridCol w="566734">
                      <a:extLst>
                        <a:ext uri="{9D8B030D-6E8A-4147-A177-3AD203B41FA5}">
                          <a16:colId xmlns:a16="http://schemas.microsoft.com/office/drawing/2014/main" val="2059916488"/>
                        </a:ext>
                      </a:extLst>
                    </a:gridCol>
                    <a:gridCol w="566734">
                      <a:extLst>
                        <a:ext uri="{9D8B030D-6E8A-4147-A177-3AD203B41FA5}">
                          <a16:colId xmlns:a16="http://schemas.microsoft.com/office/drawing/2014/main" val="3455060028"/>
                        </a:ext>
                      </a:extLst>
                    </a:gridCol>
                    <a:gridCol w="566734">
                      <a:extLst>
                        <a:ext uri="{9D8B030D-6E8A-4147-A177-3AD203B41FA5}">
                          <a16:colId xmlns:a16="http://schemas.microsoft.com/office/drawing/2014/main" val="921311019"/>
                        </a:ext>
                      </a:extLst>
                    </a:gridCol>
                    <a:gridCol w="640940">
                      <a:extLst>
                        <a:ext uri="{9D8B030D-6E8A-4147-A177-3AD203B41FA5}">
                          <a16:colId xmlns:a16="http://schemas.microsoft.com/office/drawing/2014/main" val="3047033802"/>
                        </a:ext>
                      </a:extLst>
                    </a:gridCol>
                  </a:tblGrid>
                  <a:tr h="38491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altLang="zh-CN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altLang="zh-CN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smtClean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altLang="zh-CN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smtClean="0"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</m:e>
                                  <m:sub>
                                    <m:r>
                                      <a:rPr lang="en-US" altLang="zh-CN" b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b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US" altLang="zh-CN" b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  <m:r>
                                      <a:rPr lang="en-US" altLang="zh-CN" b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altLang="zh-CN" b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b="1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81118346"/>
                      </a:ext>
                    </a:extLst>
                  </a:tr>
                  <a:tr h="38491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/>
                            <a:t>0</a:t>
                          </a:r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/>
                            <a:t>0</a:t>
                          </a:r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/>
                            <a:t>0</a:t>
                          </a:r>
                          <a:endParaRPr lang="zh-CN" altLang="en-US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0</a:t>
                          </a:r>
                          <a:endParaRPr lang="zh-CN" altLang="en-US" b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0</a:t>
                          </a:r>
                          <a:endParaRPr lang="zh-CN" altLang="en-US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12672440"/>
                      </a:ext>
                    </a:extLst>
                  </a:tr>
                  <a:tr h="38491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/>
                            <a:t>0</a:t>
                          </a:r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/>
                            <a:t>0</a:t>
                          </a:r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/>
                            <a:t>1</a:t>
                          </a:r>
                          <a:endParaRPr lang="zh-CN" altLang="en-US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1</a:t>
                          </a:r>
                          <a:endParaRPr lang="zh-CN" altLang="en-US" b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1</a:t>
                          </a:r>
                          <a:endParaRPr lang="zh-CN" altLang="en-US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23894711"/>
                      </a:ext>
                    </a:extLst>
                  </a:tr>
                  <a:tr h="38491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/>
                            <a:t>0</a:t>
                          </a:r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/>
                            <a:t>1</a:t>
                          </a:r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/>
                            <a:t>0</a:t>
                          </a:r>
                          <a:endParaRPr lang="zh-CN" altLang="en-US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1</a:t>
                          </a:r>
                          <a:endParaRPr lang="zh-CN" altLang="en-US" b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1</a:t>
                          </a:r>
                          <a:endParaRPr lang="zh-CN" altLang="en-US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48023990"/>
                      </a:ext>
                    </a:extLst>
                  </a:tr>
                  <a:tr h="38491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/>
                            <a:t>0</a:t>
                          </a:r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/>
                            <a:t>1</a:t>
                          </a:r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/>
                            <a:t>1</a:t>
                          </a:r>
                          <a:endParaRPr lang="zh-CN" altLang="en-US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0</a:t>
                          </a:r>
                          <a:endParaRPr lang="zh-CN" altLang="en-US" b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1</a:t>
                          </a:r>
                          <a:endParaRPr lang="zh-CN" altLang="en-US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41859441"/>
                      </a:ext>
                    </a:extLst>
                  </a:tr>
                  <a:tr h="38491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/>
                            <a:t>1</a:t>
                          </a:r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/>
                            <a:t>0</a:t>
                          </a:r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/>
                            <a:t>0</a:t>
                          </a:r>
                          <a:endParaRPr lang="zh-CN" altLang="en-US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1</a:t>
                          </a:r>
                          <a:endParaRPr lang="zh-CN" altLang="en-US" b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0</a:t>
                          </a:r>
                          <a:endParaRPr lang="zh-CN" altLang="en-US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47382473"/>
                      </a:ext>
                    </a:extLst>
                  </a:tr>
                  <a:tr h="38491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/>
                            <a:t>1</a:t>
                          </a:r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/>
                            <a:t>0</a:t>
                          </a:r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/>
                            <a:t>1</a:t>
                          </a:r>
                          <a:endParaRPr lang="zh-CN" altLang="en-US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0</a:t>
                          </a:r>
                          <a:endParaRPr lang="zh-CN" altLang="en-US" b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0</a:t>
                          </a:r>
                          <a:endParaRPr lang="zh-CN" altLang="en-US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99770453"/>
                      </a:ext>
                    </a:extLst>
                  </a:tr>
                  <a:tr h="38491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/>
                            <a:t>1</a:t>
                          </a:r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/>
                            <a:t>1</a:t>
                          </a:r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/>
                            <a:t>0</a:t>
                          </a:r>
                          <a:endParaRPr lang="zh-CN" altLang="en-US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0</a:t>
                          </a:r>
                          <a:endParaRPr lang="zh-CN" altLang="en-US" b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0</a:t>
                          </a:r>
                          <a:endParaRPr lang="zh-CN" altLang="en-US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32844084"/>
                      </a:ext>
                    </a:extLst>
                  </a:tr>
                  <a:tr h="38491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/>
                            <a:t>1</a:t>
                          </a:r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/>
                            <a:t>1</a:t>
                          </a:r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/>
                            <a:t>1</a:t>
                          </a:r>
                          <a:endParaRPr lang="zh-CN" altLang="en-US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1</a:t>
                          </a:r>
                          <a:endParaRPr lang="zh-CN" altLang="en-US" b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1</a:t>
                          </a:r>
                          <a:endParaRPr lang="zh-CN" altLang="en-US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1734137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4" name="表格 18">
                <a:extLst>
                  <a:ext uri="{FF2B5EF4-FFF2-40B4-BE49-F238E27FC236}">
                    <a16:creationId xmlns:a16="http://schemas.microsoft.com/office/drawing/2014/main" id="{0B05E8CE-34CD-4527-87B1-1074083667D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55635194"/>
                  </p:ext>
                </p:extLst>
              </p:nvPr>
            </p:nvGraphicFramePr>
            <p:xfrm>
              <a:off x="3784184" y="1002479"/>
              <a:ext cx="2907876" cy="3464226"/>
            </p:xfrm>
            <a:graphic>
              <a:graphicData uri="http://schemas.openxmlformats.org/drawingml/2006/table">
                <a:tbl>
                  <a:tblPr firstRow="1" bandRow="1">
                    <a:tableStyleId>{5FD0F851-EC5A-4D38-B0AD-8093EC10F338}</a:tableStyleId>
                  </a:tblPr>
                  <a:tblGrid>
                    <a:gridCol w="566734">
                      <a:extLst>
                        <a:ext uri="{9D8B030D-6E8A-4147-A177-3AD203B41FA5}">
                          <a16:colId xmlns:a16="http://schemas.microsoft.com/office/drawing/2014/main" val="1878919530"/>
                        </a:ext>
                      </a:extLst>
                    </a:gridCol>
                    <a:gridCol w="566734">
                      <a:extLst>
                        <a:ext uri="{9D8B030D-6E8A-4147-A177-3AD203B41FA5}">
                          <a16:colId xmlns:a16="http://schemas.microsoft.com/office/drawing/2014/main" val="2059916488"/>
                        </a:ext>
                      </a:extLst>
                    </a:gridCol>
                    <a:gridCol w="566734">
                      <a:extLst>
                        <a:ext uri="{9D8B030D-6E8A-4147-A177-3AD203B41FA5}">
                          <a16:colId xmlns:a16="http://schemas.microsoft.com/office/drawing/2014/main" val="3455060028"/>
                        </a:ext>
                      </a:extLst>
                    </a:gridCol>
                    <a:gridCol w="566734">
                      <a:extLst>
                        <a:ext uri="{9D8B030D-6E8A-4147-A177-3AD203B41FA5}">
                          <a16:colId xmlns:a16="http://schemas.microsoft.com/office/drawing/2014/main" val="921311019"/>
                        </a:ext>
                      </a:extLst>
                    </a:gridCol>
                    <a:gridCol w="640940">
                      <a:extLst>
                        <a:ext uri="{9D8B030D-6E8A-4147-A177-3AD203B41FA5}">
                          <a16:colId xmlns:a16="http://schemas.microsoft.com/office/drawing/2014/main" val="3047033802"/>
                        </a:ext>
                      </a:extLst>
                    </a:gridCol>
                  </a:tblGrid>
                  <a:tr h="384914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7"/>
                          <a:stretch>
                            <a:fillRect t="-1587" r="-415054" b="-8238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7"/>
                          <a:stretch>
                            <a:fillRect l="-100000" t="-1587" r="-315054" b="-8238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7"/>
                          <a:stretch>
                            <a:fillRect l="-200000" t="-1587" r="-215054" b="-8238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7"/>
                          <a:stretch>
                            <a:fillRect l="-296809" t="-1587" r="-112766" b="-8238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7"/>
                          <a:stretch>
                            <a:fillRect l="-355238" t="-1587" r="-952" b="-82381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81118346"/>
                      </a:ext>
                    </a:extLst>
                  </a:tr>
                  <a:tr h="38491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/>
                            <a:t>0</a:t>
                          </a:r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/>
                            <a:t>0</a:t>
                          </a:r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/>
                            <a:t>0</a:t>
                          </a:r>
                          <a:endParaRPr lang="zh-CN" altLang="en-US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0</a:t>
                          </a:r>
                          <a:endParaRPr lang="zh-CN" altLang="en-US" b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0</a:t>
                          </a:r>
                          <a:endParaRPr lang="zh-CN" altLang="en-US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12672440"/>
                      </a:ext>
                    </a:extLst>
                  </a:tr>
                  <a:tr h="38491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/>
                            <a:t>0</a:t>
                          </a:r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/>
                            <a:t>0</a:t>
                          </a:r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/>
                            <a:t>1</a:t>
                          </a:r>
                          <a:endParaRPr lang="zh-CN" altLang="en-US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1</a:t>
                          </a:r>
                          <a:endParaRPr lang="zh-CN" altLang="en-US" b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1</a:t>
                          </a:r>
                          <a:endParaRPr lang="zh-CN" altLang="en-US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23894711"/>
                      </a:ext>
                    </a:extLst>
                  </a:tr>
                  <a:tr h="38491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/>
                            <a:t>0</a:t>
                          </a:r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/>
                            <a:t>1</a:t>
                          </a:r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/>
                            <a:t>0</a:t>
                          </a:r>
                          <a:endParaRPr lang="zh-CN" altLang="en-US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1</a:t>
                          </a:r>
                          <a:endParaRPr lang="zh-CN" altLang="en-US" b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1</a:t>
                          </a:r>
                          <a:endParaRPr lang="zh-CN" altLang="en-US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48023990"/>
                      </a:ext>
                    </a:extLst>
                  </a:tr>
                  <a:tr h="38491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/>
                            <a:t>0</a:t>
                          </a:r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/>
                            <a:t>1</a:t>
                          </a:r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/>
                            <a:t>1</a:t>
                          </a:r>
                          <a:endParaRPr lang="zh-CN" altLang="en-US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0</a:t>
                          </a:r>
                          <a:endParaRPr lang="zh-CN" altLang="en-US" b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1</a:t>
                          </a:r>
                          <a:endParaRPr lang="zh-CN" altLang="en-US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41859441"/>
                      </a:ext>
                    </a:extLst>
                  </a:tr>
                  <a:tr h="38491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/>
                            <a:t>1</a:t>
                          </a:r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/>
                            <a:t>0</a:t>
                          </a:r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/>
                            <a:t>0</a:t>
                          </a:r>
                          <a:endParaRPr lang="zh-CN" altLang="en-US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1</a:t>
                          </a:r>
                          <a:endParaRPr lang="zh-CN" altLang="en-US" b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0</a:t>
                          </a:r>
                          <a:endParaRPr lang="zh-CN" altLang="en-US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47382473"/>
                      </a:ext>
                    </a:extLst>
                  </a:tr>
                  <a:tr h="38491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/>
                            <a:t>1</a:t>
                          </a:r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/>
                            <a:t>0</a:t>
                          </a:r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/>
                            <a:t>1</a:t>
                          </a:r>
                          <a:endParaRPr lang="zh-CN" altLang="en-US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0</a:t>
                          </a:r>
                          <a:endParaRPr lang="zh-CN" altLang="en-US" b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0</a:t>
                          </a:r>
                          <a:endParaRPr lang="zh-CN" altLang="en-US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99770453"/>
                      </a:ext>
                    </a:extLst>
                  </a:tr>
                  <a:tr h="38491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/>
                            <a:t>1</a:t>
                          </a:r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/>
                            <a:t>1</a:t>
                          </a:r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/>
                            <a:t>0</a:t>
                          </a:r>
                          <a:endParaRPr lang="zh-CN" altLang="en-US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0</a:t>
                          </a:r>
                          <a:endParaRPr lang="zh-CN" altLang="en-US" b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0</a:t>
                          </a:r>
                          <a:endParaRPr lang="zh-CN" altLang="en-US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32844084"/>
                      </a:ext>
                    </a:extLst>
                  </a:tr>
                  <a:tr h="38491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/>
                            <a:t>1</a:t>
                          </a:r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/>
                            <a:t>1</a:t>
                          </a:r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/>
                            <a:t>1</a:t>
                          </a:r>
                          <a:endParaRPr lang="zh-CN" altLang="en-US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1</a:t>
                          </a:r>
                          <a:endParaRPr lang="zh-CN" altLang="en-US" b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/>
                            <a:t>1</a:t>
                          </a:r>
                          <a:endParaRPr lang="zh-CN" altLang="en-US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17341376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40" name="组合 39">
            <a:extLst>
              <a:ext uri="{FF2B5EF4-FFF2-40B4-BE49-F238E27FC236}">
                <a16:creationId xmlns:a16="http://schemas.microsoft.com/office/drawing/2014/main" id="{DC8B104A-1117-4B05-8C9C-97D39F02725B}"/>
              </a:ext>
            </a:extLst>
          </p:cNvPr>
          <p:cNvGrpSpPr/>
          <p:nvPr/>
        </p:nvGrpSpPr>
        <p:grpSpPr>
          <a:xfrm>
            <a:off x="235992" y="1316458"/>
            <a:ext cx="3393788" cy="2278460"/>
            <a:chOff x="235992" y="1316458"/>
            <a:chExt cx="3393788" cy="2278460"/>
          </a:xfrm>
        </p:grpSpPr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CCFEE3B2-6EE8-4CB7-B677-AFE2765952F2}"/>
                </a:ext>
              </a:extLst>
            </p:cNvPr>
            <p:cNvSpPr/>
            <p:nvPr/>
          </p:nvSpPr>
          <p:spPr>
            <a:xfrm>
              <a:off x="1229654" y="2132634"/>
              <a:ext cx="1208116" cy="70468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>
                  <a:solidFill>
                    <a:schemeClr val="tx1"/>
                  </a:solidFill>
                </a:rPr>
                <a:t>FD</a:t>
              </a:r>
              <a:endParaRPr lang="zh-CN" altLang="en-US" b="1">
                <a:solidFill>
                  <a:schemeClr val="tx1"/>
                </a:solidFill>
              </a:endParaRPr>
            </a:p>
          </p:txBody>
        </p:sp>
        <p:cxnSp>
          <p:nvCxnSpPr>
            <p:cNvPr id="5" name="直接箭头连接符 4">
              <a:extLst>
                <a:ext uri="{FF2B5EF4-FFF2-40B4-BE49-F238E27FC236}">
                  <a16:creationId xmlns:a16="http://schemas.microsoft.com/office/drawing/2014/main" id="{4EE4BADD-20F7-48A1-9129-260AAB806589}"/>
                </a:ext>
              </a:extLst>
            </p:cNvPr>
            <p:cNvCxnSpPr>
              <a:stCxn id="2" idx="1"/>
            </p:cNvCxnSpPr>
            <p:nvPr/>
          </p:nvCxnSpPr>
          <p:spPr>
            <a:xfrm flipH="1" flipV="1">
              <a:off x="797392" y="2482647"/>
              <a:ext cx="432262" cy="233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箭头连接符 26">
              <a:extLst>
                <a:ext uri="{FF2B5EF4-FFF2-40B4-BE49-F238E27FC236}">
                  <a16:creationId xmlns:a16="http://schemas.microsoft.com/office/drawing/2014/main" id="{8434A05F-3E79-48E0-800D-2E8854D54F57}"/>
                </a:ext>
              </a:extLst>
            </p:cNvPr>
            <p:cNvCxnSpPr/>
            <p:nvPr/>
          </p:nvCxnSpPr>
          <p:spPr>
            <a:xfrm flipH="1" flipV="1">
              <a:off x="2420942" y="2482647"/>
              <a:ext cx="432262" cy="233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箭头连接符 27">
              <a:extLst>
                <a:ext uri="{FF2B5EF4-FFF2-40B4-BE49-F238E27FC236}">
                  <a16:creationId xmlns:a16="http://schemas.microsoft.com/office/drawing/2014/main" id="{3D8B0833-3AE1-4396-97A0-8C0EE70906EC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1616415" y="3052288"/>
              <a:ext cx="432262" cy="233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箭头连接符 28">
              <a:extLst>
                <a:ext uri="{FF2B5EF4-FFF2-40B4-BE49-F238E27FC236}">
                  <a16:creationId xmlns:a16="http://schemas.microsoft.com/office/drawing/2014/main" id="{5192695E-251A-46E4-BC02-10C4B884B666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1383760" y="1884169"/>
              <a:ext cx="432262" cy="233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箭头连接符 29">
              <a:extLst>
                <a:ext uri="{FF2B5EF4-FFF2-40B4-BE49-F238E27FC236}">
                  <a16:creationId xmlns:a16="http://schemas.microsoft.com/office/drawing/2014/main" id="{CD565E1A-FA63-42AA-AF05-683CB21017A3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1863026" y="1884169"/>
              <a:ext cx="432262" cy="233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矩形 30">
                  <a:extLst>
                    <a:ext uri="{FF2B5EF4-FFF2-40B4-BE49-F238E27FC236}">
                      <a16:creationId xmlns:a16="http://schemas.microsoft.com/office/drawing/2014/main" id="{7F7998E1-E036-48D6-A744-0E479F5AAC60}"/>
                    </a:ext>
                  </a:extLst>
                </p:cNvPr>
                <p:cNvSpPr/>
                <p:nvPr/>
              </p:nvSpPr>
              <p:spPr>
                <a:xfrm>
                  <a:off x="235992" y="2297981"/>
                  <a:ext cx="686342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𝑪</m:t>
                            </m:r>
                          </m:e>
                          <m:sub>
                            <m:r>
                              <a:rPr lang="en-US" altLang="zh-CN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  <m:r>
                              <a:rPr lang="en-US" altLang="zh-CN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1" name="矩形 30">
                  <a:extLst>
                    <a:ext uri="{FF2B5EF4-FFF2-40B4-BE49-F238E27FC236}">
                      <a16:creationId xmlns:a16="http://schemas.microsoft.com/office/drawing/2014/main" id="{7F7998E1-E036-48D6-A744-0E479F5AAC6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5992" y="2297981"/>
                  <a:ext cx="686342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矩形 31">
                  <a:extLst>
                    <a:ext uri="{FF2B5EF4-FFF2-40B4-BE49-F238E27FC236}">
                      <a16:creationId xmlns:a16="http://schemas.microsoft.com/office/drawing/2014/main" id="{F4F6CDD0-EFA7-4A67-B195-095D01D8ED1E}"/>
                    </a:ext>
                  </a:extLst>
                </p:cNvPr>
                <p:cNvSpPr/>
                <p:nvPr/>
              </p:nvSpPr>
              <p:spPr>
                <a:xfrm>
                  <a:off x="2801652" y="2306359"/>
                  <a:ext cx="463524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𝑪</m:t>
                            </m:r>
                          </m:e>
                          <m:sub>
                            <m:r>
                              <a:rPr lang="en-US" altLang="zh-CN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oMath>
                    </m:oMathPara>
                  </a14:m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2" name="矩形 31">
                  <a:extLst>
                    <a:ext uri="{FF2B5EF4-FFF2-40B4-BE49-F238E27FC236}">
                      <a16:creationId xmlns:a16="http://schemas.microsoft.com/office/drawing/2014/main" id="{F4F6CDD0-EFA7-4A67-B195-095D01D8ED1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01652" y="2306359"/>
                  <a:ext cx="463524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矩形 32">
                  <a:extLst>
                    <a:ext uri="{FF2B5EF4-FFF2-40B4-BE49-F238E27FC236}">
                      <a16:creationId xmlns:a16="http://schemas.microsoft.com/office/drawing/2014/main" id="{4B934781-4BA4-4A66-83FB-C28B4BBD7B71}"/>
                    </a:ext>
                  </a:extLst>
                </p:cNvPr>
                <p:cNvSpPr/>
                <p:nvPr/>
              </p:nvSpPr>
              <p:spPr>
                <a:xfrm>
                  <a:off x="1605123" y="3225586"/>
                  <a:ext cx="2024657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𝑫</m:t>
                            </m:r>
                          </m:e>
                          <m:sub>
                            <m:r>
                              <a:rPr lang="en-US" altLang="zh-CN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CN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3" name="矩形 32">
                  <a:extLst>
                    <a:ext uri="{FF2B5EF4-FFF2-40B4-BE49-F238E27FC236}">
                      <a16:creationId xmlns:a16="http://schemas.microsoft.com/office/drawing/2014/main" id="{4B934781-4BA4-4A66-83FB-C28B4BBD7B7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05123" y="3225586"/>
                  <a:ext cx="2024657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矩形 33">
                  <a:extLst>
                    <a:ext uri="{FF2B5EF4-FFF2-40B4-BE49-F238E27FC236}">
                      <a16:creationId xmlns:a16="http://schemas.microsoft.com/office/drawing/2014/main" id="{B7C14E53-D9F6-4334-8BC3-D73E3ABD7BC9}"/>
                    </a:ext>
                  </a:extLst>
                </p:cNvPr>
                <p:cNvSpPr/>
                <p:nvPr/>
              </p:nvSpPr>
              <p:spPr>
                <a:xfrm>
                  <a:off x="1362154" y="1316458"/>
                  <a:ext cx="473142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𝑨</m:t>
                            </m:r>
                          </m:e>
                          <m:sub>
                            <m:r>
                              <a:rPr lang="en-US" altLang="zh-CN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oMath>
                    </m:oMathPara>
                  </a14:m>
                  <a:endParaRPr lang="zh-CN" altLang="en-US" b="1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4" name="矩形 33">
                  <a:extLst>
                    <a:ext uri="{FF2B5EF4-FFF2-40B4-BE49-F238E27FC236}">
                      <a16:creationId xmlns:a16="http://schemas.microsoft.com/office/drawing/2014/main" id="{B7C14E53-D9F6-4334-8BC3-D73E3ABD7BC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62154" y="1316458"/>
                  <a:ext cx="473142" cy="369332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矩形 34">
                  <a:extLst>
                    <a:ext uri="{FF2B5EF4-FFF2-40B4-BE49-F238E27FC236}">
                      <a16:creationId xmlns:a16="http://schemas.microsoft.com/office/drawing/2014/main" id="{41F1C5FE-0EF0-4B0A-9A12-FE4C992D0217}"/>
                    </a:ext>
                  </a:extLst>
                </p:cNvPr>
                <p:cNvSpPr/>
                <p:nvPr/>
              </p:nvSpPr>
              <p:spPr>
                <a:xfrm>
                  <a:off x="1837720" y="1316458"/>
                  <a:ext cx="485967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𝑩</m:t>
                            </m:r>
                          </m:e>
                          <m:sub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oMath>
                    </m:oMathPara>
                  </a14:m>
                  <a:endParaRPr lang="zh-CN" altLang="en-US"/>
                </a:p>
              </p:txBody>
            </p:sp>
          </mc:Choice>
          <mc:Fallback xmlns="">
            <p:sp>
              <p:nvSpPr>
                <p:cNvPr id="35" name="矩形 34">
                  <a:extLst>
                    <a:ext uri="{FF2B5EF4-FFF2-40B4-BE49-F238E27FC236}">
                      <a16:creationId xmlns:a16="http://schemas.microsoft.com/office/drawing/2014/main" id="{41F1C5FE-0EF0-4B0A-9A12-FE4C992D021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37720" y="1316458"/>
                  <a:ext cx="485967" cy="369332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C6E319A4-DB79-48E6-9BE4-8D2C968DFA69}"/>
              </a:ext>
            </a:extLst>
          </p:cNvPr>
          <p:cNvGrpSpPr/>
          <p:nvPr/>
        </p:nvGrpSpPr>
        <p:grpSpPr>
          <a:xfrm>
            <a:off x="356254" y="4578627"/>
            <a:ext cx="11632910" cy="2096940"/>
            <a:chOff x="356254" y="4578627"/>
            <a:chExt cx="11632910" cy="2096940"/>
          </a:xfrm>
        </p:grpSpPr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A07D34A3-8A1D-42E4-A3FF-B47EC1A45E59}"/>
                </a:ext>
              </a:extLst>
            </p:cNvPr>
            <p:cNvSpPr/>
            <p:nvPr/>
          </p:nvSpPr>
          <p:spPr>
            <a:xfrm>
              <a:off x="7053197" y="5419782"/>
              <a:ext cx="4935967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400" b="1"/>
                <a:t>1</a:t>
              </a:r>
              <a:r>
                <a:rPr lang="zh-CN" altLang="en-US" sz="2400" b="1"/>
                <a:t>个全减器 </a:t>
              </a:r>
              <a:r>
                <a:rPr lang="en-US" altLang="zh-CN" sz="2400" b="1"/>
                <a:t>= 2</a:t>
              </a:r>
              <a:r>
                <a:rPr lang="zh-CN" altLang="en-US" sz="2400" b="1"/>
                <a:t>个半减器 </a:t>
              </a:r>
              <a:r>
                <a:rPr lang="en-US" altLang="zh-CN" sz="2400" b="1"/>
                <a:t>+ 1</a:t>
              </a:r>
              <a:r>
                <a:rPr lang="zh-CN" altLang="en-US" sz="2400" b="1"/>
                <a:t>个或门</a:t>
              </a:r>
              <a:r>
                <a:rPr lang="en-US" altLang="zh-CN" sz="2400" b="1"/>
                <a:t> </a:t>
              </a:r>
              <a:endParaRPr lang="zh-CN" altLang="en-US" sz="2400" b="1"/>
            </a:p>
          </p:txBody>
        </p:sp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853177D4-B160-4083-AAA0-A1E619AD9E12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356254" y="4578627"/>
              <a:ext cx="6229004" cy="2096940"/>
            </a:xfrm>
            <a:prstGeom prst="rect">
              <a:avLst/>
            </a:prstGeom>
          </p:spPr>
        </p:pic>
      </p:grp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C4B26F1-F71D-4B85-BEAC-07CB6CE967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9DF0B-D505-483A-BDA3-D5167758AEB4}" type="slidenum">
              <a:rPr lang="zh-CN" altLang="en-US" sz="1400" b="1" smtClean="0"/>
              <a:pPr/>
              <a:t>26</a:t>
            </a:fld>
            <a:r>
              <a:rPr lang="zh-CN" altLang="en-US"/>
              <a:t> </a:t>
            </a:r>
            <a:r>
              <a:rPr lang="en-US" altLang="zh-CN"/>
              <a:t>/</a:t>
            </a:r>
            <a:r>
              <a:rPr lang="zh-CN" altLang="en-US"/>
              <a:t> </a:t>
            </a:r>
            <a:r>
              <a:rPr lang="en-US" altLang="zh-CN"/>
              <a:t>67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82729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7" name="Rectangle 2"/>
          <p:cNvSpPr>
            <a:spLocks noGrp="1" noChangeArrowheads="1"/>
          </p:cNvSpPr>
          <p:nvPr>
            <p:ph type="title"/>
          </p:nvPr>
        </p:nvSpPr>
        <p:spPr>
          <a:solidFill>
            <a:schemeClr val="accent5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pPr algn="ctr" eaLnBrk="1" hangingPunct="1"/>
            <a:r>
              <a:rPr lang="zh-CN" altLang="en-US" sz="4000" spc="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二进制加、减法器</a:t>
            </a:r>
            <a:endParaRPr lang="en-US" altLang="zh-CN" sz="4000" spc="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5">
                <a:extLst>
                  <a:ext uri="{FF2B5EF4-FFF2-40B4-BE49-F238E27FC236}">
                    <a16:creationId xmlns:a16="http://schemas.microsoft.com/office/drawing/2014/main" id="{CDD69C73-7B07-4176-A995-C0E016F259E0}"/>
                  </a:ext>
                </a:extLst>
              </p:cNvPr>
              <p:cNvSpPr>
                <a:spLocks noGrp="1" noChangeArrowheads="1"/>
              </p:cNvSpPr>
              <p:nvPr>
                <p:ph idx="4294967295"/>
              </p:nvPr>
            </p:nvSpPr>
            <p:spPr>
              <a:xfrm>
                <a:off x="6966094" y="2139004"/>
                <a:ext cx="4771476" cy="2726743"/>
              </a:xfrm>
              <a:noFill/>
            </p:spPr>
            <p:txBody>
              <a:bodyPr>
                <a:noAutofit/>
              </a:bodyPr>
              <a:lstStyle/>
              <a:p>
                <a:pPr>
                  <a:lnSpc>
                    <a:spcPct val="150000"/>
                  </a:lnSpc>
                  <a:spcBef>
                    <a:spcPts val="0"/>
                  </a:spcBef>
                </a:pPr>
                <a14:m>
                  <m:oMath xmlns:m="http://schemas.openxmlformats.org/officeDocument/2006/math">
                    <m:r>
                      <a:rPr lang="en-US" altLang="zh-TW" sz="2400" i="1" dirty="0" smtClean="0">
                        <a:solidFill>
                          <a:srgbClr val="FF0000"/>
                        </a:solidFill>
                        <a:latin typeface="Cambria Math"/>
                      </a:rPr>
                      <m:t>𝑀</m:t>
                    </m:r>
                    <m:r>
                      <a:rPr lang="en-US" altLang="zh-TW" sz="2400" i="1" dirty="0" smtClean="0">
                        <a:solidFill>
                          <a:srgbClr val="FF0000"/>
                        </a:solidFill>
                        <a:latin typeface="Cambria Math"/>
                      </a:rPr>
                      <m:t>=0,  </m:t>
                    </m:r>
                    <m:r>
                      <a:rPr lang="en-US" altLang="zh-TW" sz="2400" b="1" i="1" dirty="0" smtClean="0">
                        <a:solidFill>
                          <a:schemeClr val="accent1"/>
                        </a:solidFill>
                        <a:latin typeface="Cambria Math"/>
                      </a:rPr>
                      <m:t>𝑩</m:t>
                    </m:r>
                    <m:r>
                      <a:rPr lang="en-US" altLang="zh-TW" sz="2400" b="1" i="1" dirty="0" smtClean="0">
                        <a:solidFill>
                          <a:schemeClr val="accent1"/>
                        </a:solidFill>
                        <a:latin typeface="Cambria Math"/>
                      </a:rPr>
                      <m:t>⊕</m:t>
                    </m:r>
                    <m:r>
                      <a:rPr lang="en-US" altLang="zh-TW" sz="2400" b="1" i="1" dirty="0" smtClean="0">
                        <a:solidFill>
                          <a:schemeClr val="accent1"/>
                        </a:solidFill>
                        <a:latin typeface="Cambria Math"/>
                      </a:rPr>
                      <m:t>𝟎</m:t>
                    </m:r>
                    <m:r>
                      <a:rPr lang="en-US" altLang="zh-TW" sz="2400" b="1" i="1" dirty="0" smtClean="0">
                        <a:solidFill>
                          <a:schemeClr val="accent1"/>
                        </a:solidFill>
                        <a:latin typeface="Cambria Math"/>
                      </a:rPr>
                      <m:t>=</m:t>
                    </m:r>
                    <m:r>
                      <a:rPr lang="en-US" altLang="zh-TW" sz="2400" b="1" i="1" dirty="0" smtClean="0">
                        <a:solidFill>
                          <a:schemeClr val="accent1"/>
                        </a:solidFill>
                        <a:latin typeface="Cambria Math"/>
                      </a:rPr>
                      <m:t>𝑩</m:t>
                    </m:r>
                    <m:r>
                      <a:rPr lang="en-US" altLang="zh-TW" sz="2400" i="1" dirty="0">
                        <a:latin typeface="Cambria Math"/>
                      </a:rPr>
                      <m:t>,  </m:t>
                    </m:r>
                    <m:sSub>
                      <m:sSubPr>
                        <m:ctrlPr>
                          <a:rPr lang="en-US" altLang="zh-TW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 dirty="0">
                            <a:latin typeface="Cambria Math"/>
                          </a:rPr>
                          <m:t>𝐶</m:t>
                        </m:r>
                      </m:e>
                      <m:sub>
                        <m:r>
                          <a:rPr lang="en-US" altLang="zh-TW" sz="2400" i="1" dirty="0"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en-US" altLang="zh-CN" sz="2400" i="1" dirty="0">
                        <a:latin typeface="Cambria Math"/>
                      </a:rPr>
                      <m:t>=0</m:t>
                    </m:r>
                    <m:r>
                      <a:rPr lang="en-US" altLang="zh-TW" sz="2400" i="1" dirty="0">
                        <a:latin typeface="Cambria Math"/>
                      </a:rPr>
                      <m:t>    </m:t>
                    </m:r>
                    <m:r>
                      <a:rPr lang="zh-CN" altLang="en-US" sz="2400" i="1" dirty="0">
                        <a:latin typeface="Cambria Math"/>
                      </a:rPr>
                      <m:t>执行</m:t>
                    </m:r>
                    <m:r>
                      <a:rPr lang="zh-CN" altLang="en-US" sz="2400" i="1" dirty="0">
                        <a:solidFill>
                          <a:srgbClr val="FF0000"/>
                        </a:solidFill>
                        <a:latin typeface="Cambria Math"/>
                      </a:rPr>
                      <m:t>加法</m:t>
                    </m:r>
                    <m:r>
                      <a:rPr lang="zh-CN" altLang="en-US" sz="2400" i="1" dirty="0">
                        <a:latin typeface="Cambria Math"/>
                      </a:rPr>
                      <m:t>：</m:t>
                    </m:r>
                    <m:r>
                      <a:rPr lang="en-US" altLang="zh-TW" sz="2400" b="1" i="1" dirty="0">
                        <a:latin typeface="Cambria Math"/>
                      </a:rPr>
                      <m:t>𝑨</m:t>
                    </m:r>
                    <m:r>
                      <a:rPr lang="en-US" altLang="zh-TW" sz="2400" b="1" i="1" dirty="0">
                        <a:latin typeface="Cambria Math"/>
                      </a:rPr>
                      <m:t>+</m:t>
                    </m:r>
                    <m:r>
                      <a:rPr lang="en-US" altLang="zh-TW" sz="2400" b="1" i="1" dirty="0">
                        <a:latin typeface="Cambria Math"/>
                      </a:rPr>
                      <m:t>𝑩</m:t>
                    </m:r>
                    <m:r>
                      <a:rPr lang="en-US" altLang="zh-TW" sz="2400" i="1" dirty="0">
                        <a:latin typeface="Cambria Math"/>
                      </a:rPr>
                      <m:t>; </m:t>
                    </m:r>
                  </m:oMath>
                </a14:m>
                <a:br>
                  <a:rPr lang="en-US" altLang="zh-TW" sz="2400" i="1" dirty="0">
                    <a:latin typeface="Cambria Math"/>
                  </a:rPr>
                </a:br>
                <a:endParaRPr lang="en-US" altLang="zh-TW" sz="1000" i="1" dirty="0">
                  <a:latin typeface="Cambria Math"/>
                </a:endParaRPr>
              </a:p>
              <a:p>
                <a:pPr>
                  <a:lnSpc>
                    <a:spcPct val="150000"/>
                  </a:lnSpc>
                  <a:spcBef>
                    <a:spcPts val="0"/>
                  </a:spcBef>
                </a:pPr>
                <a14:m>
                  <m:oMath xmlns:m="http://schemas.openxmlformats.org/officeDocument/2006/math">
                    <m:r>
                      <a:rPr lang="en-US" altLang="zh-TW" sz="2400" i="1" dirty="0">
                        <a:solidFill>
                          <a:srgbClr val="FF0000"/>
                        </a:solidFill>
                        <a:latin typeface="Cambria Math"/>
                      </a:rPr>
                      <m:t>𝑀</m:t>
                    </m:r>
                    <m:r>
                      <a:rPr lang="en-US" altLang="zh-TW" sz="2400" i="1" dirty="0">
                        <a:solidFill>
                          <a:srgbClr val="FF0000"/>
                        </a:solidFill>
                        <a:latin typeface="Cambria Math"/>
                      </a:rPr>
                      <m:t>=1,  </m:t>
                    </m:r>
                    <m:r>
                      <a:rPr lang="en-US" altLang="zh-TW" sz="2400" b="1" i="1" dirty="0" smtClean="0">
                        <a:solidFill>
                          <a:schemeClr val="accent1"/>
                        </a:solidFill>
                        <a:latin typeface="Cambria Math"/>
                      </a:rPr>
                      <m:t>𝑩</m:t>
                    </m:r>
                    <m:r>
                      <a:rPr lang="en-US" altLang="zh-TW" sz="2400" b="1" i="1" dirty="0" smtClean="0">
                        <a:solidFill>
                          <a:schemeClr val="accent1"/>
                        </a:solidFill>
                        <a:latin typeface="Cambria Math"/>
                      </a:rPr>
                      <m:t>⊕</m:t>
                    </m:r>
                    <m:r>
                      <a:rPr lang="en-US" altLang="zh-TW" sz="2400" b="1" i="1" dirty="0" smtClean="0">
                        <a:solidFill>
                          <a:schemeClr val="accent1"/>
                        </a:solidFill>
                        <a:latin typeface="Cambria Math"/>
                      </a:rPr>
                      <m:t>𝟏</m:t>
                    </m:r>
                    <m:r>
                      <a:rPr lang="en-US" altLang="zh-TW" sz="2400" b="1" i="1" dirty="0" smtClean="0">
                        <a:solidFill>
                          <a:schemeClr val="accent1"/>
                        </a:solidFill>
                        <a:latin typeface="Cambria Math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altLang="zh-TW" sz="2400" b="1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TW" sz="2400" b="1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𝑩</m:t>
                        </m:r>
                      </m:e>
                    </m:acc>
                    <m:r>
                      <a:rPr lang="en-US" altLang="zh-TW" sz="2400" i="1" dirty="0">
                        <a:latin typeface="Cambria Math"/>
                      </a:rPr>
                      <m:t>,</m:t>
                    </m:r>
                    <m:r>
                      <a:rPr lang="en-US" altLang="zh-TW" sz="2400" b="0" i="1" dirty="0" smtClean="0">
                        <a:latin typeface="Cambria Math" panose="02040503050406030204" pitchFamily="18" charset="0"/>
                      </a:rPr>
                      <m:t>  </m:t>
                    </m:r>
                    <m:sSub>
                      <m:sSubPr>
                        <m:ctrlPr>
                          <a:rPr lang="en-US" altLang="zh-TW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 dirty="0">
                            <a:latin typeface="Cambria Math"/>
                          </a:rPr>
                          <m:t>𝐶</m:t>
                        </m:r>
                      </m:e>
                      <m:sub>
                        <m:r>
                          <a:rPr lang="en-US" altLang="zh-TW" sz="2400" i="1" dirty="0"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en-US" altLang="zh-CN" sz="2400" i="1" dirty="0">
                        <a:latin typeface="Cambria Math"/>
                      </a:rPr>
                      <m:t>=1    </m:t>
                    </m:r>
                    <m:r>
                      <a:rPr lang="zh-CN" altLang="en-US" sz="2400" i="1" dirty="0">
                        <a:latin typeface="Cambria Math"/>
                      </a:rPr>
                      <m:t>执行</m:t>
                    </m:r>
                    <m:r>
                      <a:rPr lang="zh-CN" altLang="en-US" sz="2400" i="1" dirty="0">
                        <a:solidFill>
                          <a:srgbClr val="FF0000"/>
                        </a:solidFill>
                        <a:latin typeface="Cambria Math"/>
                      </a:rPr>
                      <m:t>减法</m:t>
                    </m:r>
                    <m:r>
                      <a:rPr lang="zh-CN" altLang="en-US" sz="2400" i="1" dirty="0">
                        <a:latin typeface="Cambria Math"/>
                      </a:rPr>
                      <m:t>：</m:t>
                    </m:r>
                    <m:r>
                      <a:rPr lang="en-US" altLang="zh-CN" sz="2400" b="1" i="1" dirty="0">
                        <a:latin typeface="Cambria Math"/>
                      </a:rPr>
                      <m:t>𝑨</m:t>
                    </m:r>
                    <m:r>
                      <a:rPr lang="en-US" altLang="zh-CN" sz="2400" b="1" i="1" dirty="0">
                        <a:latin typeface="Cambria Math"/>
                      </a:rPr>
                      <m:t>−</m:t>
                    </m:r>
                    <m:r>
                      <a:rPr lang="en-US" altLang="zh-CN" sz="2400" b="1" i="1" dirty="0">
                        <a:latin typeface="Cambria Math"/>
                      </a:rPr>
                      <m:t>𝑩</m:t>
                    </m:r>
                    <m:r>
                      <a:rPr lang="en-US" altLang="zh-CN" sz="2400" i="1" dirty="0">
                        <a:latin typeface="Cambria Math"/>
                      </a:rPr>
                      <m:t>=</m:t>
                    </m:r>
                    <m:r>
                      <a:rPr lang="en-US" altLang="zh-TW" sz="2400" i="1" dirty="0">
                        <a:latin typeface="Cambria Math"/>
                      </a:rPr>
                      <m:t>𝐴</m:t>
                    </m:r>
                    <m:r>
                      <a:rPr lang="en-US" altLang="zh-TW" sz="2400" i="1" dirty="0">
                        <a:latin typeface="Cambria Math"/>
                      </a:rPr>
                      <m:t>+</m:t>
                    </m:r>
                    <m:acc>
                      <m:accPr>
                        <m:chr m:val="̅"/>
                        <m:ctrlPr>
                          <a:rPr lang="en-US" altLang="zh-TW" sz="2400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TW" sz="2400" i="1" dirty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acc>
                    <m:r>
                      <a:rPr lang="en-US" altLang="zh-TW" sz="2400" i="1" dirty="0">
                        <a:latin typeface="Cambria Math"/>
                      </a:rPr>
                      <m:t>+1</m:t>
                    </m:r>
                  </m:oMath>
                </a14:m>
                <a:endParaRPr lang="en-US" altLang="zh-TW" sz="2400" dirty="0"/>
              </a:p>
            </p:txBody>
          </p:sp>
        </mc:Choice>
        <mc:Fallback xmlns="">
          <p:sp>
            <p:nvSpPr>
              <p:cNvPr id="8" name="Rectangle 5">
                <a:extLst>
                  <a:ext uri="{FF2B5EF4-FFF2-40B4-BE49-F238E27FC236}">
                    <a16:creationId xmlns:a16="http://schemas.microsoft.com/office/drawing/2014/main" id="{CDD69C73-7B07-4176-A995-C0E016F259E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4294967295"/>
              </p:nvPr>
            </p:nvSpPr>
            <p:spPr>
              <a:xfrm>
                <a:off x="6966094" y="2139004"/>
                <a:ext cx="4771476" cy="2726743"/>
              </a:xfrm>
              <a:blipFill>
                <a:blip r:embed="rId3"/>
                <a:stretch>
                  <a:fillRect l="-17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/>
              <p:cNvSpPr/>
              <p:nvPr/>
            </p:nvSpPr>
            <p:spPr>
              <a:xfrm>
                <a:off x="4370072" y="999319"/>
                <a:ext cx="3241657" cy="609398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1" i="1" dirty="0" smtClean="0">
                          <a:solidFill>
                            <a:srgbClr val="FF0000"/>
                          </a:solidFill>
                          <a:latin typeface="Cambria Math"/>
                        </a:rPr>
                        <m:t>𝑨</m:t>
                      </m:r>
                      <m:r>
                        <a:rPr lang="en-US" altLang="zh-CN" sz="2800" b="1" i="1" dirty="0" smtClean="0">
                          <a:solidFill>
                            <a:srgbClr val="FF0000"/>
                          </a:solidFill>
                          <a:latin typeface="Cambria Math"/>
                        </a:rPr>
                        <m:t>−</m:t>
                      </m:r>
                      <m:r>
                        <a:rPr lang="en-US" altLang="zh-CN" sz="2800" b="1" i="1" dirty="0" smtClean="0">
                          <a:solidFill>
                            <a:srgbClr val="FF0000"/>
                          </a:solidFill>
                          <a:latin typeface="Cambria Math"/>
                        </a:rPr>
                        <m:t>𝑩</m:t>
                      </m:r>
                      <m:r>
                        <a:rPr lang="en-US" altLang="zh-CN" sz="2800" b="1" i="1" dirty="0" smtClean="0">
                          <a:solidFill>
                            <a:srgbClr val="FF0000"/>
                          </a:solidFill>
                          <a:latin typeface="Cambria Math"/>
                        </a:rPr>
                        <m:t>=</m:t>
                      </m:r>
                      <m:r>
                        <a:rPr lang="en-US" altLang="zh-TW" sz="2800" b="1" i="1" dirty="0">
                          <a:solidFill>
                            <a:srgbClr val="FF0000"/>
                          </a:solidFill>
                          <a:latin typeface="Cambria Math"/>
                        </a:rPr>
                        <m:t>𝑨</m:t>
                      </m:r>
                      <m:r>
                        <a:rPr lang="en-US" altLang="zh-TW" sz="2800" b="1" i="1" dirty="0">
                          <a:solidFill>
                            <a:srgbClr val="FF0000"/>
                          </a:solidFill>
                          <a:latin typeface="Cambria Math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lang="en-US" altLang="zh-TW" sz="28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28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𝑩</m:t>
                          </m:r>
                        </m:e>
                      </m:acc>
                      <m:r>
                        <a:rPr lang="en-US" altLang="zh-TW" sz="2800" b="1" i="1" dirty="0">
                          <a:solidFill>
                            <a:srgbClr val="FF0000"/>
                          </a:solidFill>
                          <a:latin typeface="Cambria Math"/>
                        </a:rPr>
                        <m:t>+</m:t>
                      </m:r>
                      <m:r>
                        <a:rPr lang="en-US" altLang="zh-TW" sz="2800" b="1" i="1" dirty="0">
                          <a:solidFill>
                            <a:srgbClr val="FF0000"/>
                          </a:solidFill>
                          <a:latin typeface="Cambria Math"/>
                        </a:rPr>
                        <m:t>𝟏</m:t>
                      </m:r>
                    </m:oMath>
                  </m:oMathPara>
                </a14:m>
                <a:endParaRPr lang="en-US" altLang="zh-TW" sz="28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0072" y="999319"/>
                <a:ext cx="3241657" cy="6093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111">
            <a:extLst>
              <a:ext uri="{FF2B5EF4-FFF2-40B4-BE49-F238E27FC236}">
                <a16:creationId xmlns:a16="http://schemas.microsoft.com/office/drawing/2014/main" id="{21544EA4-E17B-4B4B-B4C3-32AF0231B0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04"/>
          <a:stretch/>
        </p:blipFill>
        <p:spPr bwMode="auto">
          <a:xfrm>
            <a:off x="277708" y="1911444"/>
            <a:ext cx="6158952" cy="4206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08C27175-40E8-4AA7-AFE0-AB1AAFEC4083}"/>
              </a:ext>
            </a:extLst>
          </p:cNvPr>
          <p:cNvSpPr/>
          <p:nvPr/>
        </p:nvSpPr>
        <p:spPr>
          <a:xfrm>
            <a:off x="6936256" y="5146683"/>
            <a:ext cx="4801314" cy="59003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chemeClr val="accent5">
                    <a:lumMod val="75000"/>
                  </a:schemeClr>
                </a:solidFill>
              </a:rPr>
              <a:t>如果发生溢出，应给出提示信息。</a:t>
            </a:r>
            <a:endParaRPr lang="en-US" altLang="zh-CN" sz="24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EC18079-2C43-4E04-A700-93EC76CA22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9DF0B-D505-483A-BDA3-D5167758AEB4}" type="slidenum">
              <a:rPr lang="zh-CN" altLang="en-US" sz="1400" b="1" smtClean="0"/>
              <a:pPr/>
              <a:t>27</a:t>
            </a:fld>
            <a:r>
              <a:rPr lang="zh-CN" altLang="en-US"/>
              <a:t> </a:t>
            </a:r>
            <a:r>
              <a:rPr lang="en-US" altLang="zh-CN"/>
              <a:t>/</a:t>
            </a:r>
            <a:r>
              <a:rPr lang="zh-CN" altLang="en-US"/>
              <a:t> </a:t>
            </a:r>
            <a:r>
              <a:rPr lang="en-US" altLang="zh-CN"/>
              <a:t>67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17896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solidFill>
            <a:schemeClr val="accent5">
              <a:lumMod val="20000"/>
              <a:lumOff val="80000"/>
            </a:schemeClr>
          </a:solidFill>
        </p:spPr>
        <p:txBody>
          <a:bodyPr>
            <a:noAutofit/>
          </a:bodyPr>
          <a:lstStyle/>
          <a:p>
            <a:pPr algn="ctr"/>
            <a:r>
              <a:rPr lang="zh-CN" altLang="en-US" sz="4000" spc="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有符号数</a:t>
            </a:r>
            <a:r>
              <a:rPr lang="zh-CN" altLang="en-US" sz="4000" spc="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溢出规律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2033818" y="794261"/>
            <a:ext cx="8479011" cy="470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200" dirty="0">
                <a:latin typeface="楷体" panose="02010609060101010101" pitchFamily="49" charset="-122"/>
                <a:ea typeface="楷体" panose="02010609060101010101" pitchFamily="49" charset="-122"/>
              </a:rPr>
              <a:t>若两个数都是正数或都是负数，相加结果可能</a:t>
            </a:r>
            <a:r>
              <a:rPr lang="zh-CN" altLang="en-US" sz="2200" b="1" dirty="0">
                <a:latin typeface="楷体" panose="02010609060101010101" pitchFamily="49" charset="-122"/>
                <a:ea typeface="楷体" panose="02010609060101010101" pitchFamily="49" charset="-122"/>
              </a:rPr>
              <a:t>溢出</a:t>
            </a:r>
            <a:r>
              <a:rPr lang="zh-CN" altLang="en-US" sz="2200" dirty="0">
                <a:latin typeface="楷体" panose="02010609060101010101" pitchFamily="49" charset="-122"/>
                <a:ea typeface="楷体" panose="02010609060101010101" pitchFamily="49" charset="-122"/>
              </a:rPr>
              <a:t>。否则不会溢出</a:t>
            </a:r>
            <a:endParaRPr lang="en-US" altLang="zh-CN" sz="22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D6CC1DD6-CC0D-455C-8569-9561BC43665D}"/>
              </a:ext>
            </a:extLst>
          </p:cNvPr>
          <p:cNvGrpSpPr/>
          <p:nvPr/>
        </p:nvGrpSpPr>
        <p:grpSpPr>
          <a:xfrm>
            <a:off x="1014203" y="1988841"/>
            <a:ext cx="9895393" cy="3617061"/>
            <a:chOff x="1014203" y="1988841"/>
            <a:chExt cx="9895393" cy="3617061"/>
          </a:xfrm>
        </p:grpSpPr>
        <p:sp>
          <p:nvSpPr>
            <p:cNvPr id="5" name="矩形 4"/>
            <p:cNvSpPr/>
            <p:nvPr/>
          </p:nvSpPr>
          <p:spPr>
            <a:xfrm>
              <a:off x="1395227" y="1988841"/>
              <a:ext cx="97654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buNone/>
              </a:pPr>
              <a:r>
                <a:rPr lang="en-US" altLang="zh-CN" sz="2400" spc="600" dirty="0"/>
                <a:t>+70</a:t>
              </a:r>
              <a:endParaRPr lang="en-US" altLang="zh-CN" sz="2400" spc="600" baseline="-25000" dirty="0"/>
            </a:p>
          </p:txBody>
        </p:sp>
        <p:sp>
          <p:nvSpPr>
            <p:cNvPr id="6" name="矩形 5"/>
            <p:cNvSpPr/>
            <p:nvPr/>
          </p:nvSpPr>
          <p:spPr>
            <a:xfrm>
              <a:off x="1408344" y="2391272"/>
              <a:ext cx="97654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buNone/>
              </a:pPr>
              <a:r>
                <a:rPr lang="en-US" altLang="zh-CN" sz="2400" spc="600" dirty="0"/>
                <a:t>+80</a:t>
              </a:r>
            </a:p>
          </p:txBody>
        </p:sp>
        <p:sp>
          <p:nvSpPr>
            <p:cNvPr id="7" name="矩形 6"/>
            <p:cNvSpPr/>
            <p:nvPr/>
          </p:nvSpPr>
          <p:spPr>
            <a:xfrm>
              <a:off x="1149966" y="2895328"/>
              <a:ext cx="1082348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buNone/>
              </a:pPr>
              <a:r>
                <a:rPr lang="en-US" altLang="zh-CN" sz="2400" spc="600" dirty="0"/>
                <a:t>+</a:t>
              </a:r>
              <a:r>
                <a:rPr lang="en-US" altLang="zh-CN" b="1" spc="600" dirty="0"/>
                <a:t>150</a:t>
              </a:r>
            </a:p>
          </p:txBody>
        </p:sp>
        <p:cxnSp>
          <p:nvCxnSpPr>
            <p:cNvPr id="8" name="直接连接符 7"/>
            <p:cNvCxnSpPr/>
            <p:nvPr/>
          </p:nvCxnSpPr>
          <p:spPr>
            <a:xfrm flipV="1">
              <a:off x="1120431" y="2875516"/>
              <a:ext cx="1080000" cy="213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矩形 15"/>
            <p:cNvSpPr/>
            <p:nvPr/>
          </p:nvSpPr>
          <p:spPr>
            <a:xfrm>
              <a:off x="2880612" y="1988841"/>
              <a:ext cx="249299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buNone/>
              </a:pPr>
              <a:r>
                <a:rPr lang="en-US" altLang="zh-CN" sz="2400" spc="600" dirty="0">
                  <a:solidFill>
                    <a:srgbClr val="FF0000"/>
                  </a:solidFill>
                </a:rPr>
                <a:t>0</a:t>
              </a:r>
              <a:r>
                <a:rPr lang="en-US" altLang="zh-CN" sz="2400" spc="600" dirty="0"/>
                <a:t> 100 0110</a:t>
              </a:r>
              <a:endParaRPr lang="en-US" altLang="zh-CN" sz="2400" spc="600" baseline="-25000" dirty="0"/>
            </a:p>
          </p:txBody>
        </p:sp>
        <p:sp>
          <p:nvSpPr>
            <p:cNvPr id="17" name="矩形 16"/>
            <p:cNvSpPr/>
            <p:nvPr/>
          </p:nvSpPr>
          <p:spPr>
            <a:xfrm>
              <a:off x="2893729" y="2391272"/>
              <a:ext cx="249299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buNone/>
              </a:pPr>
              <a:r>
                <a:rPr lang="en-US" altLang="zh-CN" sz="2400" spc="600" dirty="0">
                  <a:solidFill>
                    <a:srgbClr val="FF0000"/>
                  </a:solidFill>
                </a:rPr>
                <a:t>0</a:t>
              </a:r>
              <a:r>
                <a:rPr lang="en-US" altLang="zh-CN" sz="2400" spc="600" dirty="0"/>
                <a:t> 101 0000</a:t>
              </a:r>
            </a:p>
          </p:txBody>
        </p:sp>
        <p:sp>
          <p:nvSpPr>
            <p:cNvPr id="18" name="矩形 17"/>
            <p:cNvSpPr/>
            <p:nvPr/>
          </p:nvSpPr>
          <p:spPr>
            <a:xfrm>
              <a:off x="2893309" y="2895328"/>
              <a:ext cx="249299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buNone/>
              </a:pPr>
              <a:r>
                <a:rPr lang="en-US" altLang="zh-CN" sz="2400" spc="600" dirty="0">
                  <a:solidFill>
                    <a:srgbClr val="FF0000"/>
                  </a:solidFill>
                </a:rPr>
                <a:t>1</a:t>
              </a:r>
              <a:r>
                <a:rPr lang="en-US" altLang="zh-CN" sz="2400" spc="600" dirty="0"/>
                <a:t> 001 0110</a:t>
              </a:r>
            </a:p>
          </p:txBody>
        </p:sp>
        <p:cxnSp>
          <p:nvCxnSpPr>
            <p:cNvPr id="19" name="直接连接符 18"/>
            <p:cNvCxnSpPr/>
            <p:nvPr/>
          </p:nvCxnSpPr>
          <p:spPr>
            <a:xfrm flipV="1">
              <a:off x="2461681" y="2875516"/>
              <a:ext cx="2880000" cy="213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矩形 19"/>
            <p:cNvSpPr/>
            <p:nvPr/>
          </p:nvSpPr>
          <p:spPr>
            <a:xfrm>
              <a:off x="2461681" y="2352296"/>
              <a:ext cx="34496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buNone/>
              </a:pPr>
              <a:r>
                <a:rPr lang="en-US" altLang="zh-CN" b="1" dirty="0">
                  <a:solidFill>
                    <a:srgbClr val="FF0000"/>
                  </a:solidFill>
                  <a:latin typeface="+mn-ea"/>
                </a:rPr>
                <a:t>+</a:t>
              </a:r>
              <a:endParaRPr lang="zh-CN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6895594" y="1988841"/>
              <a:ext cx="89319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buNone/>
              </a:pPr>
              <a:r>
                <a:rPr lang="en-US" altLang="zh-CN" sz="2400" spc="600" dirty="0"/>
                <a:t>-70</a:t>
              </a:r>
              <a:endParaRPr lang="en-US" altLang="zh-CN" sz="2400" spc="600" baseline="-25000" dirty="0"/>
            </a:p>
          </p:txBody>
        </p:sp>
        <p:sp>
          <p:nvSpPr>
            <p:cNvPr id="23" name="矩形 22"/>
            <p:cNvSpPr/>
            <p:nvPr/>
          </p:nvSpPr>
          <p:spPr>
            <a:xfrm>
              <a:off x="6908711" y="2391272"/>
              <a:ext cx="89319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buNone/>
              </a:pPr>
              <a:r>
                <a:rPr lang="en-US" altLang="zh-CN" sz="2400" spc="600" dirty="0"/>
                <a:t>-80</a:t>
              </a:r>
            </a:p>
          </p:txBody>
        </p:sp>
        <p:sp>
          <p:nvSpPr>
            <p:cNvPr id="24" name="矩形 23"/>
            <p:cNvSpPr/>
            <p:nvPr/>
          </p:nvSpPr>
          <p:spPr>
            <a:xfrm>
              <a:off x="6650333" y="2895328"/>
              <a:ext cx="119135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buNone/>
              </a:pPr>
              <a:r>
                <a:rPr lang="en-US" altLang="zh-CN" sz="2400" spc="600" dirty="0"/>
                <a:t>-</a:t>
              </a:r>
              <a:r>
                <a:rPr lang="en-US" altLang="zh-CN" sz="2400" b="1" spc="600" dirty="0"/>
                <a:t>150</a:t>
              </a:r>
            </a:p>
          </p:txBody>
        </p:sp>
        <p:cxnSp>
          <p:nvCxnSpPr>
            <p:cNvPr id="25" name="直接连接符 24"/>
            <p:cNvCxnSpPr/>
            <p:nvPr/>
          </p:nvCxnSpPr>
          <p:spPr>
            <a:xfrm flipV="1">
              <a:off x="6665516" y="2875516"/>
              <a:ext cx="1080000" cy="213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矩形 26"/>
            <p:cNvSpPr/>
            <p:nvPr/>
          </p:nvSpPr>
          <p:spPr>
            <a:xfrm>
              <a:off x="8403488" y="1988841"/>
              <a:ext cx="249299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buNone/>
              </a:pPr>
              <a:r>
                <a:rPr lang="en-US" altLang="zh-CN" sz="2400" spc="600" dirty="0">
                  <a:solidFill>
                    <a:srgbClr val="FF0000"/>
                  </a:solidFill>
                </a:rPr>
                <a:t>1</a:t>
              </a:r>
              <a:r>
                <a:rPr lang="en-US" altLang="zh-CN" sz="2400" spc="600" dirty="0"/>
                <a:t> 011 1010</a:t>
              </a:r>
              <a:endParaRPr lang="en-US" altLang="zh-CN" sz="2400" spc="600" baseline="-25000" dirty="0"/>
            </a:p>
          </p:txBody>
        </p:sp>
        <p:sp>
          <p:nvSpPr>
            <p:cNvPr id="28" name="矩形 27"/>
            <p:cNvSpPr/>
            <p:nvPr/>
          </p:nvSpPr>
          <p:spPr>
            <a:xfrm>
              <a:off x="8416605" y="2391272"/>
              <a:ext cx="249299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buNone/>
              </a:pPr>
              <a:r>
                <a:rPr lang="en-US" altLang="zh-CN" sz="2400" spc="600" dirty="0">
                  <a:solidFill>
                    <a:srgbClr val="FF0000"/>
                  </a:solidFill>
                </a:rPr>
                <a:t>1</a:t>
              </a:r>
              <a:r>
                <a:rPr lang="en-US" altLang="zh-CN" sz="2400" spc="600" dirty="0"/>
                <a:t> 011 0000</a:t>
              </a:r>
            </a:p>
          </p:txBody>
        </p:sp>
        <p:sp>
          <p:nvSpPr>
            <p:cNvPr id="29" name="矩形 28"/>
            <p:cNvSpPr/>
            <p:nvPr/>
          </p:nvSpPr>
          <p:spPr>
            <a:xfrm>
              <a:off x="8416185" y="2895328"/>
              <a:ext cx="249299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buNone/>
              </a:pPr>
              <a:r>
                <a:rPr lang="en-US" altLang="zh-CN" sz="2400" spc="600" dirty="0">
                  <a:solidFill>
                    <a:srgbClr val="FF0000"/>
                  </a:solidFill>
                </a:rPr>
                <a:t>0</a:t>
              </a:r>
              <a:r>
                <a:rPr lang="en-US" altLang="zh-CN" sz="2400" spc="600" dirty="0"/>
                <a:t> 110 1010</a:t>
              </a:r>
            </a:p>
          </p:txBody>
        </p:sp>
        <p:cxnSp>
          <p:nvCxnSpPr>
            <p:cNvPr id="30" name="直接连接符 29"/>
            <p:cNvCxnSpPr/>
            <p:nvPr/>
          </p:nvCxnSpPr>
          <p:spPr>
            <a:xfrm flipV="1">
              <a:off x="7984557" y="2875516"/>
              <a:ext cx="2880000" cy="213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矩形 30"/>
            <p:cNvSpPr/>
            <p:nvPr/>
          </p:nvSpPr>
          <p:spPr>
            <a:xfrm>
              <a:off x="7984557" y="2352296"/>
              <a:ext cx="34496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buNone/>
              </a:pPr>
              <a:r>
                <a:rPr lang="en-US" altLang="zh-CN" b="1" dirty="0">
                  <a:solidFill>
                    <a:srgbClr val="FF0000"/>
                  </a:solidFill>
                  <a:latin typeface="+mn-ea"/>
                </a:rPr>
                <a:t>+</a:t>
              </a:r>
              <a:endParaRPr lang="zh-CN" altLang="en-US" dirty="0">
                <a:solidFill>
                  <a:srgbClr val="FF0000"/>
                </a:solidFill>
              </a:endParaRPr>
            </a:p>
          </p:txBody>
        </p:sp>
        <p:grpSp>
          <p:nvGrpSpPr>
            <p:cNvPr id="55" name="组合 54"/>
            <p:cNvGrpSpPr/>
            <p:nvPr/>
          </p:nvGrpSpPr>
          <p:grpSpPr>
            <a:xfrm>
              <a:off x="1138368" y="4237750"/>
              <a:ext cx="1224016" cy="1368152"/>
              <a:chOff x="179632" y="4263479"/>
              <a:chExt cx="1224016" cy="1368152"/>
            </a:xfrm>
          </p:grpSpPr>
          <p:sp>
            <p:nvSpPr>
              <p:cNvPr id="33" name="矩形 32"/>
              <p:cNvSpPr/>
              <p:nvPr/>
            </p:nvSpPr>
            <p:spPr>
              <a:xfrm>
                <a:off x="427099" y="4263479"/>
                <a:ext cx="97654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buNone/>
                </a:pPr>
                <a:r>
                  <a:rPr lang="en-US" altLang="zh-CN" sz="2400" spc="600" dirty="0"/>
                  <a:t>+30</a:t>
                </a:r>
                <a:endParaRPr lang="en-US" altLang="zh-CN" sz="2400" spc="600" baseline="-25000" dirty="0"/>
              </a:p>
            </p:txBody>
          </p:sp>
          <p:sp>
            <p:nvSpPr>
              <p:cNvPr id="34" name="矩形 33"/>
              <p:cNvSpPr/>
              <p:nvPr/>
            </p:nvSpPr>
            <p:spPr>
              <a:xfrm>
                <a:off x="427099" y="4665910"/>
                <a:ext cx="97654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buNone/>
                </a:pPr>
                <a:r>
                  <a:rPr lang="en-US" altLang="zh-CN" sz="2400" spc="600" dirty="0"/>
                  <a:t>+40</a:t>
                </a:r>
              </a:p>
            </p:txBody>
          </p:sp>
          <p:sp>
            <p:nvSpPr>
              <p:cNvPr id="35" name="矩形 34"/>
              <p:cNvSpPr/>
              <p:nvPr/>
            </p:nvSpPr>
            <p:spPr>
              <a:xfrm>
                <a:off x="427099" y="5169966"/>
                <a:ext cx="97654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buNone/>
                </a:pPr>
                <a:r>
                  <a:rPr lang="en-US" altLang="zh-CN" sz="2400" spc="600" dirty="0"/>
                  <a:t>+70</a:t>
                </a:r>
              </a:p>
            </p:txBody>
          </p:sp>
          <p:cxnSp>
            <p:nvCxnSpPr>
              <p:cNvPr id="36" name="直接连接符 35"/>
              <p:cNvCxnSpPr/>
              <p:nvPr/>
            </p:nvCxnSpPr>
            <p:spPr>
              <a:xfrm flipV="1">
                <a:off x="179632" y="5150155"/>
                <a:ext cx="1080000" cy="2134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6" name="组合 55"/>
            <p:cNvGrpSpPr/>
            <p:nvPr/>
          </p:nvGrpSpPr>
          <p:grpSpPr>
            <a:xfrm>
              <a:off x="6665517" y="4237750"/>
              <a:ext cx="1146146" cy="1368152"/>
              <a:chOff x="4864425" y="4263479"/>
              <a:chExt cx="1146146" cy="1368152"/>
            </a:xfrm>
          </p:grpSpPr>
          <p:sp>
            <p:nvSpPr>
              <p:cNvPr id="43" name="矩形 42"/>
              <p:cNvSpPr/>
              <p:nvPr/>
            </p:nvSpPr>
            <p:spPr>
              <a:xfrm>
                <a:off x="5094502" y="4263479"/>
                <a:ext cx="89319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buNone/>
                </a:pPr>
                <a:r>
                  <a:rPr lang="en-US" altLang="zh-CN" sz="2400" spc="600" dirty="0"/>
                  <a:t>-30</a:t>
                </a:r>
                <a:endParaRPr lang="en-US" altLang="zh-CN" sz="2400" spc="600" baseline="-25000" dirty="0"/>
              </a:p>
            </p:txBody>
          </p:sp>
          <p:sp>
            <p:nvSpPr>
              <p:cNvPr id="44" name="矩形 43"/>
              <p:cNvSpPr/>
              <p:nvPr/>
            </p:nvSpPr>
            <p:spPr>
              <a:xfrm>
                <a:off x="5107619" y="4665910"/>
                <a:ext cx="89319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buNone/>
                </a:pPr>
                <a:r>
                  <a:rPr lang="en-US" altLang="zh-CN" sz="2400" spc="600" dirty="0"/>
                  <a:t>-40</a:t>
                </a:r>
              </a:p>
            </p:txBody>
          </p:sp>
          <p:sp>
            <p:nvSpPr>
              <p:cNvPr id="45" name="矩形 44"/>
              <p:cNvSpPr/>
              <p:nvPr/>
            </p:nvSpPr>
            <p:spPr>
              <a:xfrm>
                <a:off x="5117378" y="5169966"/>
                <a:ext cx="89319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buNone/>
                </a:pPr>
                <a:r>
                  <a:rPr lang="en-US" altLang="zh-CN" sz="2400" spc="600" dirty="0"/>
                  <a:t>-70</a:t>
                </a:r>
              </a:p>
            </p:txBody>
          </p:sp>
          <p:cxnSp>
            <p:nvCxnSpPr>
              <p:cNvPr id="46" name="直接连接符 45"/>
              <p:cNvCxnSpPr/>
              <p:nvPr/>
            </p:nvCxnSpPr>
            <p:spPr>
              <a:xfrm flipV="1">
                <a:off x="4864425" y="5150155"/>
                <a:ext cx="1080000" cy="2134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3" name="组合 52"/>
            <p:cNvGrpSpPr/>
            <p:nvPr/>
          </p:nvGrpSpPr>
          <p:grpSpPr>
            <a:xfrm>
              <a:off x="2428626" y="4237750"/>
              <a:ext cx="2958094" cy="1368152"/>
              <a:chOff x="1469890" y="4263479"/>
              <a:chExt cx="2958094" cy="1368152"/>
            </a:xfrm>
          </p:grpSpPr>
          <p:sp>
            <p:nvSpPr>
              <p:cNvPr id="37" name="矩形 36"/>
              <p:cNvSpPr/>
              <p:nvPr/>
            </p:nvSpPr>
            <p:spPr>
              <a:xfrm>
                <a:off x="1934994" y="4263479"/>
                <a:ext cx="249299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buNone/>
                </a:pPr>
                <a:r>
                  <a:rPr lang="en-US" altLang="zh-CN" sz="2400" spc="600" dirty="0">
                    <a:solidFill>
                      <a:srgbClr val="FF0000"/>
                    </a:solidFill>
                  </a:rPr>
                  <a:t>0</a:t>
                </a:r>
                <a:r>
                  <a:rPr lang="en-US" altLang="zh-CN" sz="2400" spc="600" dirty="0"/>
                  <a:t> 001 1110</a:t>
                </a:r>
                <a:endParaRPr lang="en-US" altLang="zh-CN" sz="2400" spc="600" baseline="-25000" dirty="0"/>
              </a:p>
            </p:txBody>
          </p:sp>
          <p:sp>
            <p:nvSpPr>
              <p:cNvPr id="38" name="矩形 37"/>
              <p:cNvSpPr/>
              <p:nvPr/>
            </p:nvSpPr>
            <p:spPr>
              <a:xfrm>
                <a:off x="1934994" y="4665910"/>
                <a:ext cx="249299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buNone/>
                </a:pPr>
                <a:r>
                  <a:rPr lang="en-US" altLang="zh-CN" sz="2400" spc="600" dirty="0">
                    <a:solidFill>
                      <a:srgbClr val="FF0000"/>
                    </a:solidFill>
                  </a:rPr>
                  <a:t>0</a:t>
                </a:r>
                <a:r>
                  <a:rPr lang="en-US" altLang="zh-CN" sz="2400" spc="600" dirty="0"/>
                  <a:t> 010 1000</a:t>
                </a:r>
              </a:p>
            </p:txBody>
          </p:sp>
          <p:sp>
            <p:nvSpPr>
              <p:cNvPr id="39" name="矩形 38"/>
              <p:cNvSpPr/>
              <p:nvPr/>
            </p:nvSpPr>
            <p:spPr>
              <a:xfrm>
                <a:off x="1934994" y="5169966"/>
                <a:ext cx="249299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buNone/>
                </a:pPr>
                <a:r>
                  <a:rPr lang="en-US" altLang="zh-CN" sz="2400" spc="600" dirty="0">
                    <a:solidFill>
                      <a:srgbClr val="FF0000"/>
                    </a:solidFill>
                  </a:rPr>
                  <a:t>0</a:t>
                </a:r>
                <a:r>
                  <a:rPr lang="en-US" altLang="zh-CN" sz="2400" spc="600" dirty="0"/>
                  <a:t> 100 0110</a:t>
                </a:r>
              </a:p>
            </p:txBody>
          </p:sp>
          <p:cxnSp>
            <p:nvCxnSpPr>
              <p:cNvPr id="40" name="直接连接符 39"/>
              <p:cNvCxnSpPr/>
              <p:nvPr/>
            </p:nvCxnSpPr>
            <p:spPr>
              <a:xfrm flipV="1">
                <a:off x="1475976" y="5150155"/>
                <a:ext cx="2880000" cy="2134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矩形 40"/>
              <p:cNvSpPr/>
              <p:nvPr/>
            </p:nvSpPr>
            <p:spPr>
              <a:xfrm>
                <a:off x="1469890" y="4626935"/>
                <a:ext cx="34496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buNone/>
                </a:pPr>
                <a:r>
                  <a:rPr lang="en-US" altLang="zh-CN" b="1" dirty="0">
                    <a:solidFill>
                      <a:srgbClr val="FF0000"/>
                    </a:solidFill>
                    <a:latin typeface="+mn-ea"/>
                  </a:rPr>
                  <a:t>+</a:t>
                </a:r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54" name="组合 53"/>
            <p:cNvGrpSpPr/>
            <p:nvPr/>
          </p:nvGrpSpPr>
          <p:grpSpPr>
            <a:xfrm>
              <a:off x="7984558" y="4237750"/>
              <a:ext cx="2925038" cy="1368152"/>
              <a:chOff x="6183466" y="4263479"/>
              <a:chExt cx="2925038" cy="1368152"/>
            </a:xfrm>
          </p:grpSpPr>
          <p:sp>
            <p:nvSpPr>
              <p:cNvPr id="47" name="矩形 46"/>
              <p:cNvSpPr/>
              <p:nvPr/>
            </p:nvSpPr>
            <p:spPr>
              <a:xfrm>
                <a:off x="6602397" y="4263479"/>
                <a:ext cx="249299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buNone/>
                </a:pPr>
                <a:r>
                  <a:rPr lang="en-US" altLang="zh-CN" sz="2400" spc="600" dirty="0">
                    <a:solidFill>
                      <a:srgbClr val="FF0000"/>
                    </a:solidFill>
                  </a:rPr>
                  <a:t>1</a:t>
                </a:r>
                <a:r>
                  <a:rPr lang="en-US" altLang="zh-CN" sz="2400" spc="600" dirty="0"/>
                  <a:t> 110 0010</a:t>
                </a:r>
                <a:endParaRPr lang="en-US" altLang="zh-CN" sz="2400" spc="600" baseline="-25000" dirty="0"/>
              </a:p>
            </p:txBody>
          </p:sp>
          <p:sp>
            <p:nvSpPr>
              <p:cNvPr id="48" name="矩形 47"/>
              <p:cNvSpPr/>
              <p:nvPr/>
            </p:nvSpPr>
            <p:spPr>
              <a:xfrm>
                <a:off x="6615514" y="4665910"/>
                <a:ext cx="249299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buNone/>
                </a:pPr>
                <a:r>
                  <a:rPr lang="en-US" altLang="zh-CN" sz="2400" spc="600" dirty="0">
                    <a:solidFill>
                      <a:srgbClr val="FF0000"/>
                    </a:solidFill>
                  </a:rPr>
                  <a:t>1</a:t>
                </a:r>
                <a:r>
                  <a:rPr lang="en-US" altLang="zh-CN" sz="2400" spc="600" dirty="0"/>
                  <a:t> 101 1000</a:t>
                </a:r>
              </a:p>
            </p:txBody>
          </p:sp>
          <p:sp>
            <p:nvSpPr>
              <p:cNvPr id="49" name="矩形 48"/>
              <p:cNvSpPr/>
              <p:nvPr/>
            </p:nvSpPr>
            <p:spPr>
              <a:xfrm>
                <a:off x="6615094" y="5169966"/>
                <a:ext cx="249299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buNone/>
                </a:pPr>
                <a:r>
                  <a:rPr lang="en-US" altLang="zh-CN" sz="2400" spc="600" dirty="0">
                    <a:solidFill>
                      <a:srgbClr val="FF0000"/>
                    </a:solidFill>
                  </a:rPr>
                  <a:t>1</a:t>
                </a:r>
                <a:r>
                  <a:rPr lang="en-US" altLang="zh-CN" sz="2400" spc="600" dirty="0"/>
                  <a:t> 011 1010</a:t>
                </a:r>
              </a:p>
            </p:txBody>
          </p:sp>
          <p:cxnSp>
            <p:nvCxnSpPr>
              <p:cNvPr id="50" name="直接连接符 49"/>
              <p:cNvCxnSpPr/>
              <p:nvPr/>
            </p:nvCxnSpPr>
            <p:spPr>
              <a:xfrm flipV="1">
                <a:off x="6183466" y="5150155"/>
                <a:ext cx="2880000" cy="2134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矩形 50"/>
              <p:cNvSpPr/>
              <p:nvPr/>
            </p:nvSpPr>
            <p:spPr>
              <a:xfrm>
                <a:off x="6183466" y="4626935"/>
                <a:ext cx="34496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buNone/>
                </a:pPr>
                <a:r>
                  <a:rPr lang="en-US" altLang="zh-CN" b="1" dirty="0">
                    <a:solidFill>
                      <a:srgbClr val="FF0000"/>
                    </a:solidFill>
                    <a:latin typeface="+mn-ea"/>
                  </a:rPr>
                  <a:t>+</a:t>
                </a:r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4" name="爆炸形 1 3"/>
            <p:cNvSpPr/>
            <p:nvPr/>
          </p:nvSpPr>
          <p:spPr>
            <a:xfrm>
              <a:off x="1014203" y="3267393"/>
              <a:ext cx="1080120" cy="812775"/>
            </a:xfrm>
            <a:prstGeom prst="irregularSeal1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b="1" dirty="0">
                  <a:solidFill>
                    <a:srgbClr val="FF0000"/>
                  </a:solidFill>
                </a:rPr>
                <a:t>溢出</a:t>
              </a:r>
              <a:endParaRPr lang="zh-CN" altLang="en-US" sz="2000" b="1" dirty="0">
                <a:solidFill>
                  <a:srgbClr val="FF0000"/>
                </a:solidFill>
              </a:endParaRPr>
            </a:p>
          </p:txBody>
        </p:sp>
        <p:sp>
          <p:nvSpPr>
            <p:cNvPr id="65" name="爆炸形 1 64"/>
            <p:cNvSpPr/>
            <p:nvPr/>
          </p:nvSpPr>
          <p:spPr>
            <a:xfrm>
              <a:off x="6498288" y="3264460"/>
              <a:ext cx="1080120" cy="812775"/>
            </a:xfrm>
            <a:prstGeom prst="irregularSeal1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b="1" dirty="0">
                  <a:solidFill>
                    <a:srgbClr val="FF0000"/>
                  </a:solidFill>
                </a:rPr>
                <a:t>溢出</a:t>
              </a:r>
              <a:endParaRPr lang="zh-CN" altLang="en-US" sz="2000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57" name="TextBox 1">
            <a:extLst>
              <a:ext uri="{FF2B5EF4-FFF2-40B4-BE49-F238E27FC236}">
                <a16:creationId xmlns:a16="http://schemas.microsoft.com/office/drawing/2014/main" id="{891C5FE7-087B-4265-9769-FF8EC9B0ADC6}"/>
              </a:ext>
            </a:extLst>
          </p:cNvPr>
          <p:cNvSpPr txBox="1"/>
          <p:nvPr/>
        </p:nvSpPr>
        <p:spPr>
          <a:xfrm>
            <a:off x="884647" y="1377109"/>
            <a:ext cx="9478553" cy="46166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sz="2400" b="1" dirty="0"/>
              <a:t>规律</a:t>
            </a:r>
            <a:r>
              <a:rPr lang="en-US" altLang="zh-CN" sz="2400" b="1" dirty="0"/>
              <a:t>1</a:t>
            </a:r>
            <a:r>
              <a:rPr lang="zh-CN" altLang="en-US" sz="2400" dirty="0"/>
              <a:t>：若相加两数符号相同，而与结果符号不同，则产生了溢出。</a:t>
            </a:r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0224103C-20B6-4305-9F8C-106D3C67E6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9DF0B-D505-483A-BDA3-D5167758AEB4}" type="slidenum">
              <a:rPr lang="zh-CN" altLang="en-US" sz="1400" b="1" smtClean="0"/>
              <a:pPr/>
              <a:t>28</a:t>
            </a:fld>
            <a:r>
              <a:rPr lang="zh-CN" altLang="en-US"/>
              <a:t> </a:t>
            </a:r>
            <a:r>
              <a:rPr lang="en-US" altLang="zh-CN"/>
              <a:t>/</a:t>
            </a:r>
            <a:r>
              <a:rPr lang="zh-CN" altLang="en-US"/>
              <a:t> </a:t>
            </a:r>
            <a:r>
              <a:rPr lang="en-US" altLang="zh-CN"/>
              <a:t>67</a:t>
            </a:r>
            <a:endParaRPr lang="zh-CN" altLang="en-US" dirty="0"/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84A89D3D-70E5-44B5-AD8E-BB270AEEC248}"/>
              </a:ext>
            </a:extLst>
          </p:cNvPr>
          <p:cNvGrpSpPr/>
          <p:nvPr/>
        </p:nvGrpSpPr>
        <p:grpSpPr>
          <a:xfrm>
            <a:off x="884647" y="3332278"/>
            <a:ext cx="10054600" cy="3317952"/>
            <a:chOff x="884647" y="3332278"/>
            <a:chExt cx="10054600" cy="3317952"/>
          </a:xfrm>
        </p:grpSpPr>
        <p:sp>
          <p:nvSpPr>
            <p:cNvPr id="2" name="TextBox 1"/>
            <p:cNvSpPr txBox="1"/>
            <p:nvPr/>
          </p:nvSpPr>
          <p:spPr>
            <a:xfrm>
              <a:off x="884647" y="6188565"/>
              <a:ext cx="9478552" cy="461665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zh-CN" altLang="en-US" sz="2400" b="1" dirty="0"/>
                <a:t>规律</a:t>
              </a:r>
              <a:r>
                <a:rPr lang="en-US" altLang="zh-CN" sz="2400" b="1" dirty="0"/>
                <a:t>2</a:t>
              </a:r>
              <a:r>
                <a:rPr lang="zh-CN" altLang="en-US" sz="2400" dirty="0"/>
                <a:t>：若符号位进位 </a:t>
              </a:r>
              <a:r>
                <a:rPr lang="zh-CN" altLang="en-US" sz="2400" dirty="0">
                  <a:latin typeface="楷体" panose="02010609060101010101" pitchFamily="49" charset="-122"/>
                  <a:ea typeface="楷体" panose="02010609060101010101" pitchFamily="49" charset="-122"/>
                </a:rPr>
                <a:t>与</a:t>
              </a:r>
              <a:r>
                <a:rPr lang="zh-CN" altLang="en-US" sz="2400" dirty="0"/>
                <a:t> 最高位进位 不相等，则产生了溢出。</a:t>
              </a:r>
            </a:p>
          </p:txBody>
        </p:sp>
        <p:sp>
          <p:nvSpPr>
            <p:cNvPr id="58" name="TextBox 20">
              <a:extLst>
                <a:ext uri="{FF2B5EF4-FFF2-40B4-BE49-F238E27FC236}">
                  <a16:creationId xmlns:a16="http://schemas.microsoft.com/office/drawing/2014/main" id="{7B43F7D9-2938-4147-A63C-34671B88EA36}"/>
                </a:ext>
              </a:extLst>
            </p:cNvPr>
            <p:cNvSpPr txBox="1"/>
            <p:nvPr/>
          </p:nvSpPr>
          <p:spPr>
            <a:xfrm>
              <a:off x="2105273" y="3504074"/>
              <a:ext cx="157607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200" dirty="0">
                  <a:solidFill>
                    <a:srgbClr val="0070C0"/>
                  </a:solidFill>
                </a:rPr>
                <a:t>进位：</a:t>
              </a:r>
              <a:r>
                <a:rPr lang="en-US" altLang="zh-CN" sz="2200" b="1">
                  <a:solidFill>
                    <a:srgbClr val="0070C0"/>
                  </a:solidFill>
                </a:rPr>
                <a:t>0   </a:t>
              </a:r>
              <a:r>
                <a:rPr lang="en-US" altLang="zh-CN" sz="2200" b="1" dirty="0">
                  <a:solidFill>
                    <a:srgbClr val="0070C0"/>
                  </a:solidFill>
                </a:rPr>
                <a:t>1</a:t>
              </a:r>
              <a:endParaRPr lang="zh-CN" altLang="en-US" sz="2200" b="1" dirty="0">
                <a:solidFill>
                  <a:srgbClr val="0070C0"/>
                </a:solidFill>
              </a:endParaRPr>
            </a:p>
          </p:txBody>
        </p:sp>
        <p:sp>
          <p:nvSpPr>
            <p:cNvPr id="59" name="TextBox 31">
              <a:extLst>
                <a:ext uri="{FF2B5EF4-FFF2-40B4-BE49-F238E27FC236}">
                  <a16:creationId xmlns:a16="http://schemas.microsoft.com/office/drawing/2014/main" id="{1C145CE6-1FC0-4811-B74B-C767C1CD7946}"/>
                </a:ext>
              </a:extLst>
            </p:cNvPr>
            <p:cNvSpPr txBox="1"/>
            <p:nvPr/>
          </p:nvSpPr>
          <p:spPr>
            <a:xfrm>
              <a:off x="7604046" y="3516977"/>
              <a:ext cx="157607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200" dirty="0">
                  <a:solidFill>
                    <a:srgbClr val="0070C0"/>
                  </a:solidFill>
                </a:rPr>
                <a:t>进位</a:t>
              </a:r>
              <a:r>
                <a:rPr lang="zh-CN" altLang="en-US" sz="2200">
                  <a:solidFill>
                    <a:srgbClr val="0070C0"/>
                  </a:solidFill>
                </a:rPr>
                <a:t>：</a:t>
              </a:r>
              <a:r>
                <a:rPr lang="en-US" altLang="zh-CN" sz="2200" b="1">
                  <a:solidFill>
                    <a:srgbClr val="0070C0"/>
                  </a:solidFill>
                </a:rPr>
                <a:t>1   </a:t>
              </a:r>
              <a:r>
                <a:rPr lang="en-US" altLang="zh-CN" sz="2200" b="1" dirty="0">
                  <a:solidFill>
                    <a:srgbClr val="0070C0"/>
                  </a:solidFill>
                </a:rPr>
                <a:t>0</a:t>
              </a:r>
              <a:endParaRPr lang="zh-CN" altLang="en-US" sz="2200" b="1" dirty="0">
                <a:solidFill>
                  <a:srgbClr val="0070C0"/>
                </a:solidFill>
              </a:endParaRPr>
            </a:p>
          </p:txBody>
        </p:sp>
        <p:sp>
          <p:nvSpPr>
            <p:cNvPr id="66" name="TextBox 41">
              <a:extLst>
                <a:ext uri="{FF2B5EF4-FFF2-40B4-BE49-F238E27FC236}">
                  <a16:creationId xmlns:a16="http://schemas.microsoft.com/office/drawing/2014/main" id="{A11DC990-DC7C-4E57-9B41-583C24366425}"/>
                </a:ext>
              </a:extLst>
            </p:cNvPr>
            <p:cNvSpPr txBox="1"/>
            <p:nvPr/>
          </p:nvSpPr>
          <p:spPr>
            <a:xfrm>
              <a:off x="2051909" y="5605902"/>
              <a:ext cx="157607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200" dirty="0">
                  <a:solidFill>
                    <a:srgbClr val="0070C0"/>
                  </a:solidFill>
                </a:rPr>
                <a:t>进位：</a:t>
              </a:r>
              <a:r>
                <a:rPr lang="en-US" altLang="zh-CN" sz="2200" b="1">
                  <a:solidFill>
                    <a:srgbClr val="0070C0"/>
                  </a:solidFill>
                </a:rPr>
                <a:t>0   0</a:t>
              </a:r>
              <a:endParaRPr lang="zh-CN" altLang="en-US" sz="2200" b="1" dirty="0">
                <a:solidFill>
                  <a:srgbClr val="0070C0"/>
                </a:solidFill>
              </a:endParaRPr>
            </a:p>
          </p:txBody>
        </p:sp>
        <p:sp>
          <p:nvSpPr>
            <p:cNvPr id="67" name="TextBox 51">
              <a:extLst>
                <a:ext uri="{FF2B5EF4-FFF2-40B4-BE49-F238E27FC236}">
                  <a16:creationId xmlns:a16="http://schemas.microsoft.com/office/drawing/2014/main" id="{12D7C029-5417-42FE-81D8-AF42B6B989D5}"/>
                </a:ext>
              </a:extLst>
            </p:cNvPr>
            <p:cNvSpPr txBox="1"/>
            <p:nvPr/>
          </p:nvSpPr>
          <p:spPr>
            <a:xfrm>
              <a:off x="7571017" y="5605902"/>
              <a:ext cx="336823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200" dirty="0">
                  <a:solidFill>
                    <a:srgbClr val="0070C0"/>
                  </a:solidFill>
                </a:rPr>
                <a:t>进位：</a:t>
              </a:r>
              <a:r>
                <a:rPr lang="en-US" altLang="zh-CN" sz="2200" b="1" dirty="0">
                  <a:solidFill>
                    <a:srgbClr val="0070C0"/>
                  </a:solidFill>
                </a:rPr>
                <a:t>1   1   </a:t>
              </a:r>
              <a:r>
                <a:rPr lang="en-US" altLang="zh-CN" sz="2200" b="1" dirty="0">
                  <a:solidFill>
                    <a:schemeClr val="accent6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← </a:t>
              </a:r>
              <a:r>
                <a:rPr lang="zh-CN" altLang="en-US" sz="2200" b="1" dirty="0">
                  <a:solidFill>
                    <a:schemeClr val="accent6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神奇吧？</a:t>
              </a:r>
            </a:p>
          </p:txBody>
        </p:sp>
        <p:cxnSp>
          <p:nvCxnSpPr>
            <p:cNvPr id="68" name="直接箭头连接符 67">
              <a:extLst>
                <a:ext uri="{FF2B5EF4-FFF2-40B4-BE49-F238E27FC236}">
                  <a16:creationId xmlns:a16="http://schemas.microsoft.com/office/drawing/2014/main" id="{776ED6BD-A394-4BE4-9D86-116423683777}"/>
                </a:ext>
              </a:extLst>
            </p:cNvPr>
            <p:cNvCxnSpPr/>
            <p:nvPr/>
          </p:nvCxnSpPr>
          <p:spPr bwMode="auto">
            <a:xfrm>
              <a:off x="3077004" y="3332278"/>
              <a:ext cx="0" cy="21600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FF0000"/>
              </a:solidFill>
              <a:prstDash val="solid"/>
              <a:miter lim="800000"/>
              <a:headEnd type="none" w="med" len="med"/>
              <a:tailEnd type="triangle" w="med" len="med"/>
            </a:ln>
            <a:effectLst/>
          </p:spPr>
        </p:cxnSp>
        <p:cxnSp>
          <p:nvCxnSpPr>
            <p:cNvPr id="69" name="直接箭头连接符 68">
              <a:extLst>
                <a:ext uri="{FF2B5EF4-FFF2-40B4-BE49-F238E27FC236}">
                  <a16:creationId xmlns:a16="http://schemas.microsoft.com/office/drawing/2014/main" id="{B2F86315-0D69-490C-A3DD-3D04A480E4A0}"/>
                </a:ext>
              </a:extLst>
            </p:cNvPr>
            <p:cNvCxnSpPr/>
            <p:nvPr/>
          </p:nvCxnSpPr>
          <p:spPr bwMode="auto">
            <a:xfrm>
              <a:off x="3484338" y="3337205"/>
              <a:ext cx="0" cy="21600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FF0000"/>
              </a:solidFill>
              <a:prstDash val="solid"/>
              <a:miter lim="800000"/>
              <a:headEnd type="none" w="med" len="med"/>
              <a:tailEnd type="triangle" w="med" len="med"/>
            </a:ln>
            <a:effectLst/>
          </p:spPr>
        </p:cxnSp>
        <p:cxnSp>
          <p:nvCxnSpPr>
            <p:cNvPr id="70" name="直接箭头连接符 69">
              <a:extLst>
                <a:ext uri="{FF2B5EF4-FFF2-40B4-BE49-F238E27FC236}">
                  <a16:creationId xmlns:a16="http://schemas.microsoft.com/office/drawing/2014/main" id="{960767FC-889C-4177-A578-057693E853B6}"/>
                </a:ext>
              </a:extLst>
            </p:cNvPr>
            <p:cNvCxnSpPr/>
            <p:nvPr/>
          </p:nvCxnSpPr>
          <p:spPr bwMode="auto">
            <a:xfrm>
              <a:off x="8610175" y="3339315"/>
              <a:ext cx="0" cy="21600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FF0000"/>
              </a:solidFill>
              <a:prstDash val="solid"/>
              <a:miter lim="800000"/>
              <a:headEnd type="none" w="med" len="med"/>
              <a:tailEnd type="triangle" w="med" len="med"/>
            </a:ln>
            <a:effectLst/>
          </p:spPr>
        </p:cxnSp>
        <p:cxnSp>
          <p:nvCxnSpPr>
            <p:cNvPr id="71" name="直接箭头连接符 70">
              <a:extLst>
                <a:ext uri="{FF2B5EF4-FFF2-40B4-BE49-F238E27FC236}">
                  <a16:creationId xmlns:a16="http://schemas.microsoft.com/office/drawing/2014/main" id="{7B8FC05D-0894-4631-987E-BF70DBDA805B}"/>
                </a:ext>
              </a:extLst>
            </p:cNvPr>
            <p:cNvCxnSpPr/>
            <p:nvPr/>
          </p:nvCxnSpPr>
          <p:spPr bwMode="auto">
            <a:xfrm>
              <a:off x="8984379" y="3344242"/>
              <a:ext cx="0" cy="21600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FF0000"/>
              </a:solidFill>
              <a:prstDash val="solid"/>
              <a:miter lim="800000"/>
              <a:headEnd type="none" w="med" len="med"/>
              <a:tailEnd type="triangle" w="med" len="me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675402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/>
          </p:cNvSpPr>
          <p:nvPr>
            <p:ph type="title"/>
          </p:nvPr>
        </p:nvSpPr>
        <p:spPr>
          <a:solidFill>
            <a:schemeClr val="accent5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pPr algn="ctr" eaLnBrk="1" hangingPunct="1"/>
            <a:r>
              <a:rPr lang="zh-CN" altLang="en-US" sz="4000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带有溢出检测的串行加、减器</a:t>
            </a:r>
            <a:endParaRPr lang="en-US" altLang="zh-CN" sz="4000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5778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703512" y="1028347"/>
            <a:ext cx="8654110" cy="42906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7022115" y="5373216"/>
                <a:ext cx="4258817" cy="13769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2200" dirty="0"/>
                  <a:t>对于</a:t>
                </a:r>
                <a:r>
                  <a:rPr lang="zh-CN" altLang="en-US" sz="2200" b="1" dirty="0"/>
                  <a:t>有符号数</a:t>
                </a:r>
                <a:r>
                  <a:rPr lang="zh-CN" altLang="en-US" sz="2200" dirty="0"/>
                  <a:t>，相加</a:t>
                </a:r>
                <a:r>
                  <a:rPr lang="en-US" altLang="zh-CN" sz="2200" dirty="0"/>
                  <a:t>/</a:t>
                </a:r>
                <a:r>
                  <a:rPr lang="zh-CN" altLang="en-US" sz="2200" dirty="0"/>
                  <a:t>相减后：</a:t>
                </a:r>
                <a:endParaRPr lang="en-US" altLang="zh-CN" sz="2200" dirty="0"/>
              </a:p>
              <a:p>
                <a:pPr marL="800100" lvl="1" indent="-34290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2200" i="1">
                        <a:latin typeface="Cambria Math"/>
                      </a:rPr>
                      <m:t>𝑉</m:t>
                    </m:r>
                    <m:r>
                      <a:rPr lang="en-US" altLang="zh-CN" sz="2200" i="1">
                        <a:latin typeface="Cambria Math"/>
                      </a:rPr>
                      <m:t>=0 </m:t>
                    </m:r>
                  </m:oMath>
                </a14:m>
                <a:r>
                  <a:rPr lang="zh-CN" altLang="en-US" sz="2200" dirty="0"/>
                  <a:t>表明无溢出</a:t>
                </a:r>
                <a:endParaRPr lang="en-US" altLang="zh-CN" sz="2200" dirty="0"/>
              </a:p>
              <a:p>
                <a:pPr marL="800100" lvl="1" indent="-34290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2200" i="1">
                        <a:latin typeface="Cambria Math"/>
                      </a:rPr>
                      <m:t>𝑉</m:t>
                    </m:r>
                    <m:r>
                      <a:rPr lang="en-US" altLang="zh-CN" sz="2200" i="1">
                        <a:latin typeface="Cambria Math"/>
                      </a:rPr>
                      <m:t>=1</m:t>
                    </m:r>
                  </m:oMath>
                </a14:m>
                <a:r>
                  <a:rPr lang="zh-CN" altLang="en-US" sz="2200" dirty="0"/>
                  <a:t> 表明有溢出</a:t>
                </a:r>
                <a:r>
                  <a:rPr lang="en-US" altLang="zh-CN" sz="2200" dirty="0"/>
                  <a:t>.</a:t>
                </a: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2115" y="5373216"/>
                <a:ext cx="4258817" cy="1376980"/>
              </a:xfrm>
              <a:prstGeom prst="rect">
                <a:avLst/>
              </a:prstGeom>
              <a:blipFill>
                <a:blip r:embed="rId4"/>
                <a:stretch>
                  <a:fillRect l="-1860" b="-88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491077" y="5373217"/>
                <a:ext cx="4464496" cy="13769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2200" dirty="0"/>
                  <a:t>对于</a:t>
                </a:r>
                <a:r>
                  <a:rPr lang="zh-CN" altLang="en-US" sz="2200" b="1" dirty="0"/>
                  <a:t>无符号数</a:t>
                </a:r>
                <a:r>
                  <a:rPr lang="zh-CN" altLang="en-US" sz="2200" dirty="0"/>
                  <a:t>，</a:t>
                </a:r>
                <a:r>
                  <a:rPr lang="zh-CN" altLang="en-US" sz="2200" b="1" dirty="0">
                    <a:solidFill>
                      <a:srgbClr val="0070C0"/>
                    </a:solidFill>
                  </a:rPr>
                  <a:t>相加</a:t>
                </a:r>
                <a:r>
                  <a:rPr lang="en-US" altLang="zh-CN" sz="2200" dirty="0"/>
                  <a:t>/</a:t>
                </a:r>
                <a:r>
                  <a:rPr lang="zh-CN" altLang="en-US" sz="2200" b="1" dirty="0">
                    <a:solidFill>
                      <a:srgbClr val="FF0000"/>
                    </a:solidFill>
                  </a:rPr>
                  <a:t>相减</a:t>
                </a:r>
                <a:r>
                  <a:rPr lang="zh-CN" altLang="en-US" sz="2200" dirty="0"/>
                  <a:t>后：</a:t>
                </a:r>
                <a:endParaRPr lang="en-US" altLang="zh-CN" sz="2200" dirty="0"/>
              </a:p>
              <a:p>
                <a:pPr marL="800100" lvl="1" indent="-34290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2200" i="1">
                        <a:latin typeface="Cambria Math"/>
                      </a:rPr>
                      <m:t>𝐶</m:t>
                    </m:r>
                    <m:r>
                      <a:rPr lang="en-US" altLang="zh-CN" sz="2200" i="1">
                        <a:latin typeface="Cambria Math"/>
                      </a:rPr>
                      <m:t>=0 </m:t>
                    </m:r>
                  </m:oMath>
                </a14:m>
                <a:r>
                  <a:rPr lang="zh-CN" altLang="en-US" sz="2200" dirty="0"/>
                  <a:t>表明无</a:t>
                </a:r>
                <a:r>
                  <a:rPr lang="zh-CN" altLang="en-US" sz="2200" b="1" dirty="0">
                    <a:solidFill>
                      <a:srgbClr val="0070C0"/>
                    </a:solidFill>
                  </a:rPr>
                  <a:t>溢出</a:t>
                </a:r>
                <a:r>
                  <a:rPr lang="en-US" altLang="zh-CN" sz="2200" dirty="0"/>
                  <a:t>/</a:t>
                </a:r>
                <a:r>
                  <a:rPr lang="zh-CN" altLang="en-US" sz="2200" b="1" dirty="0">
                    <a:solidFill>
                      <a:srgbClr val="FF0000"/>
                    </a:solidFill>
                  </a:rPr>
                  <a:t>借位</a:t>
                </a:r>
                <a:endParaRPr lang="en-US" altLang="zh-CN" sz="2200" dirty="0"/>
              </a:p>
              <a:p>
                <a:pPr marL="800100" lvl="1" indent="-34290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2200" i="1">
                        <a:latin typeface="Cambria Math"/>
                      </a:rPr>
                      <m:t>𝐶</m:t>
                    </m:r>
                    <m:r>
                      <a:rPr lang="en-US" altLang="zh-CN" sz="2200" i="1">
                        <a:latin typeface="Cambria Math"/>
                      </a:rPr>
                      <m:t>=1</m:t>
                    </m:r>
                  </m:oMath>
                </a14:m>
                <a:r>
                  <a:rPr lang="zh-CN" altLang="en-US" sz="2200" dirty="0"/>
                  <a:t> 表明有</a:t>
                </a:r>
                <a:r>
                  <a:rPr lang="zh-CN" altLang="en-US" sz="2200" b="1" dirty="0">
                    <a:solidFill>
                      <a:srgbClr val="0070C0"/>
                    </a:solidFill>
                  </a:rPr>
                  <a:t>溢出</a:t>
                </a:r>
                <a:r>
                  <a:rPr lang="en-US" altLang="zh-CN" sz="2200" dirty="0"/>
                  <a:t>/</a:t>
                </a:r>
                <a:r>
                  <a:rPr lang="zh-CN" altLang="en-US" sz="2200" b="1" dirty="0">
                    <a:solidFill>
                      <a:srgbClr val="FF0000"/>
                    </a:solidFill>
                  </a:rPr>
                  <a:t>借位</a:t>
                </a:r>
                <a:r>
                  <a:rPr lang="en-US" altLang="zh-CN" sz="2200" dirty="0"/>
                  <a:t>.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1077" y="5373217"/>
                <a:ext cx="4464496" cy="1376980"/>
              </a:xfrm>
              <a:prstGeom prst="rect">
                <a:avLst/>
              </a:prstGeom>
              <a:blipFill>
                <a:blip r:embed="rId5"/>
                <a:stretch>
                  <a:fillRect l="-1776" b="-88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FAED207-DC32-488E-8184-0625DEA87B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9DF0B-D505-483A-BDA3-D5167758AEB4}" type="slidenum">
              <a:rPr lang="zh-CN" altLang="en-US" sz="1400" b="1" smtClean="0"/>
              <a:pPr/>
              <a:t>29</a:t>
            </a:fld>
            <a:r>
              <a:rPr lang="zh-CN" altLang="en-US"/>
              <a:t> </a:t>
            </a:r>
            <a:r>
              <a:rPr lang="en-US" altLang="zh-CN"/>
              <a:t>/</a:t>
            </a:r>
            <a:r>
              <a:rPr lang="zh-CN" altLang="en-US"/>
              <a:t> </a:t>
            </a:r>
            <a:r>
              <a:rPr lang="en-US" altLang="zh-CN"/>
              <a:t>67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432656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solidFill>
            <a:schemeClr val="accent5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zh-CN" altLang="en-US" sz="4000" spc="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奇偶校验器（</a:t>
            </a:r>
            <a:r>
              <a:rPr lang="zh-CN" altLang="en-US" sz="4000" b="1" dirty="0"/>
              <a:t>检错</a:t>
            </a:r>
            <a:r>
              <a:rPr lang="zh-CN" altLang="en-US" sz="4000" spc="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0" y="1016558"/>
            <a:ext cx="12192000" cy="5900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b="1" dirty="0"/>
              <a:t>方法</a:t>
            </a:r>
            <a:r>
              <a:rPr lang="zh-CN" altLang="en-US" sz="2400" dirty="0"/>
              <a:t>：在数据中增加</a:t>
            </a:r>
            <a:r>
              <a:rPr lang="en-US" altLang="zh-CN" sz="2400" dirty="0"/>
              <a:t>1</a:t>
            </a:r>
            <a:r>
              <a:rPr lang="zh-CN" altLang="en-US" sz="2400" dirty="0"/>
              <a:t>位校验位，使</a:t>
            </a:r>
            <a:r>
              <a:rPr lang="en-US" altLang="zh-CN" sz="2400" b="1" dirty="0">
                <a:solidFill>
                  <a:srgbClr val="FF0000"/>
                </a:solidFill>
              </a:rPr>
              <a:t>1</a:t>
            </a:r>
            <a:r>
              <a:rPr lang="zh-CN" altLang="en-US" sz="2400" dirty="0"/>
              <a:t>的个数为</a:t>
            </a:r>
            <a:r>
              <a:rPr lang="zh-CN" altLang="en-US" sz="2400" b="1" dirty="0"/>
              <a:t>奇数</a:t>
            </a:r>
            <a:r>
              <a:rPr lang="en-US" altLang="zh-CN" sz="2400" dirty="0"/>
              <a:t>(</a:t>
            </a:r>
            <a:r>
              <a:rPr lang="zh-CN" altLang="en-US" sz="2400" b="1" dirty="0"/>
              <a:t>奇校验</a:t>
            </a:r>
            <a:r>
              <a:rPr lang="en-US" altLang="zh-CN" sz="2400" dirty="0"/>
              <a:t>)</a:t>
            </a: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</a:rPr>
              <a:t>或</a:t>
            </a:r>
            <a:r>
              <a:rPr lang="zh-CN" altLang="en-US" sz="2400" b="1" dirty="0">
                <a:solidFill>
                  <a:schemeClr val="bg1">
                    <a:lumMod val="50000"/>
                  </a:schemeClr>
                </a:solidFill>
              </a:rPr>
              <a:t>偶数</a:t>
            </a:r>
            <a:r>
              <a:rPr lang="en-US" altLang="zh-CN" sz="2400" b="1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zh-CN" altLang="en-US" sz="2400" b="1" dirty="0">
                <a:solidFill>
                  <a:schemeClr val="bg1">
                    <a:lumMod val="50000"/>
                  </a:schemeClr>
                </a:solidFill>
              </a:rPr>
              <a:t>偶校验</a:t>
            </a:r>
            <a:r>
              <a:rPr lang="en-US" altLang="zh-CN" sz="2400" b="1" dirty="0">
                <a:solidFill>
                  <a:schemeClr val="bg1">
                    <a:lumMod val="50000"/>
                  </a:schemeClr>
                </a:solidFill>
              </a:rPr>
              <a:t>)</a:t>
            </a:r>
            <a:r>
              <a:rPr lang="zh-CN" altLang="en-US" sz="2400" dirty="0"/>
              <a:t>。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303585" y="5888333"/>
            <a:ext cx="43733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1</a:t>
            </a:r>
            <a:r>
              <a:rPr lang="zh-CN" altLang="en-US" sz="2400" dirty="0"/>
              <a:t>个</a:t>
            </a:r>
            <a:r>
              <a:rPr lang="zh-CN" altLang="en-US" sz="2400" b="1" dirty="0"/>
              <a:t>异或门</a:t>
            </a:r>
            <a:r>
              <a:rPr lang="zh-CN" altLang="en-US" sz="2400" dirty="0"/>
              <a:t>可判断</a:t>
            </a:r>
            <a:r>
              <a:rPr lang="en-US" altLang="zh-CN" sz="2400" dirty="0"/>
              <a:t>2</a:t>
            </a:r>
            <a:r>
              <a:rPr lang="zh-CN" altLang="en-US" sz="2400" dirty="0"/>
              <a:t>位中</a:t>
            </a:r>
            <a:r>
              <a:rPr lang="en-US" altLang="zh-CN" sz="2400" b="1" dirty="0">
                <a:solidFill>
                  <a:srgbClr val="FF0000"/>
                </a:solidFill>
              </a:rPr>
              <a:t>1</a:t>
            </a:r>
            <a:r>
              <a:rPr lang="zh-CN" altLang="en-US" sz="2400" dirty="0"/>
              <a:t>的奇偶</a:t>
            </a:r>
            <a:endParaRPr lang="en-US" altLang="zh-CN" sz="2400" dirty="0"/>
          </a:p>
        </p:txBody>
      </p:sp>
      <p:sp>
        <p:nvSpPr>
          <p:cNvPr id="11" name="文本框 10"/>
          <p:cNvSpPr txBox="1"/>
          <p:nvPr/>
        </p:nvSpPr>
        <p:spPr>
          <a:xfrm>
            <a:off x="6091996" y="5888332"/>
            <a:ext cx="43733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3</a:t>
            </a:r>
            <a:r>
              <a:rPr lang="zh-CN" altLang="en-US" sz="2400" dirty="0"/>
              <a:t>个</a:t>
            </a:r>
            <a:r>
              <a:rPr lang="zh-CN" altLang="en-US" sz="2400" b="1" dirty="0"/>
              <a:t>异或门</a:t>
            </a:r>
            <a:r>
              <a:rPr lang="zh-CN" altLang="en-US" sz="2400" dirty="0"/>
              <a:t>可判断</a:t>
            </a:r>
            <a:r>
              <a:rPr lang="en-US" altLang="zh-CN" sz="2400" dirty="0"/>
              <a:t>4</a:t>
            </a:r>
            <a:r>
              <a:rPr lang="zh-CN" altLang="en-US" sz="2400" dirty="0"/>
              <a:t>位中</a:t>
            </a:r>
            <a:r>
              <a:rPr lang="en-US" altLang="zh-CN" sz="2400" b="1" dirty="0">
                <a:solidFill>
                  <a:srgbClr val="FF0000"/>
                </a:solidFill>
              </a:rPr>
              <a:t>1</a:t>
            </a:r>
            <a:r>
              <a:rPr lang="zh-CN" altLang="en-US" sz="2400" dirty="0"/>
              <a:t>的奇偶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/>
              <p:cNvSpPr txBox="1"/>
              <p:nvPr/>
            </p:nvSpPr>
            <p:spPr>
              <a:xfrm>
                <a:off x="3122275" y="1982318"/>
                <a:ext cx="4539448" cy="46166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400" dirty="0"/>
                  <a:t>当输入中</a:t>
                </a:r>
                <a:r>
                  <a:rPr lang="en-US" altLang="zh-CN" sz="2400" b="1" dirty="0">
                    <a:solidFill>
                      <a:srgbClr val="FF0000"/>
                    </a:solidFill>
                  </a:rPr>
                  <a:t>1</a:t>
                </a:r>
                <a:r>
                  <a:rPr lang="zh-CN" altLang="en-US" sz="2400" dirty="0"/>
                  <a:t>的个数为奇数时</a:t>
                </a:r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endParaRPr lang="zh-CN" altLang="en-US" sz="2400" b="1" dirty="0"/>
              </a:p>
            </p:txBody>
          </p:sp>
        </mc:Choice>
        <mc:Fallback xmlns="">
          <p:sp>
            <p:nvSpPr>
              <p:cNvPr id="12" name="文本框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2275" y="1982318"/>
                <a:ext cx="4539448" cy="461665"/>
              </a:xfrm>
              <a:prstGeom prst="rect">
                <a:avLst/>
              </a:prstGeom>
              <a:blipFill>
                <a:blip r:embed="rId2"/>
                <a:stretch>
                  <a:fillRect l="-2013" t="-9211" b="-3026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组合 15">
            <a:extLst>
              <a:ext uri="{FF2B5EF4-FFF2-40B4-BE49-F238E27FC236}">
                <a16:creationId xmlns:a16="http://schemas.microsoft.com/office/drawing/2014/main" id="{9C862F8B-C288-4440-BD6E-CE5A6CC9F212}"/>
              </a:ext>
            </a:extLst>
          </p:cNvPr>
          <p:cNvGrpSpPr/>
          <p:nvPr/>
        </p:nvGrpSpPr>
        <p:grpSpPr>
          <a:xfrm>
            <a:off x="1259112" y="3658892"/>
            <a:ext cx="2658428" cy="922173"/>
            <a:chOff x="997335" y="4353638"/>
            <a:chExt cx="2658428" cy="922173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D651F76B-5211-46A2-8BDC-F596026994D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97728" y="4353638"/>
              <a:ext cx="1748949" cy="922173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文本框 8">
                  <a:extLst>
                    <a:ext uri="{FF2B5EF4-FFF2-40B4-BE49-F238E27FC236}">
                      <a16:creationId xmlns:a16="http://schemas.microsoft.com/office/drawing/2014/main" id="{F97810FC-34A5-4340-A0D2-DEB05A87D637}"/>
                    </a:ext>
                  </a:extLst>
                </p:cNvPr>
                <p:cNvSpPr txBox="1"/>
                <p:nvPr/>
              </p:nvSpPr>
              <p:spPr>
                <a:xfrm>
                  <a:off x="997335" y="4365380"/>
                  <a:ext cx="51161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𝑨</m:t>
                            </m:r>
                          </m:e>
                          <m:sub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</m:oMath>
                    </m:oMathPara>
                  </a14:m>
                  <a:endParaRPr lang="zh-CN" altLang="en-US" b="1" dirty="0"/>
                </a:p>
              </p:txBody>
            </p:sp>
          </mc:Choice>
          <mc:Fallback xmlns="">
            <p:sp>
              <p:nvSpPr>
                <p:cNvPr id="9" name="文本框 8">
                  <a:extLst>
                    <a:ext uri="{FF2B5EF4-FFF2-40B4-BE49-F238E27FC236}">
                      <a16:creationId xmlns:a16="http://schemas.microsoft.com/office/drawing/2014/main" id="{F97810FC-34A5-4340-A0D2-DEB05A87D63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7335" y="4365380"/>
                  <a:ext cx="511615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文本框 13">
                  <a:extLst>
                    <a:ext uri="{FF2B5EF4-FFF2-40B4-BE49-F238E27FC236}">
                      <a16:creationId xmlns:a16="http://schemas.microsoft.com/office/drawing/2014/main" id="{4C30913F-FF9D-4B2F-8B03-4B17F5DFD504}"/>
                    </a:ext>
                  </a:extLst>
                </p:cNvPr>
                <p:cNvSpPr txBox="1"/>
                <p:nvPr/>
              </p:nvSpPr>
              <p:spPr>
                <a:xfrm>
                  <a:off x="997335" y="4847313"/>
                  <a:ext cx="51161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𝑨</m:t>
                            </m:r>
                          </m:e>
                          <m:sub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zh-CN" altLang="en-US" b="1" dirty="0"/>
                </a:p>
              </p:txBody>
            </p:sp>
          </mc:Choice>
          <mc:Fallback xmlns="">
            <p:sp>
              <p:nvSpPr>
                <p:cNvPr id="14" name="文本框 13">
                  <a:extLst>
                    <a:ext uri="{FF2B5EF4-FFF2-40B4-BE49-F238E27FC236}">
                      <a16:creationId xmlns:a16="http://schemas.microsoft.com/office/drawing/2014/main" id="{4C30913F-FF9D-4B2F-8B03-4B17F5DFD50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7335" y="4847313"/>
                  <a:ext cx="511615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文本框 14">
                  <a:extLst>
                    <a:ext uri="{FF2B5EF4-FFF2-40B4-BE49-F238E27FC236}">
                      <a16:creationId xmlns:a16="http://schemas.microsoft.com/office/drawing/2014/main" id="{3F41F6DA-2C7B-4F4D-9547-BC8E704630F7}"/>
                    </a:ext>
                  </a:extLst>
                </p:cNvPr>
                <p:cNvSpPr txBox="1"/>
                <p:nvPr/>
              </p:nvSpPr>
              <p:spPr>
                <a:xfrm>
                  <a:off x="3246677" y="4644849"/>
                  <a:ext cx="40908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oMath>
                    </m:oMathPara>
                  </a14:m>
                  <a:endParaRPr lang="zh-CN" altLang="en-US" b="1" dirty="0"/>
                </a:p>
              </p:txBody>
            </p:sp>
          </mc:Choice>
          <mc:Fallback xmlns="">
            <p:sp>
              <p:nvSpPr>
                <p:cNvPr id="15" name="文本框 14">
                  <a:extLst>
                    <a:ext uri="{FF2B5EF4-FFF2-40B4-BE49-F238E27FC236}">
                      <a16:creationId xmlns:a16="http://schemas.microsoft.com/office/drawing/2014/main" id="{3F41F6DA-2C7B-4F4D-9547-BC8E704630F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46677" y="4644849"/>
                  <a:ext cx="409086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516982E2-B1C0-4297-ACF0-EF8D167E2720}"/>
                  </a:ext>
                </a:extLst>
              </p:cNvPr>
              <p:cNvSpPr txBox="1"/>
              <p:nvPr/>
            </p:nvSpPr>
            <p:spPr>
              <a:xfrm>
                <a:off x="6182389" y="2984725"/>
                <a:ext cx="51161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zh-CN" altLang="en-US" b="1" dirty="0"/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516982E2-B1C0-4297-ACF0-EF8D167E27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2389" y="2984725"/>
                <a:ext cx="511615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7AEE2B4F-1997-4FAF-A11E-9D64C41E76F9}"/>
                  </a:ext>
                </a:extLst>
              </p:cNvPr>
              <p:cNvSpPr txBox="1"/>
              <p:nvPr/>
            </p:nvSpPr>
            <p:spPr>
              <a:xfrm>
                <a:off x="6182389" y="3427864"/>
                <a:ext cx="51161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zh-CN" altLang="en-US" b="1" dirty="0"/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7AEE2B4F-1997-4FAF-A11E-9D64C41E76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2389" y="3427864"/>
                <a:ext cx="511615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D9D20EA4-986D-417F-856D-ECB2B7C10266}"/>
                  </a:ext>
                </a:extLst>
              </p:cNvPr>
              <p:cNvSpPr txBox="1"/>
              <p:nvPr/>
            </p:nvSpPr>
            <p:spPr>
              <a:xfrm>
                <a:off x="9931110" y="4000223"/>
                <a:ext cx="4090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𝑿</m:t>
                      </m:r>
                    </m:oMath>
                  </m:oMathPara>
                </a14:m>
                <a:endParaRPr lang="zh-CN" altLang="en-US" b="1" dirty="0"/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D9D20EA4-986D-417F-856D-ECB2B7C102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31110" y="4000223"/>
                <a:ext cx="409086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图片 21">
            <a:extLst>
              <a:ext uri="{FF2B5EF4-FFF2-40B4-BE49-F238E27FC236}">
                <a16:creationId xmlns:a16="http://schemas.microsoft.com/office/drawing/2014/main" id="{4944F780-06C8-4D18-B494-6FCC32CD2B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4004" y="3016454"/>
            <a:ext cx="1473238" cy="77679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16D7C034-B416-4173-BCE5-76BE08088143}"/>
                  </a:ext>
                </a:extLst>
              </p:cNvPr>
              <p:cNvSpPr txBox="1"/>
              <p:nvPr/>
            </p:nvSpPr>
            <p:spPr>
              <a:xfrm>
                <a:off x="6182389" y="4603670"/>
                <a:ext cx="51161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zh-CN" altLang="en-US" b="1" dirty="0"/>
              </a:p>
            </p:txBody>
          </p:sp>
        </mc:Choice>
        <mc:Fallback xmlns="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16D7C034-B416-4173-BCE5-76BE080881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2389" y="4603670"/>
                <a:ext cx="511615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30F2FC81-99D3-4947-B470-F2EDB4790302}"/>
                  </a:ext>
                </a:extLst>
              </p:cNvPr>
              <p:cNvSpPr txBox="1"/>
              <p:nvPr/>
            </p:nvSpPr>
            <p:spPr>
              <a:xfrm>
                <a:off x="6182389" y="5013557"/>
                <a:ext cx="51161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zh-CN" altLang="en-US" b="1" dirty="0"/>
              </a:p>
            </p:txBody>
          </p:sp>
        </mc:Choice>
        <mc:Fallback xmlns="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30F2FC81-99D3-4947-B470-F2EDB47903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2389" y="5013557"/>
                <a:ext cx="511615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连接符: 肘形 26">
            <a:extLst>
              <a:ext uri="{FF2B5EF4-FFF2-40B4-BE49-F238E27FC236}">
                <a16:creationId xmlns:a16="http://schemas.microsoft.com/office/drawing/2014/main" id="{5C162398-878B-497A-9077-9C35A888EBB7}"/>
              </a:ext>
            </a:extLst>
          </p:cNvPr>
          <p:cNvCxnSpPr>
            <a:cxnSpLocks/>
          </p:cNvCxnSpPr>
          <p:nvPr/>
        </p:nvCxnSpPr>
        <p:spPr>
          <a:xfrm>
            <a:off x="8145074" y="3404853"/>
            <a:ext cx="360000" cy="612000"/>
          </a:xfrm>
          <a:prstGeom prst="bentConnector3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连接符: 肘形 27">
            <a:extLst>
              <a:ext uri="{FF2B5EF4-FFF2-40B4-BE49-F238E27FC236}">
                <a16:creationId xmlns:a16="http://schemas.microsoft.com/office/drawing/2014/main" id="{EDB444E3-8964-4B72-8EF1-EC54E2C67FEE}"/>
              </a:ext>
            </a:extLst>
          </p:cNvPr>
          <p:cNvCxnSpPr>
            <a:cxnSpLocks/>
          </p:cNvCxnSpPr>
          <p:nvPr/>
        </p:nvCxnSpPr>
        <p:spPr>
          <a:xfrm flipV="1">
            <a:off x="8140589" y="4369555"/>
            <a:ext cx="360000" cy="612000"/>
          </a:xfrm>
          <a:prstGeom prst="bentConnector3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图片 17">
            <a:extLst>
              <a:ext uri="{FF2B5EF4-FFF2-40B4-BE49-F238E27FC236}">
                <a16:creationId xmlns:a16="http://schemas.microsoft.com/office/drawing/2014/main" id="{BA336C6B-1106-4405-BC9A-0CE354A104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7872" y="3799263"/>
            <a:ext cx="1473238" cy="776798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56A827A1-8BC3-4982-9BDF-2B39A99A24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4004" y="4594971"/>
            <a:ext cx="1473238" cy="776798"/>
          </a:xfrm>
          <a:prstGeom prst="rect">
            <a:avLst/>
          </a:prstGeom>
        </p:spPr>
      </p:pic>
      <p:sp>
        <p:nvSpPr>
          <p:cNvPr id="29" name="灯片编号占位符 28">
            <a:extLst>
              <a:ext uri="{FF2B5EF4-FFF2-40B4-BE49-F238E27FC236}">
                <a16:creationId xmlns:a16="http://schemas.microsoft.com/office/drawing/2014/main" id="{9C869C14-AEAA-4259-88CE-749415FDF2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9DF0B-D505-483A-BDA3-D5167758AEB4}" type="slidenum">
              <a:rPr lang="zh-CN" altLang="en-US" sz="1400" b="1" smtClean="0"/>
              <a:pPr/>
              <a:t>3</a:t>
            </a:fld>
            <a:r>
              <a:rPr lang="zh-CN" altLang="en-US"/>
              <a:t> </a:t>
            </a:r>
            <a:r>
              <a:rPr lang="en-US" altLang="zh-CN"/>
              <a:t>/</a:t>
            </a:r>
            <a:r>
              <a:rPr lang="zh-CN" altLang="en-US"/>
              <a:t> </a:t>
            </a:r>
            <a:r>
              <a:rPr lang="en-US" altLang="zh-CN"/>
              <a:t>67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977593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lvl="1" algn="ctr"/>
            <a:r>
              <a:rPr lang="en-US" altLang="zh-CN" sz="4000" b="1" dirty="0"/>
              <a:t>4</a:t>
            </a:r>
            <a:r>
              <a:rPr lang="zh-CN" altLang="en-US" sz="4000" b="1" dirty="0"/>
              <a:t>位加 </a:t>
            </a:r>
            <a:r>
              <a:rPr lang="en-US" altLang="zh-CN" sz="4000" b="1" dirty="0"/>
              <a:t>/ </a:t>
            </a:r>
            <a:r>
              <a:rPr lang="zh-CN" altLang="en-US" sz="4000" b="1" dirty="0"/>
              <a:t>减法器</a:t>
            </a:r>
            <a:endParaRPr lang="zh-CN" altLang="en-US" sz="66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627" y="1018133"/>
            <a:ext cx="5416768" cy="5526753"/>
          </a:xfrm>
          <a:prstGeom prst="rect">
            <a:avLst/>
          </a:prstGeom>
        </p:spPr>
      </p:pic>
      <p:sp>
        <p:nvSpPr>
          <p:cNvPr id="8" name="流程图: 多文档 7"/>
          <p:cNvSpPr/>
          <p:nvPr/>
        </p:nvSpPr>
        <p:spPr>
          <a:xfrm>
            <a:off x="502223" y="269753"/>
            <a:ext cx="2105130" cy="478629"/>
          </a:xfrm>
          <a:prstGeom prst="flowChartMultidocumen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400" dirty="0"/>
              <a:t>Example30_AddSub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D70A44F1-E31E-4839-9CA3-A789BC9357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569527" y="2027701"/>
            <a:ext cx="6456182" cy="32009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A95473F-8629-4554-B261-D9107F8C9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9DF0B-D505-483A-BDA3-D5167758AEB4}" type="slidenum">
              <a:rPr lang="zh-CN" altLang="en-US" sz="1400" b="1" smtClean="0"/>
              <a:pPr/>
              <a:t>30</a:t>
            </a:fld>
            <a:r>
              <a:rPr lang="zh-CN" altLang="en-US"/>
              <a:t> </a:t>
            </a:r>
            <a:r>
              <a:rPr lang="en-US" altLang="zh-CN"/>
              <a:t>/</a:t>
            </a:r>
            <a:r>
              <a:rPr lang="zh-CN" altLang="en-US"/>
              <a:t> </a:t>
            </a:r>
            <a:r>
              <a:rPr lang="en-US" altLang="zh-CN"/>
              <a:t>67</a:t>
            </a:r>
            <a:endParaRPr lang="zh-CN" altLang="en-US" dirty="0"/>
          </a:p>
        </p:txBody>
      </p:sp>
      <p:sp>
        <p:nvSpPr>
          <p:cNvPr id="7" name="矩形: 折角 6">
            <a:extLst>
              <a:ext uri="{FF2B5EF4-FFF2-40B4-BE49-F238E27FC236}">
                <a16:creationId xmlns:a16="http://schemas.microsoft.com/office/drawing/2014/main" id="{269D7E57-E284-47DE-9CDC-554E75DD9B90}"/>
              </a:ext>
            </a:extLst>
          </p:cNvPr>
          <p:cNvSpPr/>
          <p:nvPr/>
        </p:nvSpPr>
        <p:spPr>
          <a:xfrm>
            <a:off x="98795" y="944337"/>
            <a:ext cx="5394600" cy="5689219"/>
          </a:xfrm>
          <a:prstGeom prst="foldedCorner">
            <a:avLst>
              <a:gd name="adj" fmla="val 14421"/>
            </a:avLst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圆角矩形 1">
            <a:extLst>
              <a:ext uri="{FF2B5EF4-FFF2-40B4-BE49-F238E27FC236}">
                <a16:creationId xmlns:a16="http://schemas.microsoft.com/office/drawing/2014/main" id="{36CEA129-A8C5-4100-A812-80B1CD659704}"/>
              </a:ext>
            </a:extLst>
          </p:cNvPr>
          <p:cNvSpPr/>
          <p:nvPr/>
        </p:nvSpPr>
        <p:spPr>
          <a:xfrm>
            <a:off x="1588040" y="5891496"/>
            <a:ext cx="2169313" cy="337508"/>
          </a:xfrm>
          <a:prstGeom prst="roundRect">
            <a:avLst>
              <a:gd name="adj" fmla="val 10385"/>
            </a:avLst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98252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solidFill>
            <a:schemeClr val="accent5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en-US" altLang="zh-CN" sz="4000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4000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位串行加法器</a:t>
            </a:r>
            <a:r>
              <a:rPr lang="en-US" altLang="zh-CN" sz="4000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4000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减法器 </a:t>
            </a:r>
            <a:r>
              <a:rPr lang="en-US" altLang="zh-CN" sz="4000" b="1" dirty="0">
                <a:solidFill>
                  <a:schemeClr val="tx1"/>
                </a:solidFill>
              </a:rPr>
              <a:t>74LS385</a:t>
            </a:r>
            <a:endParaRPr lang="zh-CN" altLang="en-US" sz="4000" b="1" dirty="0">
              <a:solidFill>
                <a:schemeClr val="tx1"/>
              </a:solidFill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5996852" y="990059"/>
            <a:ext cx="5678374" cy="5754466"/>
            <a:chOff x="3347864" y="1415439"/>
            <a:chExt cx="5678374" cy="4963252"/>
          </a:xfrm>
        </p:grpSpPr>
        <p:pic>
          <p:nvPicPr>
            <p:cNvPr id="76804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3347864" y="1415439"/>
              <a:ext cx="5678374" cy="4963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" name="矩形 1"/>
            <p:cNvSpPr/>
            <p:nvPr/>
          </p:nvSpPr>
          <p:spPr bwMode="auto">
            <a:xfrm>
              <a:off x="3458096" y="2469272"/>
              <a:ext cx="2743200" cy="3787867"/>
            </a:xfrm>
            <a:prstGeom prst="rect">
              <a:avLst/>
            </a:prstGeom>
            <a:noFill/>
            <a:ln w="57150" cap="flat" cmpd="sng" algn="ctr">
              <a:solidFill>
                <a:srgbClr val="FF0000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2400">
                <a:latin typeface="Tahoma" pitchFamily="34" charset="0"/>
                <a:ea typeface="宋体" pitchFamily="2" charset="-122"/>
              </a:endParaRPr>
            </a:p>
          </p:txBody>
        </p:sp>
      </p:grpSp>
      <p:pic>
        <p:nvPicPr>
          <p:cNvPr id="8" name="图片 7">
            <a:extLst>
              <a:ext uri="{FF2B5EF4-FFF2-40B4-BE49-F238E27FC236}">
                <a16:creationId xmlns:a16="http://schemas.microsoft.com/office/drawing/2014/main" id="{79F11C3E-6927-4F77-8405-1C82924D42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6759" y="1033076"/>
            <a:ext cx="2382964" cy="1355448"/>
          </a:xfrm>
          <a:prstGeom prst="rect">
            <a:avLst/>
          </a:prstGeom>
        </p:spPr>
      </p:pic>
      <p:grpSp>
        <p:nvGrpSpPr>
          <p:cNvPr id="7" name="组合 6">
            <a:extLst>
              <a:ext uri="{FF2B5EF4-FFF2-40B4-BE49-F238E27FC236}">
                <a16:creationId xmlns:a16="http://schemas.microsoft.com/office/drawing/2014/main" id="{5F324545-AF30-4D8C-A58D-149DEF8A0946}"/>
              </a:ext>
            </a:extLst>
          </p:cNvPr>
          <p:cNvGrpSpPr/>
          <p:nvPr/>
        </p:nvGrpSpPr>
        <p:grpSpPr>
          <a:xfrm>
            <a:off x="1535767" y="2937857"/>
            <a:ext cx="3272286" cy="3357649"/>
            <a:chOff x="1561690" y="2295006"/>
            <a:chExt cx="3272286" cy="3357649"/>
          </a:xfrm>
        </p:grpSpPr>
        <p:pic>
          <p:nvPicPr>
            <p:cNvPr id="76803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61690" y="2295006"/>
              <a:ext cx="3272286" cy="33576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文本框 4">
                  <a:extLst>
                    <a:ext uri="{FF2B5EF4-FFF2-40B4-BE49-F238E27FC236}">
                      <a16:creationId xmlns:a16="http://schemas.microsoft.com/office/drawing/2014/main" id="{097A086C-5F51-48FF-88E2-9D5B0576730F}"/>
                    </a:ext>
                  </a:extLst>
                </p:cNvPr>
                <p:cNvSpPr txBox="1"/>
                <p:nvPr/>
              </p:nvSpPr>
              <p:spPr>
                <a:xfrm>
                  <a:off x="4134197" y="2831869"/>
                  <a:ext cx="340157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sz="1200" b="1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∑</m:t>
                        </m:r>
                      </m:oMath>
                    </m:oMathPara>
                  </a14:m>
                  <a:endParaRPr lang="zh-CN" altLang="en-US" sz="1200" b="1" i="1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5" name="文本框 4">
                  <a:extLst>
                    <a:ext uri="{FF2B5EF4-FFF2-40B4-BE49-F238E27FC236}">
                      <a16:creationId xmlns:a16="http://schemas.microsoft.com/office/drawing/2014/main" id="{097A086C-5F51-48FF-88E2-9D5B0576730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34197" y="2831869"/>
                  <a:ext cx="340157" cy="276999"/>
                </a:xfrm>
                <a:prstGeom prst="rect">
                  <a:avLst/>
                </a:prstGeom>
                <a:blipFill>
                  <a:blip r:embed="rId5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文本框 11">
                  <a:extLst>
                    <a:ext uri="{FF2B5EF4-FFF2-40B4-BE49-F238E27FC236}">
                      <a16:creationId xmlns:a16="http://schemas.microsoft.com/office/drawing/2014/main" id="{8C3CD89A-0AF2-4A5C-BD10-E3563919DD10}"/>
                    </a:ext>
                  </a:extLst>
                </p:cNvPr>
                <p:cNvSpPr txBox="1"/>
                <p:nvPr/>
              </p:nvSpPr>
              <p:spPr>
                <a:xfrm>
                  <a:off x="4134196" y="4865717"/>
                  <a:ext cx="340157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sz="1200" b="1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∑</m:t>
                        </m:r>
                      </m:oMath>
                    </m:oMathPara>
                  </a14:m>
                  <a:endParaRPr lang="zh-CN" altLang="en-US" sz="1200" b="1" i="1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12" name="文本框 11">
                  <a:extLst>
                    <a:ext uri="{FF2B5EF4-FFF2-40B4-BE49-F238E27FC236}">
                      <a16:creationId xmlns:a16="http://schemas.microsoft.com/office/drawing/2014/main" id="{8C3CD89A-0AF2-4A5C-BD10-E3563919DD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34196" y="4865717"/>
                  <a:ext cx="340157" cy="276999"/>
                </a:xfrm>
                <a:prstGeom prst="rect">
                  <a:avLst/>
                </a:prstGeom>
                <a:blipFill>
                  <a:blip r:embed="rId6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文本框 12">
                  <a:extLst>
                    <a:ext uri="{FF2B5EF4-FFF2-40B4-BE49-F238E27FC236}">
                      <a16:creationId xmlns:a16="http://schemas.microsoft.com/office/drawing/2014/main" id="{CA775AD9-5EB0-4920-9734-FBB875C4749A}"/>
                    </a:ext>
                  </a:extLst>
                </p:cNvPr>
                <p:cNvSpPr txBox="1"/>
                <p:nvPr/>
              </p:nvSpPr>
              <p:spPr>
                <a:xfrm>
                  <a:off x="4143929" y="4876800"/>
                  <a:ext cx="340157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sz="1200" b="1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∑</m:t>
                        </m:r>
                      </m:oMath>
                    </m:oMathPara>
                  </a14:m>
                  <a:endParaRPr lang="zh-CN" altLang="en-US" sz="1200" b="1" i="1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13" name="文本框 12">
                  <a:extLst>
                    <a:ext uri="{FF2B5EF4-FFF2-40B4-BE49-F238E27FC236}">
                      <a16:creationId xmlns:a16="http://schemas.microsoft.com/office/drawing/2014/main" id="{CA775AD9-5EB0-4920-9734-FBB875C4749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43929" y="4876800"/>
                  <a:ext cx="340157" cy="276999"/>
                </a:xfrm>
                <a:prstGeom prst="rect">
                  <a:avLst/>
                </a:prstGeom>
                <a:blipFill>
                  <a:blip r:embed="rId7"/>
                  <a:stretch>
                    <a:fillRect b="-652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文本框 13">
                  <a:extLst>
                    <a:ext uri="{FF2B5EF4-FFF2-40B4-BE49-F238E27FC236}">
                      <a16:creationId xmlns:a16="http://schemas.microsoft.com/office/drawing/2014/main" id="{CF6AE82D-8B57-4388-AC74-E854A3FFC98B}"/>
                    </a:ext>
                  </a:extLst>
                </p:cNvPr>
                <p:cNvSpPr txBox="1"/>
                <p:nvPr/>
              </p:nvSpPr>
              <p:spPr>
                <a:xfrm>
                  <a:off x="1827449" y="4865715"/>
                  <a:ext cx="340157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sz="1200" b="1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∑</m:t>
                        </m:r>
                      </m:oMath>
                    </m:oMathPara>
                  </a14:m>
                  <a:endParaRPr lang="zh-CN" altLang="en-US" sz="1200" b="1" i="1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14" name="文本框 13">
                  <a:extLst>
                    <a:ext uri="{FF2B5EF4-FFF2-40B4-BE49-F238E27FC236}">
                      <a16:creationId xmlns:a16="http://schemas.microsoft.com/office/drawing/2014/main" id="{CF6AE82D-8B57-4388-AC74-E854A3FFC98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27449" y="4865715"/>
                  <a:ext cx="340157" cy="276999"/>
                </a:xfrm>
                <a:prstGeom prst="rect">
                  <a:avLst/>
                </a:prstGeom>
                <a:blipFill>
                  <a:blip r:embed="rId8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文本框 14">
                  <a:extLst>
                    <a:ext uri="{FF2B5EF4-FFF2-40B4-BE49-F238E27FC236}">
                      <a16:creationId xmlns:a16="http://schemas.microsoft.com/office/drawing/2014/main" id="{0C5A0F72-030A-4F58-AB54-E2CABB1CCC79}"/>
                    </a:ext>
                  </a:extLst>
                </p:cNvPr>
                <p:cNvSpPr txBox="1"/>
                <p:nvPr/>
              </p:nvSpPr>
              <p:spPr>
                <a:xfrm>
                  <a:off x="1855158" y="2831869"/>
                  <a:ext cx="340157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sz="1200" b="1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∑</m:t>
                        </m:r>
                      </m:oMath>
                    </m:oMathPara>
                  </a14:m>
                  <a:endParaRPr lang="zh-CN" altLang="en-US" sz="1200" b="1" i="1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15" name="文本框 14">
                  <a:extLst>
                    <a:ext uri="{FF2B5EF4-FFF2-40B4-BE49-F238E27FC236}">
                      <a16:creationId xmlns:a16="http://schemas.microsoft.com/office/drawing/2014/main" id="{0C5A0F72-030A-4F58-AB54-E2CABB1CCC7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55158" y="2831869"/>
                  <a:ext cx="340157" cy="276999"/>
                </a:xfrm>
                <a:prstGeom prst="rect">
                  <a:avLst/>
                </a:prstGeom>
                <a:blipFill>
                  <a:blip r:embed="rId5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F3166C31-9CE2-463E-BBD0-80762DB07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9DF0B-D505-483A-BDA3-D5167758AEB4}" type="slidenum">
              <a:rPr lang="zh-CN" altLang="en-US" sz="1400" b="1" smtClean="0"/>
              <a:pPr/>
              <a:t>31</a:t>
            </a:fld>
            <a:r>
              <a:rPr lang="zh-CN" altLang="en-US"/>
              <a:t> </a:t>
            </a:r>
            <a:r>
              <a:rPr lang="en-US" altLang="zh-CN"/>
              <a:t>/</a:t>
            </a:r>
            <a:r>
              <a:rPr lang="zh-CN" altLang="en-US"/>
              <a:t> </a:t>
            </a:r>
            <a:r>
              <a:rPr lang="en-US" altLang="zh-CN"/>
              <a:t>67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345633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BB86FD74-6744-4B33-B674-F318189170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328072"/>
            <a:ext cx="12192000" cy="3012471"/>
          </a:xfrm>
        </p:spPr>
        <p:txBody>
          <a:bodyPr>
            <a:normAutofit/>
            <a:scene3d>
              <a:camera prst="orthographicFront"/>
              <a:lightRig rig="threePt" dir="t"/>
            </a:scene3d>
            <a:sp3d extrusionH="57150">
              <a:bevelT w="57150" h="38100" prst="artDeco"/>
            </a:sp3d>
          </a:bodyPr>
          <a:lstStyle/>
          <a:p>
            <a:r>
              <a:rPr lang="zh-CN" altLang="en-US" sz="15000" b="1" dirty="0">
                <a:solidFill>
                  <a:schemeClr val="accent1"/>
                </a:solidFill>
                <a:effectLst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乘 法 器</a:t>
            </a:r>
            <a:endParaRPr lang="zh-CN" altLang="en-US" sz="15000" b="1" dirty="0">
              <a:solidFill>
                <a:schemeClr val="accent1"/>
              </a:solidFill>
              <a:effectLst>
                <a:outerShdw blurRad="60007" dist="200025" dir="15000000" sy="30000" kx="-1800000" algn="bl" rotWithShape="0">
                  <a:prstClr val="black">
                    <a:alpha val="32000"/>
                  </a:prstClr>
                </a:outerShdw>
              </a:effectLst>
              <a:latin typeface="Verdana" panose="020B0604030504040204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B2310B6-D96F-46D2-A313-BE517FE45D1D}"/>
              </a:ext>
            </a:extLst>
          </p:cNvPr>
          <p:cNvSpPr txBox="1"/>
          <p:nvPr/>
        </p:nvSpPr>
        <p:spPr>
          <a:xfrm>
            <a:off x="5675264" y="314151"/>
            <a:ext cx="734496" cy="1323439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altLang="zh-CN" sz="8000" dirty="0"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Impact" panose="020B0806030902050204" pitchFamily="34" charset="0"/>
              </a:rPr>
              <a:t>5</a:t>
            </a:r>
            <a:endParaRPr lang="zh-CN" altLang="en-US" sz="8000" dirty="0">
              <a:solidFill>
                <a:schemeClr val="accent5">
                  <a:lumMod val="40000"/>
                  <a:lumOff val="60000"/>
                </a:schemeClr>
              </a:solidFill>
              <a:effectLst>
                <a:glow rad="101600">
                  <a:schemeClr val="accent2">
                    <a:satMod val="175000"/>
                    <a:alpha val="40000"/>
                  </a:scheme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86986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5" name="Rectangle 2"/>
          <p:cNvSpPr>
            <a:spLocks noGrp="1" noChangeArrowheads="1"/>
          </p:cNvSpPr>
          <p:nvPr>
            <p:ph type="title"/>
          </p:nvPr>
        </p:nvSpPr>
        <p:spPr>
          <a:solidFill>
            <a:schemeClr val="accent5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pPr algn="ctr" eaLnBrk="1" hangingPunct="1"/>
            <a:r>
              <a:rPr lang="en-US" altLang="zh-CN" sz="4000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4000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位二进制乘法器</a:t>
            </a:r>
            <a:endParaRPr lang="en-US" altLang="zh-CN" sz="4000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7F3BF9C-CB40-4E59-A472-7CF14E5F8D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779" y="2256575"/>
            <a:ext cx="4114802" cy="274320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45065F4-D85C-4092-8EB5-19BB0D5BAB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9718" y="1125338"/>
            <a:ext cx="4199856" cy="5461113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D1B54171-9C34-4C61-949B-931744A179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9DF0B-D505-483A-BDA3-D5167758AEB4}" type="slidenum">
              <a:rPr lang="zh-CN" altLang="en-US" sz="1400" b="1" smtClean="0"/>
              <a:pPr/>
              <a:t>33</a:t>
            </a:fld>
            <a:r>
              <a:rPr lang="zh-CN" altLang="en-US"/>
              <a:t> </a:t>
            </a:r>
            <a:r>
              <a:rPr lang="en-US" altLang="zh-CN"/>
              <a:t>/</a:t>
            </a:r>
            <a:r>
              <a:rPr lang="zh-CN" altLang="en-US"/>
              <a:t> </a:t>
            </a:r>
            <a:r>
              <a:rPr lang="en-US" altLang="zh-CN"/>
              <a:t>67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9029AB6-6B00-4978-B259-84619822F06C}"/>
              </a:ext>
            </a:extLst>
          </p:cNvPr>
          <p:cNvSpPr txBox="1"/>
          <p:nvPr/>
        </p:nvSpPr>
        <p:spPr>
          <a:xfrm>
            <a:off x="991986" y="3951316"/>
            <a:ext cx="4347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chemeClr val="accent1"/>
                </a:solidFill>
              </a:rPr>
              <a:t>+</a:t>
            </a:r>
            <a:endParaRPr lang="zh-CN" altLang="en-US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50551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7C1BA1C5-3F85-4B21-8005-B31E00F3BDE8}"/>
              </a:ext>
            </a:extLst>
          </p:cNvPr>
          <p:cNvGrpSpPr/>
          <p:nvPr/>
        </p:nvGrpSpPr>
        <p:grpSpPr>
          <a:xfrm>
            <a:off x="6029498" y="964276"/>
            <a:ext cx="4382343" cy="5802281"/>
            <a:chOff x="6024646" y="204514"/>
            <a:chExt cx="4784117" cy="6347567"/>
          </a:xfrm>
        </p:grpSpPr>
        <p:pic>
          <p:nvPicPr>
            <p:cNvPr id="37" name="Picture 4" descr="C:\jobs\Marries\CH04\Tiff\AACFLOZ0.tif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603"/>
            <a:stretch/>
          </p:blipFill>
          <p:spPr bwMode="auto">
            <a:xfrm>
              <a:off x="6024646" y="204514"/>
              <a:ext cx="4784117" cy="63475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矩形 37"/>
                <p:cNvSpPr/>
                <p:nvPr/>
              </p:nvSpPr>
              <p:spPr>
                <a:xfrm>
                  <a:off x="9290343" y="4568687"/>
                  <a:ext cx="454996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4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b="1" i="1">
                                <a:solidFill>
                                  <a:srgbClr val="0070C0"/>
                                </a:solidFill>
                                <a:latin typeface="Cambria Math"/>
                              </a:rPr>
                              <m:t>𝑫</m:t>
                            </m:r>
                          </m:e>
                          <m:sub>
                            <m:r>
                              <a:rPr lang="en-US" altLang="zh-CN" sz="1400" b="1" i="1">
                                <a:solidFill>
                                  <a:srgbClr val="0070C0"/>
                                </a:solidFill>
                                <a:latin typeface="Cambria Math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zh-CN" altLang="en-US" sz="1600" b="1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38" name="矩形 3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90343" y="4568687"/>
                  <a:ext cx="454996" cy="307777"/>
                </a:xfrm>
                <a:prstGeom prst="rect">
                  <a:avLst/>
                </a:prstGeom>
                <a:blipFill>
                  <a:blip r:embed="rId2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矩形 38"/>
                <p:cNvSpPr/>
                <p:nvPr/>
              </p:nvSpPr>
              <p:spPr>
                <a:xfrm>
                  <a:off x="8945262" y="4568687"/>
                  <a:ext cx="454996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4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b="1" i="1">
                                <a:solidFill>
                                  <a:srgbClr val="0070C0"/>
                                </a:solidFill>
                                <a:latin typeface="Cambria Math"/>
                              </a:rPr>
                              <m:t>𝑫</m:t>
                            </m:r>
                          </m:e>
                          <m:sub>
                            <m:r>
                              <a:rPr lang="en-US" altLang="zh-CN" sz="1400" b="1" i="1">
                                <a:solidFill>
                                  <a:srgbClr val="0070C0"/>
                                </a:solidFill>
                                <a:latin typeface="Cambria Math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zh-CN" altLang="en-US" sz="1600" b="1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39" name="矩形 3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45262" y="4568687"/>
                  <a:ext cx="454996" cy="307777"/>
                </a:xfrm>
                <a:prstGeom prst="rect">
                  <a:avLst/>
                </a:prstGeom>
                <a:blipFill>
                  <a:blip r:embed="rId3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矩形 39"/>
                <p:cNvSpPr/>
                <p:nvPr/>
              </p:nvSpPr>
              <p:spPr>
                <a:xfrm>
                  <a:off x="8657354" y="4568687"/>
                  <a:ext cx="454996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4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b="1" i="1">
                                <a:solidFill>
                                  <a:srgbClr val="0070C0"/>
                                </a:solidFill>
                                <a:latin typeface="Cambria Math"/>
                              </a:rPr>
                              <m:t>𝑫</m:t>
                            </m:r>
                          </m:e>
                          <m:sub>
                            <m:r>
                              <a:rPr lang="en-US" altLang="zh-CN" sz="1400" b="1" i="1">
                                <a:solidFill>
                                  <a:srgbClr val="0070C0"/>
                                </a:solidFill>
                                <a:latin typeface="Cambria Math"/>
                              </a:rPr>
                              <m:t>𝟑</m:t>
                            </m:r>
                          </m:sub>
                        </m:sSub>
                      </m:oMath>
                    </m:oMathPara>
                  </a14:m>
                  <a:endParaRPr lang="zh-CN" altLang="en-US" sz="1600" b="1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40" name="矩形 3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57354" y="4568687"/>
                  <a:ext cx="454996" cy="307777"/>
                </a:xfrm>
                <a:prstGeom prst="rect">
                  <a:avLst/>
                </a:prstGeom>
                <a:blipFill>
                  <a:blip r:embed="rId3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矩形 40"/>
                <p:cNvSpPr/>
                <p:nvPr/>
              </p:nvSpPr>
              <p:spPr>
                <a:xfrm>
                  <a:off x="8356940" y="4568687"/>
                  <a:ext cx="454996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4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b="1" i="1">
                                <a:solidFill>
                                  <a:srgbClr val="0070C0"/>
                                </a:solidFill>
                                <a:latin typeface="Cambria Math"/>
                              </a:rPr>
                              <m:t>𝑫</m:t>
                            </m:r>
                          </m:e>
                          <m:sub>
                            <m:r>
                              <a:rPr lang="en-US" altLang="zh-CN" sz="1400" b="1" i="1">
                                <a:solidFill>
                                  <a:srgbClr val="0070C0"/>
                                </a:solidFill>
                                <a:latin typeface="Cambria Math"/>
                              </a:rPr>
                              <m:t>𝟒</m:t>
                            </m:r>
                          </m:sub>
                        </m:sSub>
                      </m:oMath>
                    </m:oMathPara>
                  </a14:m>
                  <a:endParaRPr lang="zh-CN" altLang="en-US" sz="1600" b="1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41" name="矩形 4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56940" y="4568687"/>
                  <a:ext cx="454996" cy="307777"/>
                </a:xfrm>
                <a:prstGeom prst="rect">
                  <a:avLst/>
                </a:prstGeom>
                <a:blipFill>
                  <a:blip r:embed="rId3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91138" name="Rectangle 2"/>
          <p:cNvSpPr>
            <a:spLocks noGrp="1" noChangeArrowheads="1"/>
          </p:cNvSpPr>
          <p:nvPr>
            <p:ph type="title"/>
          </p:nvPr>
        </p:nvSpPr>
        <p:spPr>
          <a:solidFill>
            <a:schemeClr val="accent5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pPr algn="ctr" eaLnBrk="1" hangingPunct="1"/>
            <a:r>
              <a:rPr lang="en-US" altLang="zh-CN" b="1" dirty="0">
                <a:latin typeface="+mn-lt"/>
              </a:rPr>
              <a:t>4-bit by 3-bit </a:t>
            </a: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二进制乘法器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556023" y="2319435"/>
            <a:ext cx="4608512" cy="2909909"/>
            <a:chOff x="4644008" y="980728"/>
            <a:chExt cx="4608512" cy="290990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/>
                <p:cNvSpPr txBox="1"/>
                <p:nvPr/>
              </p:nvSpPr>
              <p:spPr>
                <a:xfrm>
                  <a:off x="6443710" y="980728"/>
                  <a:ext cx="2712088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/>
                              </a:rPr>
                              <m:t>3</m:t>
                            </m:r>
                          </m:sub>
                        </m:sSub>
                        <m:r>
                          <a:rPr lang="en-US" altLang="zh-CN" sz="2000" i="1">
                            <a:latin typeface="Cambria Math"/>
                          </a:rPr>
                          <m:t>      </m:t>
                        </m:r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/>
                              </a:rPr>
                              <m:t>  </m:t>
                            </m:r>
                            <m:r>
                              <a:rPr lang="en-US" altLang="zh-CN" sz="2000" i="1">
                                <a:latin typeface="Cambria Math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2000" i="1">
                            <a:latin typeface="Cambria Math"/>
                          </a:rPr>
                          <m:t>        </m:t>
                        </m:r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000">
                            <a:latin typeface="Cambria Math"/>
                          </a:rPr>
                          <m:t>        </m:t>
                        </m:r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zh-CN" altLang="en-US" sz="2000" dirty="0"/>
                </a:p>
              </p:txBody>
            </p:sp>
          </mc:Choice>
          <mc:Fallback xmlns="">
            <p:sp>
              <p:nvSpPr>
                <p:cNvPr id="3" name="TextBox 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43710" y="980728"/>
                  <a:ext cx="2712088" cy="400110"/>
                </a:xfrm>
                <a:prstGeom prst="rect">
                  <a:avLst/>
                </a:prstGeom>
                <a:blipFill rotWithShape="1">
                  <a:blip r:embed="rId8"/>
                  <a:stretch>
                    <a:fillRect b="-303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/>
                <p:cNvSpPr txBox="1"/>
                <p:nvPr/>
              </p:nvSpPr>
              <p:spPr>
                <a:xfrm>
                  <a:off x="7164288" y="1340768"/>
                  <a:ext cx="2001189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2000" i="1">
                            <a:latin typeface="Cambria Math"/>
                          </a:rPr>
                          <m:t>        </m:t>
                        </m:r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000">
                            <a:latin typeface="Cambria Math"/>
                          </a:rPr>
                          <m:t>        </m:t>
                        </m:r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zh-CN" altLang="en-US" sz="2000" dirty="0"/>
                </a:p>
              </p:txBody>
            </p:sp>
          </mc:Choice>
          <mc:Fallback xmlns="">
            <p:sp>
              <p:nvSpPr>
                <p:cNvPr id="6" name="TextBox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64288" y="1340768"/>
                  <a:ext cx="2001189" cy="400110"/>
                </a:xfrm>
                <a:prstGeom prst="rect">
                  <a:avLst/>
                </a:prstGeom>
                <a:blipFill rotWithShape="1">
                  <a:blip r:embed="rId9"/>
                  <a:stretch>
                    <a:fillRect b="-303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" name="直接连接符 4"/>
            <p:cNvCxnSpPr/>
            <p:nvPr/>
          </p:nvCxnSpPr>
          <p:spPr bwMode="auto">
            <a:xfrm>
              <a:off x="5220072" y="1802433"/>
              <a:ext cx="3888000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矩形 6"/>
                <p:cNvSpPr/>
                <p:nvPr/>
              </p:nvSpPr>
              <p:spPr>
                <a:xfrm>
                  <a:off x="8429474" y="1802433"/>
                  <a:ext cx="823046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/>
                              </a:rPr>
                              <m:t>0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zh-CN" altLang="en-US" sz="2000" dirty="0"/>
                </a:p>
              </p:txBody>
            </p:sp>
          </mc:Choice>
          <mc:Fallback xmlns="">
            <p:sp>
              <p:nvSpPr>
                <p:cNvPr id="7" name="矩形 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29474" y="1802433"/>
                  <a:ext cx="823046" cy="400110"/>
                </a:xfrm>
                <a:prstGeom prst="rect">
                  <a:avLst/>
                </a:prstGeom>
                <a:blipFill rotWithShape="1">
                  <a:blip r:embed="rId10"/>
                  <a:stretch>
                    <a:fillRect b="-303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矩形 9"/>
                <p:cNvSpPr/>
                <p:nvPr/>
              </p:nvSpPr>
              <p:spPr>
                <a:xfrm>
                  <a:off x="7740352" y="1802433"/>
                  <a:ext cx="823046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/>
                              </a:rPr>
                              <m:t>0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sz="2000" dirty="0"/>
                </a:p>
              </p:txBody>
            </p:sp>
          </mc:Choice>
          <mc:Fallback xmlns="">
            <p:sp>
              <p:nvSpPr>
                <p:cNvPr id="10" name="矩形 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40352" y="1802433"/>
                  <a:ext cx="823046" cy="400110"/>
                </a:xfrm>
                <a:prstGeom prst="rect">
                  <a:avLst/>
                </a:prstGeom>
                <a:blipFill rotWithShape="1">
                  <a:blip r:embed="rId11"/>
                  <a:stretch>
                    <a:fillRect b="-303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矩形 10"/>
                <p:cNvSpPr/>
                <p:nvPr/>
              </p:nvSpPr>
              <p:spPr>
                <a:xfrm>
                  <a:off x="7020272" y="1777044"/>
                  <a:ext cx="823046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/>
                              </a:rPr>
                              <m:t>0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sz="2000" dirty="0"/>
                </a:p>
              </p:txBody>
            </p:sp>
          </mc:Choice>
          <mc:Fallback xmlns="">
            <p:sp>
              <p:nvSpPr>
                <p:cNvPr id="11" name="矩形 1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20272" y="1777044"/>
                  <a:ext cx="823046" cy="400110"/>
                </a:xfrm>
                <a:prstGeom prst="rect">
                  <a:avLst/>
                </a:prstGeom>
                <a:blipFill rotWithShape="1">
                  <a:blip r:embed="rId12"/>
                  <a:stretch>
                    <a:fillRect b="-461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矩形 11"/>
                <p:cNvSpPr/>
                <p:nvPr/>
              </p:nvSpPr>
              <p:spPr>
                <a:xfrm>
                  <a:off x="5868144" y="1772816"/>
                  <a:ext cx="1202958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zh-CN" sz="2000" dirty="0"/>
                    <a:t>0   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2000" i="1">
                              <a:latin typeface="Cambria Math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/>
                            </a:rPr>
                            <m:t>𝐵</m:t>
                          </m:r>
                        </m:e>
                        <m:sub>
                          <m:r>
                            <a:rPr lang="en-US" altLang="zh-CN" sz="2000" i="1">
                              <a:latin typeface="Cambria Math"/>
                            </a:rPr>
                            <m:t>3</m:t>
                          </m:r>
                        </m:sub>
                      </m:sSub>
                    </m:oMath>
                  </a14:m>
                  <a:endParaRPr lang="zh-CN" altLang="en-US" sz="2000" dirty="0"/>
                </a:p>
              </p:txBody>
            </p:sp>
          </mc:Choice>
          <mc:Fallback xmlns="">
            <p:sp>
              <p:nvSpPr>
                <p:cNvPr id="12" name="矩形 1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68144" y="1772816"/>
                  <a:ext cx="1202958" cy="400110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 l="-5584" t="-7576" b="-2575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矩形 12"/>
                <p:cNvSpPr/>
                <p:nvPr/>
              </p:nvSpPr>
              <p:spPr>
                <a:xfrm>
                  <a:off x="7767547" y="2164794"/>
                  <a:ext cx="823046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zh-CN" altLang="en-US" sz="2000" dirty="0"/>
                </a:p>
              </p:txBody>
            </p:sp>
          </mc:Choice>
          <mc:Fallback xmlns="">
            <p:sp>
              <p:nvSpPr>
                <p:cNvPr id="13" name="矩形 1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67547" y="2164794"/>
                  <a:ext cx="823046" cy="400110"/>
                </a:xfrm>
                <a:prstGeom prst="rect">
                  <a:avLst/>
                </a:prstGeom>
                <a:blipFill rotWithShape="1">
                  <a:blip r:embed="rId14"/>
                  <a:stretch>
                    <a:fillRect b="-303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矩形 13"/>
                <p:cNvSpPr/>
                <p:nvPr/>
              </p:nvSpPr>
              <p:spPr>
                <a:xfrm>
                  <a:off x="7036608" y="2164794"/>
                  <a:ext cx="823046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sz="2000" dirty="0"/>
                </a:p>
              </p:txBody>
            </p:sp>
          </mc:Choice>
          <mc:Fallback xmlns="">
            <p:sp>
              <p:nvSpPr>
                <p:cNvPr id="14" name="矩形 1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36608" y="2164794"/>
                  <a:ext cx="823046" cy="400110"/>
                </a:xfrm>
                <a:prstGeom prst="rect">
                  <a:avLst/>
                </a:prstGeom>
                <a:blipFill rotWithShape="1">
                  <a:blip r:embed="rId15"/>
                  <a:stretch>
                    <a:fillRect b="-151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矩形 14"/>
                <p:cNvSpPr/>
                <p:nvPr/>
              </p:nvSpPr>
              <p:spPr>
                <a:xfrm>
                  <a:off x="6300192" y="2139405"/>
                  <a:ext cx="823046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sz="2000" dirty="0"/>
                </a:p>
              </p:txBody>
            </p:sp>
          </mc:Choice>
          <mc:Fallback xmlns="">
            <p:sp>
              <p:nvSpPr>
                <p:cNvPr id="15" name="矩形 1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00192" y="2139405"/>
                  <a:ext cx="823046" cy="400110"/>
                </a:xfrm>
                <a:prstGeom prst="rect">
                  <a:avLst/>
                </a:prstGeom>
                <a:blipFill rotWithShape="1">
                  <a:blip r:embed="rId16"/>
                  <a:stretch>
                    <a:fillRect b="-303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矩形 15"/>
                <p:cNvSpPr/>
                <p:nvPr/>
              </p:nvSpPr>
              <p:spPr>
                <a:xfrm>
                  <a:off x="5580112" y="2135177"/>
                  <a:ext cx="823046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CN" altLang="en-US" sz="2000" dirty="0"/>
                </a:p>
              </p:txBody>
            </p:sp>
          </mc:Choice>
          <mc:Fallback xmlns="">
            <p:sp>
              <p:nvSpPr>
                <p:cNvPr id="16" name="矩形 1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80112" y="2135177"/>
                  <a:ext cx="823046" cy="400110"/>
                </a:xfrm>
                <a:prstGeom prst="rect">
                  <a:avLst/>
                </a:prstGeom>
                <a:blipFill rotWithShape="1">
                  <a:blip r:embed="rId17"/>
                  <a:stretch>
                    <a:fillRect b="-461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矩形 16"/>
                <p:cNvSpPr/>
                <p:nvPr/>
              </p:nvSpPr>
              <p:spPr>
                <a:xfrm>
                  <a:off x="7092280" y="3077830"/>
                  <a:ext cx="823046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zh-CN" altLang="en-US" sz="2000" dirty="0"/>
                </a:p>
              </p:txBody>
            </p:sp>
          </mc:Choice>
          <mc:Fallback xmlns="">
            <p:sp>
              <p:nvSpPr>
                <p:cNvPr id="17" name="矩形 1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92280" y="3077830"/>
                  <a:ext cx="823046" cy="400110"/>
                </a:xfrm>
                <a:prstGeom prst="rect">
                  <a:avLst/>
                </a:prstGeom>
                <a:blipFill rotWithShape="1">
                  <a:blip r:embed="rId18"/>
                  <a:stretch>
                    <a:fillRect b="-303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矩形 17"/>
                <p:cNvSpPr/>
                <p:nvPr/>
              </p:nvSpPr>
              <p:spPr>
                <a:xfrm>
                  <a:off x="6372200" y="3077830"/>
                  <a:ext cx="823046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sz="2000" dirty="0"/>
                </a:p>
              </p:txBody>
            </p:sp>
          </mc:Choice>
          <mc:Fallback xmlns="">
            <p:sp>
              <p:nvSpPr>
                <p:cNvPr id="18" name="矩形 1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72200" y="3077830"/>
                  <a:ext cx="823046" cy="400110"/>
                </a:xfrm>
                <a:prstGeom prst="rect">
                  <a:avLst/>
                </a:prstGeom>
                <a:blipFill rotWithShape="1">
                  <a:blip r:embed="rId19"/>
                  <a:stretch>
                    <a:fillRect b="-303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矩形 18"/>
                <p:cNvSpPr/>
                <p:nvPr/>
              </p:nvSpPr>
              <p:spPr>
                <a:xfrm>
                  <a:off x="5652120" y="3052441"/>
                  <a:ext cx="823046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sz="2000" dirty="0"/>
                </a:p>
              </p:txBody>
            </p:sp>
          </mc:Choice>
          <mc:Fallback xmlns="">
            <p:sp>
              <p:nvSpPr>
                <p:cNvPr id="19" name="矩形 1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52120" y="3052441"/>
                  <a:ext cx="823046" cy="400110"/>
                </a:xfrm>
                <a:prstGeom prst="rect">
                  <a:avLst/>
                </a:prstGeom>
                <a:blipFill rotWithShape="1">
                  <a:blip r:embed="rId20"/>
                  <a:stretch>
                    <a:fillRect b="-303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矩形 19"/>
                <p:cNvSpPr/>
                <p:nvPr/>
              </p:nvSpPr>
              <p:spPr>
                <a:xfrm>
                  <a:off x="4932040" y="3045892"/>
                  <a:ext cx="823046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CN" altLang="en-US" sz="2000" dirty="0"/>
                </a:p>
              </p:txBody>
            </p:sp>
          </mc:Choice>
          <mc:Fallback xmlns="">
            <p:sp>
              <p:nvSpPr>
                <p:cNvPr id="20" name="矩形 1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32040" y="3045892"/>
                  <a:ext cx="823046" cy="400110"/>
                </a:xfrm>
                <a:prstGeom prst="rect">
                  <a:avLst/>
                </a:prstGeom>
                <a:blipFill rotWithShape="1">
                  <a:blip r:embed="rId21"/>
                  <a:stretch>
                    <a:fillRect b="-303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1" name="直接连接符 20"/>
            <p:cNvCxnSpPr/>
            <p:nvPr/>
          </p:nvCxnSpPr>
          <p:spPr bwMode="auto">
            <a:xfrm>
              <a:off x="4788024" y="3505650"/>
              <a:ext cx="4320000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/>
                <p:cNvSpPr txBox="1"/>
                <p:nvPr/>
              </p:nvSpPr>
              <p:spPr>
                <a:xfrm>
                  <a:off x="5148064" y="3477940"/>
                  <a:ext cx="3932422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/>
                              </a:rPr>
                              <m:t>5</m:t>
                            </m:r>
                          </m:sub>
                        </m:sSub>
                        <m:r>
                          <a:rPr lang="en-US" altLang="zh-CN" sz="2000" i="1">
                            <a:latin typeface="Cambria Math"/>
                          </a:rPr>
                          <m:t>         </m:t>
                        </m:r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/>
                              </a:rPr>
                              <m:t>4</m:t>
                            </m:r>
                          </m:sub>
                        </m:sSub>
                        <m:r>
                          <a:rPr lang="en-US" altLang="zh-CN" sz="2000" i="1">
                            <a:latin typeface="Cambria Math"/>
                          </a:rPr>
                          <m:t>        </m:t>
                        </m:r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/>
                              </a:rPr>
                              <m:t>3</m:t>
                            </m:r>
                          </m:sub>
                        </m:sSub>
                        <m:r>
                          <a:rPr lang="en-US" altLang="zh-CN" sz="2000" i="1">
                            <a:latin typeface="Cambria Math"/>
                          </a:rPr>
                          <m:t>     </m:t>
                        </m:r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/>
                              </a:rPr>
                              <m:t>  </m:t>
                            </m:r>
                            <m:r>
                              <a:rPr lang="en-US" altLang="zh-CN" sz="2000" i="1">
                                <a:latin typeface="Cambria Math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2000" i="1">
                            <a:latin typeface="Cambria Math"/>
                          </a:rPr>
                          <m:t>       </m:t>
                        </m:r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000">
                            <a:latin typeface="Cambria Math"/>
                          </a:rPr>
                          <m:t>       </m:t>
                        </m:r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zh-CN" altLang="en-US" sz="2000" dirty="0"/>
                </a:p>
              </p:txBody>
            </p:sp>
          </mc:Choice>
          <mc:Fallback xmlns="">
            <p:sp>
              <p:nvSpPr>
                <p:cNvPr id="22" name="TextBox 2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48064" y="3477940"/>
                  <a:ext cx="3932422" cy="400110"/>
                </a:xfrm>
                <a:prstGeom prst="rect">
                  <a:avLst/>
                </a:prstGeom>
                <a:blipFill rotWithShape="1">
                  <a:blip r:embed="rId22"/>
                  <a:stretch>
                    <a:fillRect b="-461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" name="矩形 3"/>
            <p:cNvSpPr/>
            <p:nvPr/>
          </p:nvSpPr>
          <p:spPr bwMode="auto">
            <a:xfrm>
              <a:off x="5600637" y="1827147"/>
              <a:ext cx="2927693" cy="737082"/>
            </a:xfrm>
            <a:prstGeom prst="rect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2400">
                <a:latin typeface="Tahoma" pitchFamily="34" charset="0"/>
                <a:ea typeface="宋体" pitchFamily="2" charset="-122"/>
              </a:endParaRPr>
            </a:p>
          </p:txBody>
        </p:sp>
        <p:sp>
          <p:nvSpPr>
            <p:cNvPr id="26" name="矩形 25"/>
            <p:cNvSpPr/>
            <p:nvPr/>
          </p:nvSpPr>
          <p:spPr bwMode="auto">
            <a:xfrm>
              <a:off x="5004048" y="2708920"/>
              <a:ext cx="2855606" cy="737082"/>
            </a:xfrm>
            <a:prstGeom prst="rect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2400">
                <a:latin typeface="Tahoma" pitchFamily="34" charset="0"/>
                <a:ea typeface="宋体" pitchFamily="2" charset="-122"/>
              </a:endParaRPr>
            </a:p>
          </p:txBody>
        </p:sp>
        <p:cxnSp>
          <p:nvCxnSpPr>
            <p:cNvPr id="27" name="直接连接符 26"/>
            <p:cNvCxnSpPr/>
            <p:nvPr/>
          </p:nvCxnSpPr>
          <p:spPr bwMode="auto">
            <a:xfrm>
              <a:off x="5004048" y="2636912"/>
              <a:ext cx="3524282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dash"/>
              <a:miter lim="800000"/>
              <a:headEnd type="none" w="med" len="med"/>
              <a:tailEnd type="non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矩形 27"/>
                <p:cNvSpPr/>
                <p:nvPr/>
              </p:nvSpPr>
              <p:spPr>
                <a:xfrm>
                  <a:off x="5104727" y="2636912"/>
                  <a:ext cx="547393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solidFill>
                                  <a:srgbClr val="0070C0"/>
                                </a:solidFill>
                                <a:latin typeface="Cambria Math"/>
                              </a:rPr>
                              <m:t>𝐷</m:t>
                            </m:r>
                          </m:e>
                          <m:sub>
                            <m:r>
                              <a:rPr lang="en-US" altLang="zh-CN" sz="2000" i="1">
                                <a:solidFill>
                                  <a:srgbClr val="0070C0"/>
                                </a:solidFill>
                                <a:latin typeface="Cambria Math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8" name="矩形 2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04727" y="2636912"/>
                  <a:ext cx="547393" cy="400110"/>
                </a:xfrm>
                <a:prstGeom prst="rect">
                  <a:avLst/>
                </a:prstGeom>
                <a:blipFill rotWithShape="0">
                  <a:blip r:embed="rId23"/>
                  <a:stretch>
                    <a:fillRect b="-151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矩形 28"/>
                <p:cNvSpPr/>
                <p:nvPr/>
              </p:nvSpPr>
              <p:spPr>
                <a:xfrm>
                  <a:off x="7236296" y="2636912"/>
                  <a:ext cx="541430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solidFill>
                                  <a:srgbClr val="0070C0"/>
                                </a:solidFill>
                                <a:latin typeface="Cambria Math"/>
                              </a:rPr>
                              <m:t>𝐷</m:t>
                            </m:r>
                          </m:e>
                          <m:sub>
                            <m:r>
                              <a:rPr lang="en-US" altLang="zh-CN" sz="2000" i="1">
                                <a:solidFill>
                                  <a:srgbClr val="0070C0"/>
                                </a:solidFill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9" name="矩形 2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36296" y="2636912"/>
                  <a:ext cx="541430" cy="400110"/>
                </a:xfrm>
                <a:prstGeom prst="rect">
                  <a:avLst/>
                </a:prstGeom>
                <a:blipFill rotWithShape="0">
                  <a:blip r:embed="rId24"/>
                  <a:stretch>
                    <a:fillRect b="-151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矩形 29"/>
                <p:cNvSpPr/>
                <p:nvPr/>
              </p:nvSpPr>
              <p:spPr>
                <a:xfrm>
                  <a:off x="6516216" y="2636912"/>
                  <a:ext cx="547393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solidFill>
                                  <a:srgbClr val="0070C0"/>
                                </a:solidFill>
                                <a:latin typeface="Cambria Math"/>
                              </a:rPr>
                              <m:t>𝐷</m:t>
                            </m:r>
                          </m:e>
                          <m:sub>
                            <m:r>
                              <a:rPr lang="en-US" altLang="zh-CN" sz="2000" i="1">
                                <a:solidFill>
                                  <a:srgbClr val="0070C0"/>
                                </a:solidFill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30" name="矩形 2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16216" y="2636912"/>
                  <a:ext cx="547393" cy="400110"/>
                </a:xfrm>
                <a:prstGeom prst="rect">
                  <a:avLst/>
                </a:prstGeom>
                <a:blipFill rotWithShape="0">
                  <a:blip r:embed="rId25"/>
                  <a:stretch>
                    <a:fillRect b="-303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矩形 30"/>
                <p:cNvSpPr/>
                <p:nvPr/>
              </p:nvSpPr>
              <p:spPr>
                <a:xfrm>
                  <a:off x="5752799" y="2636912"/>
                  <a:ext cx="547393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solidFill>
                                  <a:srgbClr val="0070C0"/>
                                </a:solidFill>
                                <a:latin typeface="Cambria Math"/>
                              </a:rPr>
                              <m:t>𝐷</m:t>
                            </m:r>
                          </m:e>
                          <m:sub>
                            <m:r>
                              <a:rPr lang="en-US" altLang="zh-CN" sz="2000" i="1">
                                <a:solidFill>
                                  <a:srgbClr val="0070C0"/>
                                </a:solidFill>
                                <a:latin typeface="Cambria Math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31" name="矩形 3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52799" y="2636912"/>
                  <a:ext cx="547393" cy="400110"/>
                </a:xfrm>
                <a:prstGeom prst="rect">
                  <a:avLst/>
                </a:prstGeom>
                <a:blipFill rotWithShape="0">
                  <a:blip r:embed="rId26"/>
                  <a:stretch>
                    <a:fillRect b="-303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矩形 7"/>
                <p:cNvSpPr/>
                <p:nvPr/>
              </p:nvSpPr>
              <p:spPr>
                <a:xfrm>
                  <a:off x="4644008" y="3490527"/>
                  <a:ext cx="521746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/>
                              </a:rPr>
                              <m:t>6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8" name="矩形 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44008" y="3490527"/>
                  <a:ext cx="521746" cy="400110"/>
                </a:xfrm>
                <a:prstGeom prst="rect">
                  <a:avLst/>
                </a:prstGeom>
                <a:blipFill rotWithShape="1">
                  <a:blip r:embed="rId27"/>
                  <a:stretch>
                    <a:fillRect b="-461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74FFE24-5276-41D6-A1ED-1F8A1DDD4F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9DF0B-D505-483A-BDA3-D5167758AEB4}" type="slidenum">
              <a:rPr lang="zh-CN" altLang="en-US" sz="1400" b="1" smtClean="0"/>
              <a:pPr/>
              <a:t>34</a:t>
            </a:fld>
            <a:r>
              <a:rPr lang="zh-CN" altLang="en-US"/>
              <a:t> </a:t>
            </a:r>
            <a:r>
              <a:rPr lang="en-US" altLang="zh-CN"/>
              <a:t>/</a:t>
            </a:r>
            <a:r>
              <a:rPr lang="zh-CN" altLang="en-US"/>
              <a:t> </a:t>
            </a:r>
            <a:r>
              <a:rPr lang="en-US" altLang="zh-CN"/>
              <a:t>67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60050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167F8C46-88F5-4B59-AE48-9D974A384F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82314" y="1580619"/>
            <a:ext cx="4938630" cy="5193648"/>
          </a:xfrm>
          <a:prstGeom prst="rect">
            <a:avLst/>
          </a:prstGeom>
        </p:spPr>
      </p:pic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lvl="1" algn="ctr"/>
            <a:r>
              <a:rPr lang="en-US" altLang="zh-CN" sz="4000" b="1" dirty="0"/>
              <a:t>4</a:t>
            </a:r>
            <a:r>
              <a:rPr lang="zh-CN" altLang="en-US" sz="4000" b="1" dirty="0"/>
              <a:t>位乘法器</a:t>
            </a:r>
            <a:endParaRPr lang="zh-CN" altLang="en-US" sz="66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161" y="951030"/>
            <a:ext cx="3972256" cy="579261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2216" t="7542" b="6681"/>
          <a:stretch/>
        </p:blipFill>
        <p:spPr>
          <a:xfrm rot="5400000">
            <a:off x="2491078" y="2665644"/>
            <a:ext cx="5852098" cy="2466109"/>
          </a:xfrm>
          <a:prstGeom prst="rect">
            <a:avLst/>
          </a:prstGeom>
        </p:spPr>
      </p:pic>
      <p:sp>
        <p:nvSpPr>
          <p:cNvPr id="9" name="流程图: 多文档 8"/>
          <p:cNvSpPr/>
          <p:nvPr/>
        </p:nvSpPr>
        <p:spPr>
          <a:xfrm>
            <a:off x="1070271" y="210686"/>
            <a:ext cx="2560466" cy="478629"/>
          </a:xfrm>
          <a:prstGeom prst="flowChartMultidocumen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400" dirty="0"/>
              <a:t>Example34_Multiplication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277E5628-4E98-48FF-91A2-99B89546E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9DF0B-D505-483A-BDA3-D5167758AEB4}" type="slidenum">
              <a:rPr lang="zh-CN" altLang="en-US" sz="1400" b="1" smtClean="0"/>
              <a:pPr/>
              <a:t>35</a:t>
            </a:fld>
            <a:r>
              <a:rPr lang="zh-CN" altLang="en-US"/>
              <a:t> </a:t>
            </a:r>
            <a:r>
              <a:rPr lang="en-US" altLang="zh-CN"/>
              <a:t>/</a:t>
            </a:r>
            <a:r>
              <a:rPr lang="zh-CN" altLang="en-US"/>
              <a:t> </a:t>
            </a:r>
            <a:r>
              <a:rPr lang="en-US" altLang="zh-CN"/>
              <a:t>67</a:t>
            </a:r>
            <a:endParaRPr lang="zh-CN" altLang="en-US" dirty="0"/>
          </a:p>
        </p:txBody>
      </p:sp>
      <p:sp>
        <p:nvSpPr>
          <p:cNvPr id="12" name="矩形: 折角 11">
            <a:extLst>
              <a:ext uri="{FF2B5EF4-FFF2-40B4-BE49-F238E27FC236}">
                <a16:creationId xmlns:a16="http://schemas.microsoft.com/office/drawing/2014/main" id="{2C39C614-FEC9-4153-825D-F580F26B8F05}"/>
              </a:ext>
            </a:extLst>
          </p:cNvPr>
          <p:cNvSpPr/>
          <p:nvPr/>
        </p:nvSpPr>
        <p:spPr>
          <a:xfrm>
            <a:off x="98795" y="922169"/>
            <a:ext cx="3936517" cy="5852098"/>
          </a:xfrm>
          <a:prstGeom prst="foldedCorner">
            <a:avLst>
              <a:gd name="adj" fmla="val 14421"/>
            </a:avLst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: 折角 12">
            <a:extLst>
              <a:ext uri="{FF2B5EF4-FFF2-40B4-BE49-F238E27FC236}">
                <a16:creationId xmlns:a16="http://schemas.microsoft.com/office/drawing/2014/main" id="{D662E0CB-0DD7-43D8-BDB7-D7692174E9CA}"/>
              </a:ext>
            </a:extLst>
          </p:cNvPr>
          <p:cNvSpPr/>
          <p:nvPr/>
        </p:nvSpPr>
        <p:spPr>
          <a:xfrm>
            <a:off x="6759209" y="1518457"/>
            <a:ext cx="5211118" cy="5291687"/>
          </a:xfrm>
          <a:prstGeom prst="foldedCorner">
            <a:avLst>
              <a:gd name="adj" fmla="val 8359"/>
            </a:avLst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222E505D-B328-47B3-95DB-23C3B9DCF569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991889" y="47855"/>
            <a:ext cx="3152743" cy="1586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64746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BB86FD74-6744-4B33-B674-F318189170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328072"/>
            <a:ext cx="12192000" cy="3012471"/>
          </a:xfrm>
        </p:spPr>
        <p:txBody>
          <a:bodyPr>
            <a:normAutofit/>
            <a:scene3d>
              <a:camera prst="orthographicFront"/>
              <a:lightRig rig="threePt" dir="t"/>
            </a:scene3d>
            <a:sp3d extrusionH="57150">
              <a:bevelT w="57150" h="38100" prst="artDeco"/>
            </a:sp3d>
          </a:bodyPr>
          <a:lstStyle/>
          <a:p>
            <a:r>
              <a:rPr lang="en-US" altLang="zh-CN" sz="15000" b="1" dirty="0">
                <a:solidFill>
                  <a:schemeClr val="accent1"/>
                </a:solidFill>
                <a:effectLst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</a:effectLst>
                <a:latin typeface="Verdana" panose="020B0604030504040204" pitchFamily="34" charset="0"/>
              </a:rPr>
              <a:t>BCD</a:t>
            </a:r>
            <a:endParaRPr lang="zh-CN" altLang="en-US" sz="15000" b="1" dirty="0">
              <a:solidFill>
                <a:schemeClr val="accent1"/>
              </a:solidFill>
              <a:effectLst>
                <a:outerShdw blurRad="60007" dist="200025" dir="15000000" sy="30000" kx="-1800000" algn="bl" rotWithShape="0">
                  <a:prstClr val="black">
                    <a:alpha val="32000"/>
                  </a:prstClr>
                </a:outerShdw>
              </a:effectLst>
              <a:latin typeface="Verdana" panose="020B0604030504040204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B2310B6-D96F-46D2-A313-BE517FE45D1D}"/>
              </a:ext>
            </a:extLst>
          </p:cNvPr>
          <p:cNvSpPr txBox="1"/>
          <p:nvPr/>
        </p:nvSpPr>
        <p:spPr>
          <a:xfrm>
            <a:off x="5675264" y="314151"/>
            <a:ext cx="740908" cy="1323439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altLang="zh-CN" sz="8000" dirty="0"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Impact" panose="020B0806030902050204" pitchFamily="34" charset="0"/>
              </a:rPr>
              <a:t>6</a:t>
            </a:r>
            <a:endParaRPr lang="zh-CN" altLang="en-US" sz="8000" dirty="0">
              <a:solidFill>
                <a:schemeClr val="accent5">
                  <a:lumMod val="40000"/>
                  <a:lumOff val="60000"/>
                </a:schemeClr>
              </a:solidFill>
              <a:effectLst>
                <a:glow rad="101600">
                  <a:schemeClr val="accent2">
                    <a:satMod val="175000"/>
                    <a:alpha val="40000"/>
                  </a:scheme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70430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76F600-1B60-4FE1-AB24-BC377B0E1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dirty="0"/>
              <a:t>4</a:t>
            </a:r>
            <a:r>
              <a:rPr lang="zh-CN" altLang="en-US" sz="4000" dirty="0"/>
              <a:t>位二进制数</a:t>
            </a:r>
            <a:r>
              <a:rPr lang="en-US" altLang="zh-CN" sz="4000" dirty="0"/>
              <a:t>→BCD</a:t>
            </a:r>
            <a:r>
              <a:rPr lang="zh-CN" altLang="en-US" sz="4000" dirty="0"/>
              <a:t>码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7410E3C-748F-4F17-9B4D-99E345F05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9DF0B-D505-483A-BDA3-D5167758AEB4}" type="slidenum">
              <a:rPr lang="zh-CN" altLang="en-US" sz="1400" b="1" smtClean="0"/>
              <a:pPr/>
              <a:t>37</a:t>
            </a:fld>
            <a:r>
              <a:rPr lang="zh-CN" altLang="en-US"/>
              <a:t> </a:t>
            </a:r>
            <a:r>
              <a:rPr lang="en-US" altLang="zh-CN"/>
              <a:t>/</a:t>
            </a:r>
            <a:r>
              <a:rPr lang="zh-CN" altLang="en-US"/>
              <a:t> </a:t>
            </a:r>
            <a:r>
              <a:rPr lang="en-US" altLang="zh-CN"/>
              <a:t>67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表格 4">
                <a:extLst>
                  <a:ext uri="{FF2B5EF4-FFF2-40B4-BE49-F238E27FC236}">
                    <a16:creationId xmlns:a16="http://schemas.microsoft.com/office/drawing/2014/main" id="{0F3F173F-36EE-4BE3-BD5D-6CE76B59157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064491" y="935796"/>
              <a:ext cx="8127999" cy="5900037"/>
            </p:xfrm>
            <a:graphic>
              <a:graphicData uri="http://schemas.openxmlformats.org/drawingml/2006/table">
                <a:tbl>
                  <a:tblPr firstRow="1" bandRow="1">
                    <a:tableStyleId>{5FD0F851-EC5A-4D38-B0AD-8093EC10F338}</a:tableStyleId>
                  </a:tblPr>
                  <a:tblGrid>
                    <a:gridCol w="738909">
                      <a:extLst>
                        <a:ext uri="{9D8B030D-6E8A-4147-A177-3AD203B41FA5}">
                          <a16:colId xmlns:a16="http://schemas.microsoft.com/office/drawing/2014/main" val="2269299998"/>
                        </a:ext>
                      </a:extLst>
                    </a:gridCol>
                    <a:gridCol w="738909">
                      <a:extLst>
                        <a:ext uri="{9D8B030D-6E8A-4147-A177-3AD203B41FA5}">
                          <a16:colId xmlns:a16="http://schemas.microsoft.com/office/drawing/2014/main" val="69481015"/>
                        </a:ext>
                      </a:extLst>
                    </a:gridCol>
                    <a:gridCol w="738909">
                      <a:extLst>
                        <a:ext uri="{9D8B030D-6E8A-4147-A177-3AD203B41FA5}">
                          <a16:colId xmlns:a16="http://schemas.microsoft.com/office/drawing/2014/main" val="1982716593"/>
                        </a:ext>
                      </a:extLst>
                    </a:gridCol>
                    <a:gridCol w="738909">
                      <a:extLst>
                        <a:ext uri="{9D8B030D-6E8A-4147-A177-3AD203B41FA5}">
                          <a16:colId xmlns:a16="http://schemas.microsoft.com/office/drawing/2014/main" val="4034674965"/>
                        </a:ext>
                      </a:extLst>
                    </a:gridCol>
                    <a:gridCol w="738909">
                      <a:extLst>
                        <a:ext uri="{9D8B030D-6E8A-4147-A177-3AD203B41FA5}">
                          <a16:colId xmlns:a16="http://schemas.microsoft.com/office/drawing/2014/main" val="3815542954"/>
                        </a:ext>
                      </a:extLst>
                    </a:gridCol>
                    <a:gridCol w="738909">
                      <a:extLst>
                        <a:ext uri="{9D8B030D-6E8A-4147-A177-3AD203B41FA5}">
                          <a16:colId xmlns:a16="http://schemas.microsoft.com/office/drawing/2014/main" val="1282195121"/>
                        </a:ext>
                      </a:extLst>
                    </a:gridCol>
                    <a:gridCol w="738909">
                      <a:extLst>
                        <a:ext uri="{9D8B030D-6E8A-4147-A177-3AD203B41FA5}">
                          <a16:colId xmlns:a16="http://schemas.microsoft.com/office/drawing/2014/main" val="239702105"/>
                        </a:ext>
                      </a:extLst>
                    </a:gridCol>
                    <a:gridCol w="738909">
                      <a:extLst>
                        <a:ext uri="{9D8B030D-6E8A-4147-A177-3AD203B41FA5}">
                          <a16:colId xmlns:a16="http://schemas.microsoft.com/office/drawing/2014/main" val="1283609759"/>
                        </a:ext>
                      </a:extLst>
                    </a:gridCol>
                    <a:gridCol w="738909">
                      <a:extLst>
                        <a:ext uri="{9D8B030D-6E8A-4147-A177-3AD203B41FA5}">
                          <a16:colId xmlns:a16="http://schemas.microsoft.com/office/drawing/2014/main" val="3776232182"/>
                        </a:ext>
                      </a:extLst>
                    </a:gridCol>
                    <a:gridCol w="738909">
                      <a:extLst>
                        <a:ext uri="{9D8B030D-6E8A-4147-A177-3AD203B41FA5}">
                          <a16:colId xmlns:a16="http://schemas.microsoft.com/office/drawing/2014/main" val="771105312"/>
                        </a:ext>
                      </a:extLst>
                    </a:gridCol>
                    <a:gridCol w="738909">
                      <a:extLst>
                        <a:ext uri="{9D8B030D-6E8A-4147-A177-3AD203B41FA5}">
                          <a16:colId xmlns:a16="http://schemas.microsoft.com/office/drawing/2014/main" val="2764741835"/>
                        </a:ext>
                      </a:extLst>
                    </a:gridCol>
                  </a:tblGrid>
                  <a:tr h="347061"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1" smtClean="0">
                                        <a:latin typeface="Cambria Math" panose="02040503050406030204" pitchFamily="18" charset="0"/>
                                      </a:rPr>
                                      <m:t>𝒃</m:t>
                                    </m:r>
                                  </m:e>
                                  <m:sub>
                                    <m:r>
                                      <a:rPr lang="en-US" altLang="zh-CN" sz="1600" b="1" smtClean="0"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1" smtClean="0">
                                        <a:latin typeface="Cambria Math" panose="02040503050406030204" pitchFamily="18" charset="0"/>
                                      </a:rPr>
                                      <m:t>𝒃</m:t>
                                    </m:r>
                                  </m:e>
                                  <m:sub>
                                    <m:r>
                                      <a:rPr lang="en-US" altLang="zh-CN" sz="1600" b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1" smtClean="0">
                                        <a:latin typeface="Cambria Math" panose="02040503050406030204" pitchFamily="18" charset="0"/>
                                      </a:rPr>
                                      <m:t>𝒃</m:t>
                                    </m:r>
                                  </m:e>
                                  <m:sub>
                                    <m:r>
                                      <a:rPr lang="en-US" altLang="zh-CN" sz="1600" b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1" smtClean="0">
                                        <a:latin typeface="Cambria Math" panose="02040503050406030204" pitchFamily="18" charset="0"/>
                                      </a:rPr>
                                      <m:t>𝒃</m:t>
                                    </m:r>
                                  </m:e>
                                  <m:sub>
                                    <m:r>
                                      <a:rPr lang="en-US" altLang="zh-CN" sz="1600" b="1" smtClean="0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1" smtClean="0">
                                        <a:latin typeface="Cambria Math" panose="02040503050406030204" pitchFamily="18" charset="0"/>
                                      </a:rPr>
                                      <m:t>𝒑</m:t>
                                    </m:r>
                                  </m:e>
                                  <m:sub>
                                    <m:r>
                                      <a:rPr lang="en-US" altLang="zh-CN" sz="1600" b="1" smtClean="0"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1" smtClean="0">
                                        <a:latin typeface="Cambria Math" panose="02040503050406030204" pitchFamily="18" charset="0"/>
                                      </a:rPr>
                                      <m:t>𝒑</m:t>
                                    </m:r>
                                  </m:e>
                                  <m:sub>
                                    <m:r>
                                      <a:rPr lang="en-US" altLang="zh-CN" sz="1600" b="1" smtClean="0"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1" smtClean="0">
                                        <a:latin typeface="Cambria Math" panose="02040503050406030204" pitchFamily="18" charset="0"/>
                                      </a:rPr>
                                      <m:t>𝒑</m:t>
                                    </m:r>
                                  </m:e>
                                  <m:sub>
                                    <m:r>
                                      <a:rPr lang="en-US" altLang="zh-CN" sz="1600" b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1" smtClean="0">
                                        <a:latin typeface="Cambria Math" panose="02040503050406030204" pitchFamily="18" charset="0"/>
                                      </a:rPr>
                                      <m:t>𝒑</m:t>
                                    </m:r>
                                  </m:e>
                                  <m:sub>
                                    <m:r>
                                      <a:rPr lang="en-US" altLang="zh-CN" sz="1600" b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1" smtClean="0">
                                        <a:latin typeface="Cambria Math" panose="02040503050406030204" pitchFamily="18" charset="0"/>
                                      </a:rPr>
                                      <m:t>𝒑</m:t>
                                    </m:r>
                                  </m:e>
                                  <m:sub>
                                    <m:r>
                                      <a:rPr lang="en-US" altLang="zh-CN" sz="1600" b="1" smtClean="0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/>
                            <a:t>BCD</a:t>
                          </a:r>
                          <a:endParaRPr lang="zh-CN" alt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2707015776"/>
                      </a:ext>
                    </a:extLst>
                  </a:tr>
                  <a:tr h="34706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  <a:endParaRPr lang="zh-CN" altLang="en-US" sz="16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dirty="0"/>
                            <a:t>0</a:t>
                          </a:r>
                          <a:endParaRPr lang="zh-CN" altLang="en-US" sz="1600" b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dirty="0"/>
                            <a:t>0</a:t>
                          </a:r>
                          <a:endParaRPr lang="zh-CN" altLang="en-US" sz="16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dirty="0"/>
                            <a:t>0</a:t>
                          </a:r>
                          <a:endParaRPr lang="zh-CN" altLang="en-US" sz="16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dirty="0"/>
                            <a:t>0</a:t>
                          </a:r>
                          <a:endParaRPr lang="zh-CN" altLang="en-US" sz="1600" b="1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 dirty="0"/>
                            <a:t>0</a:t>
                          </a:r>
                          <a:endParaRPr lang="zh-CN" altLang="en-US" sz="1600" b="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dirty="0"/>
                            <a:t>0</a:t>
                          </a:r>
                          <a:endParaRPr lang="zh-CN" altLang="en-US" sz="16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dirty="0"/>
                            <a:t>0</a:t>
                          </a:r>
                          <a:endParaRPr lang="zh-CN" altLang="en-US" sz="16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dirty="0"/>
                            <a:t>0</a:t>
                          </a:r>
                          <a:endParaRPr lang="zh-CN" altLang="en-US" sz="16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dirty="0"/>
                            <a:t>0</a:t>
                          </a:r>
                          <a:endParaRPr lang="zh-CN" altLang="en-US" sz="1600" b="1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00</a:t>
                          </a:r>
                          <a:endParaRPr lang="zh-CN" altLang="en-US" sz="1600" b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720371106"/>
                      </a:ext>
                    </a:extLst>
                  </a:tr>
                  <a:tr h="34706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  <a:endParaRPr lang="zh-CN" altLang="en-US" sz="16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dirty="0"/>
                            <a:t>0</a:t>
                          </a:r>
                          <a:endParaRPr lang="zh-CN" altLang="en-US" sz="1600" b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dirty="0"/>
                            <a:t>0</a:t>
                          </a:r>
                          <a:endParaRPr lang="zh-CN" altLang="en-US" sz="16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dirty="0"/>
                            <a:t>0</a:t>
                          </a:r>
                          <a:endParaRPr lang="zh-CN" altLang="en-US" sz="16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dirty="0"/>
                            <a:t>1</a:t>
                          </a:r>
                          <a:endParaRPr lang="zh-CN" altLang="en-US" sz="1600" b="1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 dirty="0"/>
                            <a:t>0</a:t>
                          </a:r>
                          <a:endParaRPr lang="zh-CN" altLang="en-US" sz="1600" b="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dirty="0"/>
                            <a:t>0</a:t>
                          </a:r>
                          <a:endParaRPr lang="zh-CN" altLang="en-US" sz="16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dirty="0"/>
                            <a:t>0</a:t>
                          </a:r>
                          <a:endParaRPr lang="zh-CN" altLang="en-US" sz="16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dirty="0"/>
                            <a:t>0</a:t>
                          </a:r>
                          <a:endParaRPr lang="zh-CN" altLang="en-US" sz="16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dirty="0"/>
                            <a:t>1</a:t>
                          </a:r>
                          <a:endParaRPr lang="zh-CN" altLang="en-US" sz="1600" b="1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01</a:t>
                          </a:r>
                          <a:endParaRPr lang="zh-CN" altLang="en-US" sz="1600" b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880383849"/>
                      </a:ext>
                    </a:extLst>
                  </a:tr>
                  <a:tr h="34706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2</a:t>
                          </a:r>
                          <a:endParaRPr lang="zh-CN" altLang="en-US" sz="16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dirty="0"/>
                            <a:t>0</a:t>
                          </a:r>
                          <a:endParaRPr lang="zh-CN" altLang="en-US" sz="1600" b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dirty="0"/>
                            <a:t>0</a:t>
                          </a:r>
                          <a:endParaRPr lang="zh-CN" altLang="en-US" sz="16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dirty="0"/>
                            <a:t>1</a:t>
                          </a:r>
                          <a:endParaRPr lang="zh-CN" altLang="en-US" sz="16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dirty="0"/>
                            <a:t>0</a:t>
                          </a:r>
                          <a:endParaRPr lang="zh-CN" altLang="en-US" sz="1600" b="1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 dirty="0"/>
                            <a:t>0</a:t>
                          </a:r>
                          <a:endParaRPr lang="zh-CN" altLang="en-US" sz="1600" b="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dirty="0"/>
                            <a:t>0</a:t>
                          </a:r>
                          <a:endParaRPr lang="zh-CN" altLang="en-US" sz="16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dirty="0"/>
                            <a:t>0</a:t>
                          </a:r>
                          <a:endParaRPr lang="zh-CN" altLang="en-US" sz="16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dirty="0"/>
                            <a:t>1</a:t>
                          </a:r>
                          <a:endParaRPr lang="zh-CN" altLang="en-US" sz="16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dirty="0"/>
                            <a:t>0</a:t>
                          </a:r>
                          <a:endParaRPr lang="zh-CN" altLang="en-US" sz="1600" b="1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02</a:t>
                          </a:r>
                          <a:endParaRPr lang="zh-CN" altLang="en-US" sz="1600" b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030042608"/>
                      </a:ext>
                    </a:extLst>
                  </a:tr>
                  <a:tr h="34706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3</a:t>
                          </a:r>
                          <a:endParaRPr lang="zh-CN" altLang="en-US" sz="16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dirty="0"/>
                            <a:t>0</a:t>
                          </a:r>
                          <a:endParaRPr lang="zh-CN" altLang="en-US" sz="1600" b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dirty="0"/>
                            <a:t>0</a:t>
                          </a:r>
                          <a:endParaRPr lang="zh-CN" altLang="en-US" sz="16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dirty="0"/>
                            <a:t>1</a:t>
                          </a:r>
                          <a:endParaRPr lang="zh-CN" altLang="en-US" sz="16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dirty="0"/>
                            <a:t>1</a:t>
                          </a:r>
                          <a:endParaRPr lang="zh-CN" altLang="en-US" sz="1600" b="1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 dirty="0"/>
                            <a:t>0</a:t>
                          </a:r>
                          <a:endParaRPr lang="zh-CN" altLang="en-US" sz="1600" b="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dirty="0"/>
                            <a:t>0</a:t>
                          </a:r>
                          <a:endParaRPr lang="zh-CN" altLang="en-US" sz="16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dirty="0"/>
                            <a:t>0</a:t>
                          </a:r>
                          <a:endParaRPr lang="zh-CN" altLang="en-US" sz="16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dirty="0"/>
                            <a:t>1</a:t>
                          </a:r>
                          <a:endParaRPr lang="zh-CN" altLang="en-US" sz="16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dirty="0"/>
                            <a:t>1</a:t>
                          </a:r>
                          <a:endParaRPr lang="zh-CN" altLang="en-US" sz="1600" b="1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03</a:t>
                          </a:r>
                          <a:endParaRPr lang="zh-CN" altLang="en-US" sz="1600" b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337749335"/>
                      </a:ext>
                    </a:extLst>
                  </a:tr>
                  <a:tr h="34706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4</a:t>
                          </a:r>
                          <a:endParaRPr lang="zh-CN" altLang="en-US" sz="16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dirty="0"/>
                            <a:t>0</a:t>
                          </a:r>
                          <a:endParaRPr lang="zh-CN" altLang="en-US" sz="1600" b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dirty="0"/>
                            <a:t>1</a:t>
                          </a:r>
                          <a:endParaRPr lang="zh-CN" altLang="en-US" sz="16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dirty="0"/>
                            <a:t>0</a:t>
                          </a:r>
                          <a:endParaRPr lang="zh-CN" altLang="en-US" sz="16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dirty="0"/>
                            <a:t>0</a:t>
                          </a:r>
                          <a:endParaRPr lang="zh-CN" altLang="en-US" sz="1600" b="1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 dirty="0"/>
                            <a:t>0</a:t>
                          </a:r>
                          <a:endParaRPr lang="zh-CN" altLang="en-US" sz="1600" b="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dirty="0"/>
                            <a:t>0</a:t>
                          </a:r>
                          <a:endParaRPr lang="zh-CN" altLang="en-US" sz="16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dirty="0"/>
                            <a:t>1</a:t>
                          </a:r>
                          <a:endParaRPr lang="zh-CN" altLang="en-US" sz="16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dirty="0"/>
                            <a:t>0</a:t>
                          </a:r>
                          <a:endParaRPr lang="zh-CN" altLang="en-US" sz="16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dirty="0"/>
                            <a:t>0</a:t>
                          </a:r>
                          <a:endParaRPr lang="zh-CN" altLang="en-US" sz="1600" b="1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04</a:t>
                          </a:r>
                          <a:endParaRPr lang="zh-CN" altLang="en-US" sz="1600" b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3169464770"/>
                      </a:ext>
                    </a:extLst>
                  </a:tr>
                  <a:tr h="34706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5</a:t>
                          </a:r>
                          <a:endParaRPr lang="zh-CN" altLang="en-US" sz="16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dirty="0"/>
                            <a:t>0</a:t>
                          </a:r>
                          <a:endParaRPr lang="zh-CN" altLang="en-US" sz="1600" b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dirty="0"/>
                            <a:t>1</a:t>
                          </a:r>
                          <a:endParaRPr lang="zh-CN" altLang="en-US" sz="16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dirty="0"/>
                            <a:t>0</a:t>
                          </a:r>
                          <a:endParaRPr lang="zh-CN" altLang="en-US" sz="16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dirty="0"/>
                            <a:t>1</a:t>
                          </a:r>
                          <a:endParaRPr lang="zh-CN" altLang="en-US" sz="1600" b="1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 dirty="0"/>
                            <a:t>0</a:t>
                          </a:r>
                          <a:endParaRPr lang="zh-CN" altLang="en-US" sz="1600" b="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dirty="0"/>
                            <a:t>0</a:t>
                          </a:r>
                          <a:endParaRPr lang="zh-CN" altLang="en-US" sz="16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dirty="0"/>
                            <a:t>1</a:t>
                          </a:r>
                          <a:endParaRPr lang="zh-CN" altLang="en-US" sz="16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dirty="0"/>
                            <a:t>0</a:t>
                          </a:r>
                          <a:endParaRPr lang="zh-CN" altLang="en-US" sz="16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dirty="0"/>
                            <a:t>1</a:t>
                          </a:r>
                          <a:endParaRPr lang="zh-CN" altLang="en-US" sz="1600" b="1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05</a:t>
                          </a:r>
                          <a:endParaRPr lang="zh-CN" altLang="en-US" sz="1600" b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533266750"/>
                      </a:ext>
                    </a:extLst>
                  </a:tr>
                  <a:tr h="34706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6</a:t>
                          </a:r>
                          <a:endParaRPr lang="zh-CN" altLang="en-US" sz="16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dirty="0"/>
                            <a:t>0</a:t>
                          </a:r>
                          <a:endParaRPr lang="zh-CN" altLang="en-US" sz="1600" b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dirty="0"/>
                            <a:t>1</a:t>
                          </a:r>
                          <a:endParaRPr lang="zh-CN" altLang="en-US" sz="16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dirty="0"/>
                            <a:t>1</a:t>
                          </a:r>
                          <a:endParaRPr lang="zh-CN" altLang="en-US" sz="16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dirty="0"/>
                            <a:t>0</a:t>
                          </a:r>
                          <a:endParaRPr lang="zh-CN" altLang="en-US" sz="1600" b="1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 dirty="0"/>
                            <a:t>0</a:t>
                          </a:r>
                          <a:endParaRPr lang="zh-CN" altLang="en-US" sz="1600" b="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dirty="0"/>
                            <a:t>0</a:t>
                          </a:r>
                          <a:endParaRPr lang="zh-CN" altLang="en-US" sz="16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dirty="0"/>
                            <a:t>1</a:t>
                          </a:r>
                          <a:endParaRPr lang="zh-CN" altLang="en-US" sz="16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dirty="0"/>
                            <a:t>1</a:t>
                          </a:r>
                          <a:endParaRPr lang="zh-CN" altLang="en-US" sz="16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dirty="0"/>
                            <a:t>0</a:t>
                          </a:r>
                          <a:endParaRPr lang="zh-CN" altLang="en-US" sz="1600" b="1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06</a:t>
                          </a:r>
                          <a:endParaRPr lang="zh-CN" altLang="en-US" sz="1600" b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2329203645"/>
                      </a:ext>
                    </a:extLst>
                  </a:tr>
                  <a:tr h="34706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7</a:t>
                          </a:r>
                          <a:endParaRPr lang="zh-CN" altLang="en-US" sz="16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dirty="0"/>
                            <a:t>0</a:t>
                          </a:r>
                          <a:endParaRPr lang="zh-CN" altLang="en-US" sz="1600" b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dirty="0"/>
                            <a:t>1</a:t>
                          </a:r>
                          <a:endParaRPr lang="zh-CN" altLang="en-US" sz="16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dirty="0"/>
                            <a:t>1</a:t>
                          </a:r>
                          <a:endParaRPr lang="zh-CN" altLang="en-US" sz="16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dirty="0"/>
                            <a:t>1</a:t>
                          </a:r>
                          <a:endParaRPr lang="zh-CN" altLang="en-US" sz="1600" b="1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 dirty="0"/>
                            <a:t>0</a:t>
                          </a:r>
                          <a:endParaRPr lang="zh-CN" altLang="en-US" sz="1600" b="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dirty="0"/>
                            <a:t>0</a:t>
                          </a:r>
                          <a:endParaRPr lang="zh-CN" altLang="en-US" sz="16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dirty="0"/>
                            <a:t>1</a:t>
                          </a:r>
                          <a:endParaRPr lang="zh-CN" altLang="en-US" sz="16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dirty="0"/>
                            <a:t>1</a:t>
                          </a:r>
                          <a:endParaRPr lang="zh-CN" altLang="en-US" sz="16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dirty="0"/>
                            <a:t>1</a:t>
                          </a:r>
                          <a:endParaRPr lang="zh-CN" altLang="en-US" sz="1600" b="1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07</a:t>
                          </a:r>
                          <a:endParaRPr lang="zh-CN" altLang="en-US" sz="1600" b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3271571042"/>
                      </a:ext>
                    </a:extLst>
                  </a:tr>
                  <a:tr h="34706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8</a:t>
                          </a:r>
                          <a:endParaRPr lang="zh-CN" altLang="en-US" sz="16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dirty="0"/>
                            <a:t>1</a:t>
                          </a:r>
                          <a:endParaRPr lang="zh-CN" altLang="en-US" sz="1600" b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dirty="0"/>
                            <a:t>0</a:t>
                          </a:r>
                          <a:endParaRPr lang="zh-CN" altLang="en-US" sz="16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dirty="0"/>
                            <a:t>0</a:t>
                          </a:r>
                          <a:endParaRPr lang="zh-CN" altLang="en-US" sz="16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dirty="0"/>
                            <a:t>0</a:t>
                          </a:r>
                          <a:endParaRPr lang="zh-CN" altLang="en-US" sz="1600" b="1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 dirty="0"/>
                            <a:t>0</a:t>
                          </a:r>
                          <a:endParaRPr lang="zh-CN" altLang="en-US" sz="1600" b="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dirty="0"/>
                            <a:t>1</a:t>
                          </a:r>
                          <a:endParaRPr lang="zh-CN" altLang="en-US" sz="16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dirty="0"/>
                            <a:t>0</a:t>
                          </a:r>
                          <a:endParaRPr lang="zh-CN" altLang="en-US" sz="16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dirty="0"/>
                            <a:t>0</a:t>
                          </a:r>
                          <a:endParaRPr lang="zh-CN" altLang="en-US" sz="16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dirty="0"/>
                            <a:t>0</a:t>
                          </a:r>
                          <a:endParaRPr lang="zh-CN" altLang="en-US" sz="1600" b="1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08</a:t>
                          </a:r>
                          <a:endParaRPr lang="zh-CN" altLang="en-US" sz="1600" b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2938699836"/>
                      </a:ext>
                    </a:extLst>
                  </a:tr>
                  <a:tr h="34706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9</a:t>
                          </a:r>
                          <a:endParaRPr lang="zh-CN" altLang="en-US" sz="16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dirty="0"/>
                            <a:t>1</a:t>
                          </a:r>
                          <a:endParaRPr lang="zh-CN" altLang="en-US" sz="1600" b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dirty="0"/>
                            <a:t>0</a:t>
                          </a:r>
                          <a:endParaRPr lang="zh-CN" altLang="en-US" sz="16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dirty="0"/>
                            <a:t>0</a:t>
                          </a:r>
                          <a:endParaRPr lang="zh-CN" altLang="en-US" sz="16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dirty="0"/>
                            <a:t>1</a:t>
                          </a:r>
                          <a:endParaRPr lang="zh-CN" altLang="en-US" sz="1600" b="1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 dirty="0"/>
                            <a:t>0</a:t>
                          </a:r>
                          <a:endParaRPr lang="zh-CN" altLang="en-US" sz="1600" b="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dirty="0"/>
                            <a:t>1</a:t>
                          </a:r>
                          <a:endParaRPr lang="zh-CN" altLang="en-US" sz="16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dirty="0"/>
                            <a:t>0</a:t>
                          </a:r>
                          <a:endParaRPr lang="zh-CN" altLang="en-US" sz="16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dirty="0"/>
                            <a:t>0</a:t>
                          </a:r>
                          <a:endParaRPr lang="zh-CN" altLang="en-US" sz="16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dirty="0"/>
                            <a:t>1</a:t>
                          </a:r>
                          <a:endParaRPr lang="zh-CN" altLang="en-US" sz="1600" b="1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09</a:t>
                          </a:r>
                          <a:endParaRPr lang="zh-CN" altLang="en-US" sz="1600" b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3342436669"/>
                      </a:ext>
                    </a:extLst>
                  </a:tr>
                  <a:tr h="34706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A</a:t>
                          </a:r>
                          <a:endParaRPr lang="zh-CN" altLang="en-US" sz="16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</a:rPr>
                            <a:t>1</a:t>
                          </a:r>
                          <a:endParaRPr lang="zh-CN" altLang="en-US" sz="160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</a:rPr>
                            <a:t>0</a:t>
                          </a:r>
                          <a:endParaRPr lang="zh-CN" altLang="en-US" sz="160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</a:rPr>
                            <a:t>1</a:t>
                          </a:r>
                          <a:endParaRPr lang="zh-CN" altLang="en-US" sz="160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</a:rPr>
                            <a:t>0</a:t>
                          </a:r>
                          <a:endParaRPr lang="zh-CN" altLang="en-US" sz="160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</a:rPr>
                            <a:t>1</a:t>
                          </a:r>
                          <a:endParaRPr lang="zh-CN" altLang="en-US" sz="1600" b="1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</a:rPr>
                            <a:t>0</a:t>
                          </a:r>
                          <a:endParaRPr lang="zh-CN" altLang="en-US" sz="1600" b="1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</a:rPr>
                            <a:t>0</a:t>
                          </a:r>
                          <a:endParaRPr lang="zh-CN" altLang="en-US" sz="1600" b="1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</a:rPr>
                            <a:t>0</a:t>
                          </a:r>
                          <a:endParaRPr lang="zh-CN" altLang="en-US" sz="1600" b="1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</a:rPr>
                            <a:t>0</a:t>
                          </a:r>
                          <a:endParaRPr lang="zh-CN" altLang="en-US" sz="1600" b="1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10</a:t>
                          </a:r>
                          <a:endParaRPr lang="zh-CN" altLang="en-US" sz="1600" b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731403993"/>
                      </a:ext>
                    </a:extLst>
                  </a:tr>
                  <a:tr h="34706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B</a:t>
                          </a:r>
                          <a:endParaRPr lang="zh-CN" altLang="en-US" sz="16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</a:rPr>
                            <a:t>1</a:t>
                          </a:r>
                          <a:endParaRPr lang="zh-CN" altLang="en-US" sz="160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</a:rPr>
                            <a:t>0</a:t>
                          </a:r>
                          <a:endParaRPr lang="zh-CN" altLang="en-US" sz="160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</a:rPr>
                            <a:t>1</a:t>
                          </a:r>
                          <a:endParaRPr lang="zh-CN" altLang="en-US" sz="160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</a:rPr>
                            <a:t>1</a:t>
                          </a:r>
                          <a:endParaRPr lang="zh-CN" altLang="en-US" sz="160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</a:rPr>
                            <a:t>1</a:t>
                          </a:r>
                          <a:endParaRPr lang="zh-CN" altLang="en-US" sz="1600" b="1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</a:rPr>
                            <a:t>0</a:t>
                          </a:r>
                          <a:endParaRPr lang="zh-CN" altLang="en-US" sz="1600" b="1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</a:rPr>
                            <a:t>0</a:t>
                          </a:r>
                          <a:endParaRPr lang="zh-CN" altLang="en-US" sz="1600" b="1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</a:rPr>
                            <a:t>0</a:t>
                          </a:r>
                          <a:endParaRPr lang="zh-CN" altLang="en-US" sz="1600" b="1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</a:rPr>
                            <a:t>1</a:t>
                          </a:r>
                          <a:endParaRPr lang="zh-CN" altLang="en-US" sz="1600" b="1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11</a:t>
                          </a:r>
                          <a:endParaRPr lang="zh-CN" altLang="en-US" sz="1600" b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579396902"/>
                      </a:ext>
                    </a:extLst>
                  </a:tr>
                  <a:tr h="34706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C</a:t>
                          </a:r>
                          <a:endParaRPr lang="zh-CN" altLang="en-US" sz="16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</a:rPr>
                            <a:t>1</a:t>
                          </a:r>
                          <a:endParaRPr lang="zh-CN" altLang="en-US" sz="160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</a:rPr>
                            <a:t>1</a:t>
                          </a:r>
                          <a:endParaRPr lang="zh-CN" altLang="en-US" sz="160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</a:rPr>
                            <a:t>0</a:t>
                          </a:r>
                          <a:endParaRPr lang="zh-CN" altLang="en-US" sz="160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</a:rPr>
                            <a:t>0</a:t>
                          </a:r>
                          <a:endParaRPr lang="zh-CN" altLang="en-US" sz="160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</a:rPr>
                            <a:t>1</a:t>
                          </a:r>
                          <a:endParaRPr lang="zh-CN" altLang="en-US" sz="1600" b="1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</a:rPr>
                            <a:t>0</a:t>
                          </a:r>
                          <a:endParaRPr lang="zh-CN" altLang="en-US" sz="1600" b="1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</a:rPr>
                            <a:t>0</a:t>
                          </a:r>
                          <a:endParaRPr lang="zh-CN" altLang="en-US" sz="1600" b="1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</a:rPr>
                            <a:t>1</a:t>
                          </a:r>
                          <a:endParaRPr lang="zh-CN" altLang="en-US" sz="1600" b="1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</a:rPr>
                            <a:t>0</a:t>
                          </a:r>
                          <a:endParaRPr lang="zh-CN" altLang="en-US" sz="1600" b="1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12</a:t>
                          </a:r>
                          <a:endParaRPr lang="zh-CN" altLang="en-US" sz="1600" b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216722275"/>
                      </a:ext>
                    </a:extLst>
                  </a:tr>
                  <a:tr h="34706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D</a:t>
                          </a:r>
                          <a:endParaRPr lang="zh-CN" altLang="en-US" sz="16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</a:rPr>
                            <a:t>1</a:t>
                          </a:r>
                          <a:endParaRPr lang="zh-CN" altLang="en-US" sz="160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</a:rPr>
                            <a:t>1</a:t>
                          </a:r>
                          <a:endParaRPr lang="zh-CN" altLang="en-US" sz="160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</a:rPr>
                            <a:t>0</a:t>
                          </a:r>
                          <a:endParaRPr lang="zh-CN" altLang="en-US" sz="160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</a:rPr>
                            <a:t>1</a:t>
                          </a:r>
                          <a:endParaRPr lang="zh-CN" altLang="en-US" sz="160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</a:rPr>
                            <a:t>1</a:t>
                          </a:r>
                          <a:endParaRPr lang="zh-CN" altLang="en-US" sz="1600" b="1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</a:rPr>
                            <a:t>0</a:t>
                          </a:r>
                          <a:endParaRPr lang="zh-CN" altLang="en-US" sz="1600" b="1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</a:rPr>
                            <a:t>0</a:t>
                          </a:r>
                          <a:endParaRPr lang="zh-CN" altLang="en-US" sz="1600" b="1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</a:rPr>
                            <a:t>1</a:t>
                          </a:r>
                          <a:endParaRPr lang="zh-CN" altLang="en-US" sz="1600" b="1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</a:rPr>
                            <a:t>1</a:t>
                          </a:r>
                          <a:endParaRPr lang="zh-CN" altLang="en-US" sz="1600" b="1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13</a:t>
                          </a:r>
                          <a:endParaRPr lang="zh-CN" altLang="en-US" sz="1600" b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759113872"/>
                      </a:ext>
                    </a:extLst>
                  </a:tr>
                  <a:tr h="34706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E</a:t>
                          </a:r>
                          <a:endParaRPr lang="zh-CN" altLang="en-US" sz="16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</a:rPr>
                            <a:t>1</a:t>
                          </a:r>
                          <a:endParaRPr lang="zh-CN" altLang="en-US" sz="160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</a:rPr>
                            <a:t>1</a:t>
                          </a:r>
                          <a:endParaRPr lang="zh-CN" altLang="en-US" sz="160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</a:rPr>
                            <a:t>1</a:t>
                          </a:r>
                          <a:endParaRPr lang="zh-CN" altLang="en-US" sz="160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</a:rPr>
                            <a:t>0</a:t>
                          </a:r>
                          <a:endParaRPr lang="zh-CN" altLang="en-US" sz="160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</a:rPr>
                            <a:t>1</a:t>
                          </a:r>
                          <a:endParaRPr lang="zh-CN" altLang="en-US" sz="1600" b="1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</a:rPr>
                            <a:t>0</a:t>
                          </a:r>
                          <a:endParaRPr lang="zh-CN" altLang="en-US" sz="1600" b="1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</a:rPr>
                            <a:t>1</a:t>
                          </a:r>
                          <a:endParaRPr lang="zh-CN" altLang="en-US" sz="1600" b="1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</a:rPr>
                            <a:t>0</a:t>
                          </a:r>
                          <a:endParaRPr lang="zh-CN" altLang="en-US" sz="1600" b="1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</a:rPr>
                            <a:t>0</a:t>
                          </a:r>
                          <a:endParaRPr lang="zh-CN" altLang="en-US" sz="1600" b="1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14</a:t>
                          </a:r>
                          <a:endParaRPr lang="zh-CN" altLang="en-US" sz="1600" b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181959107"/>
                      </a:ext>
                    </a:extLst>
                  </a:tr>
                  <a:tr h="34706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F</a:t>
                          </a:r>
                          <a:endParaRPr lang="zh-CN" altLang="en-US" sz="16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</a:rPr>
                            <a:t>1</a:t>
                          </a:r>
                          <a:endParaRPr lang="zh-CN" altLang="en-US" sz="160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</a:rPr>
                            <a:t>1</a:t>
                          </a:r>
                          <a:endParaRPr lang="zh-CN" altLang="en-US" sz="160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</a:rPr>
                            <a:t>1</a:t>
                          </a:r>
                          <a:endParaRPr lang="zh-CN" altLang="en-US" sz="160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</a:rPr>
                            <a:t>1</a:t>
                          </a:r>
                          <a:endParaRPr lang="zh-CN" altLang="en-US" sz="160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</a:rPr>
                            <a:t>1</a:t>
                          </a:r>
                          <a:endParaRPr lang="zh-CN" altLang="en-US" sz="1600" b="1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</a:rPr>
                            <a:t>0</a:t>
                          </a:r>
                          <a:endParaRPr lang="zh-CN" altLang="en-US" sz="1600" b="1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</a:rPr>
                            <a:t>1</a:t>
                          </a:r>
                          <a:endParaRPr lang="zh-CN" altLang="en-US" sz="1600" b="1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</a:rPr>
                            <a:t>0</a:t>
                          </a:r>
                          <a:endParaRPr lang="zh-CN" altLang="en-US" sz="1600" b="1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</a:rPr>
                            <a:t>1</a:t>
                          </a:r>
                          <a:endParaRPr lang="zh-CN" altLang="en-US" sz="1600" b="1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15</a:t>
                          </a:r>
                          <a:endParaRPr lang="zh-CN" altLang="en-US" sz="1600" b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69339436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表格 4">
                <a:extLst>
                  <a:ext uri="{FF2B5EF4-FFF2-40B4-BE49-F238E27FC236}">
                    <a16:creationId xmlns:a16="http://schemas.microsoft.com/office/drawing/2014/main" id="{0F3F173F-36EE-4BE3-BD5D-6CE76B59157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78966359"/>
                  </p:ext>
                </p:extLst>
              </p:nvPr>
            </p:nvGraphicFramePr>
            <p:xfrm>
              <a:off x="1064491" y="935796"/>
              <a:ext cx="8127999" cy="5900037"/>
            </p:xfrm>
            <a:graphic>
              <a:graphicData uri="http://schemas.openxmlformats.org/drawingml/2006/table">
                <a:tbl>
                  <a:tblPr firstRow="1" bandRow="1">
                    <a:tableStyleId>{5FD0F851-EC5A-4D38-B0AD-8093EC10F338}</a:tableStyleId>
                  </a:tblPr>
                  <a:tblGrid>
                    <a:gridCol w="738909">
                      <a:extLst>
                        <a:ext uri="{9D8B030D-6E8A-4147-A177-3AD203B41FA5}">
                          <a16:colId xmlns:a16="http://schemas.microsoft.com/office/drawing/2014/main" val="2269299998"/>
                        </a:ext>
                      </a:extLst>
                    </a:gridCol>
                    <a:gridCol w="738909">
                      <a:extLst>
                        <a:ext uri="{9D8B030D-6E8A-4147-A177-3AD203B41FA5}">
                          <a16:colId xmlns:a16="http://schemas.microsoft.com/office/drawing/2014/main" val="69481015"/>
                        </a:ext>
                      </a:extLst>
                    </a:gridCol>
                    <a:gridCol w="738909">
                      <a:extLst>
                        <a:ext uri="{9D8B030D-6E8A-4147-A177-3AD203B41FA5}">
                          <a16:colId xmlns:a16="http://schemas.microsoft.com/office/drawing/2014/main" val="1982716593"/>
                        </a:ext>
                      </a:extLst>
                    </a:gridCol>
                    <a:gridCol w="738909">
                      <a:extLst>
                        <a:ext uri="{9D8B030D-6E8A-4147-A177-3AD203B41FA5}">
                          <a16:colId xmlns:a16="http://schemas.microsoft.com/office/drawing/2014/main" val="4034674965"/>
                        </a:ext>
                      </a:extLst>
                    </a:gridCol>
                    <a:gridCol w="738909">
                      <a:extLst>
                        <a:ext uri="{9D8B030D-6E8A-4147-A177-3AD203B41FA5}">
                          <a16:colId xmlns:a16="http://schemas.microsoft.com/office/drawing/2014/main" val="3815542954"/>
                        </a:ext>
                      </a:extLst>
                    </a:gridCol>
                    <a:gridCol w="738909">
                      <a:extLst>
                        <a:ext uri="{9D8B030D-6E8A-4147-A177-3AD203B41FA5}">
                          <a16:colId xmlns:a16="http://schemas.microsoft.com/office/drawing/2014/main" val="1282195121"/>
                        </a:ext>
                      </a:extLst>
                    </a:gridCol>
                    <a:gridCol w="738909">
                      <a:extLst>
                        <a:ext uri="{9D8B030D-6E8A-4147-A177-3AD203B41FA5}">
                          <a16:colId xmlns:a16="http://schemas.microsoft.com/office/drawing/2014/main" val="239702105"/>
                        </a:ext>
                      </a:extLst>
                    </a:gridCol>
                    <a:gridCol w="738909">
                      <a:extLst>
                        <a:ext uri="{9D8B030D-6E8A-4147-A177-3AD203B41FA5}">
                          <a16:colId xmlns:a16="http://schemas.microsoft.com/office/drawing/2014/main" val="1283609759"/>
                        </a:ext>
                      </a:extLst>
                    </a:gridCol>
                    <a:gridCol w="738909">
                      <a:extLst>
                        <a:ext uri="{9D8B030D-6E8A-4147-A177-3AD203B41FA5}">
                          <a16:colId xmlns:a16="http://schemas.microsoft.com/office/drawing/2014/main" val="3776232182"/>
                        </a:ext>
                      </a:extLst>
                    </a:gridCol>
                    <a:gridCol w="738909">
                      <a:extLst>
                        <a:ext uri="{9D8B030D-6E8A-4147-A177-3AD203B41FA5}">
                          <a16:colId xmlns:a16="http://schemas.microsoft.com/office/drawing/2014/main" val="771105312"/>
                        </a:ext>
                      </a:extLst>
                    </a:gridCol>
                    <a:gridCol w="738909">
                      <a:extLst>
                        <a:ext uri="{9D8B030D-6E8A-4147-A177-3AD203B41FA5}">
                          <a16:colId xmlns:a16="http://schemas.microsoft.com/office/drawing/2014/main" val="2764741835"/>
                        </a:ext>
                      </a:extLst>
                    </a:gridCol>
                  </a:tblGrid>
                  <a:tr h="347061"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3"/>
                          <a:stretch>
                            <a:fillRect l="-99180" t="-3509" r="-895082" b="-16175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200826" t="-3509" r="-802479" b="-16175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300826" t="-3509" r="-702479" b="-16175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3"/>
                          <a:stretch>
                            <a:fillRect l="-400826" t="-3509" r="-602479" b="-16175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3"/>
                          <a:stretch>
                            <a:fillRect l="-496721" t="-3509" r="-497541" b="-16175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601653" t="-3509" r="-401653" b="-16175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701653" t="-3509" r="-301653" b="-16175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801653" t="-3509" r="-201653" b="-16175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3"/>
                          <a:stretch>
                            <a:fillRect l="-894262" t="-3509" r="-100000" b="-16175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/>
                            <a:t>BCD</a:t>
                          </a:r>
                          <a:endParaRPr lang="zh-CN" alt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2707015776"/>
                      </a:ext>
                    </a:extLst>
                  </a:tr>
                  <a:tr h="34706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  <a:endParaRPr lang="zh-CN" altLang="en-US" sz="16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dirty="0"/>
                            <a:t>0</a:t>
                          </a:r>
                          <a:endParaRPr lang="zh-CN" altLang="en-US" sz="1600" b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dirty="0"/>
                            <a:t>0</a:t>
                          </a:r>
                          <a:endParaRPr lang="zh-CN" altLang="en-US" sz="16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dirty="0"/>
                            <a:t>0</a:t>
                          </a:r>
                          <a:endParaRPr lang="zh-CN" altLang="en-US" sz="16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dirty="0"/>
                            <a:t>0</a:t>
                          </a:r>
                          <a:endParaRPr lang="zh-CN" altLang="en-US" sz="1600" b="1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 dirty="0"/>
                            <a:t>0</a:t>
                          </a:r>
                          <a:endParaRPr lang="zh-CN" altLang="en-US" sz="1600" b="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dirty="0"/>
                            <a:t>0</a:t>
                          </a:r>
                          <a:endParaRPr lang="zh-CN" altLang="en-US" sz="16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dirty="0"/>
                            <a:t>0</a:t>
                          </a:r>
                          <a:endParaRPr lang="zh-CN" altLang="en-US" sz="16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dirty="0"/>
                            <a:t>0</a:t>
                          </a:r>
                          <a:endParaRPr lang="zh-CN" altLang="en-US" sz="16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dirty="0"/>
                            <a:t>0</a:t>
                          </a:r>
                          <a:endParaRPr lang="zh-CN" altLang="en-US" sz="1600" b="1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00</a:t>
                          </a:r>
                          <a:endParaRPr lang="zh-CN" altLang="en-US" sz="1600" b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720371106"/>
                      </a:ext>
                    </a:extLst>
                  </a:tr>
                  <a:tr h="34706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  <a:endParaRPr lang="zh-CN" altLang="en-US" sz="16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dirty="0"/>
                            <a:t>0</a:t>
                          </a:r>
                          <a:endParaRPr lang="zh-CN" altLang="en-US" sz="1600" b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dirty="0"/>
                            <a:t>0</a:t>
                          </a:r>
                          <a:endParaRPr lang="zh-CN" altLang="en-US" sz="16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dirty="0"/>
                            <a:t>0</a:t>
                          </a:r>
                          <a:endParaRPr lang="zh-CN" altLang="en-US" sz="16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dirty="0"/>
                            <a:t>1</a:t>
                          </a:r>
                          <a:endParaRPr lang="zh-CN" altLang="en-US" sz="1600" b="1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 dirty="0"/>
                            <a:t>0</a:t>
                          </a:r>
                          <a:endParaRPr lang="zh-CN" altLang="en-US" sz="1600" b="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dirty="0"/>
                            <a:t>0</a:t>
                          </a:r>
                          <a:endParaRPr lang="zh-CN" altLang="en-US" sz="16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dirty="0"/>
                            <a:t>0</a:t>
                          </a:r>
                          <a:endParaRPr lang="zh-CN" altLang="en-US" sz="16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dirty="0"/>
                            <a:t>0</a:t>
                          </a:r>
                          <a:endParaRPr lang="zh-CN" altLang="en-US" sz="16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dirty="0"/>
                            <a:t>1</a:t>
                          </a:r>
                          <a:endParaRPr lang="zh-CN" altLang="en-US" sz="1600" b="1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01</a:t>
                          </a:r>
                          <a:endParaRPr lang="zh-CN" altLang="en-US" sz="1600" b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880383849"/>
                      </a:ext>
                    </a:extLst>
                  </a:tr>
                  <a:tr h="34706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2</a:t>
                          </a:r>
                          <a:endParaRPr lang="zh-CN" altLang="en-US" sz="16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dirty="0"/>
                            <a:t>0</a:t>
                          </a:r>
                          <a:endParaRPr lang="zh-CN" altLang="en-US" sz="1600" b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dirty="0"/>
                            <a:t>0</a:t>
                          </a:r>
                          <a:endParaRPr lang="zh-CN" altLang="en-US" sz="16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dirty="0"/>
                            <a:t>1</a:t>
                          </a:r>
                          <a:endParaRPr lang="zh-CN" altLang="en-US" sz="16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dirty="0"/>
                            <a:t>0</a:t>
                          </a:r>
                          <a:endParaRPr lang="zh-CN" altLang="en-US" sz="1600" b="1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 dirty="0"/>
                            <a:t>0</a:t>
                          </a:r>
                          <a:endParaRPr lang="zh-CN" altLang="en-US" sz="1600" b="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dirty="0"/>
                            <a:t>0</a:t>
                          </a:r>
                          <a:endParaRPr lang="zh-CN" altLang="en-US" sz="16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dirty="0"/>
                            <a:t>0</a:t>
                          </a:r>
                          <a:endParaRPr lang="zh-CN" altLang="en-US" sz="16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dirty="0"/>
                            <a:t>1</a:t>
                          </a:r>
                          <a:endParaRPr lang="zh-CN" altLang="en-US" sz="16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dirty="0"/>
                            <a:t>0</a:t>
                          </a:r>
                          <a:endParaRPr lang="zh-CN" altLang="en-US" sz="1600" b="1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02</a:t>
                          </a:r>
                          <a:endParaRPr lang="zh-CN" altLang="en-US" sz="1600" b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030042608"/>
                      </a:ext>
                    </a:extLst>
                  </a:tr>
                  <a:tr h="34706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3</a:t>
                          </a:r>
                          <a:endParaRPr lang="zh-CN" altLang="en-US" sz="16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dirty="0"/>
                            <a:t>0</a:t>
                          </a:r>
                          <a:endParaRPr lang="zh-CN" altLang="en-US" sz="1600" b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dirty="0"/>
                            <a:t>0</a:t>
                          </a:r>
                          <a:endParaRPr lang="zh-CN" altLang="en-US" sz="16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dirty="0"/>
                            <a:t>1</a:t>
                          </a:r>
                          <a:endParaRPr lang="zh-CN" altLang="en-US" sz="16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dirty="0"/>
                            <a:t>1</a:t>
                          </a:r>
                          <a:endParaRPr lang="zh-CN" altLang="en-US" sz="1600" b="1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 dirty="0"/>
                            <a:t>0</a:t>
                          </a:r>
                          <a:endParaRPr lang="zh-CN" altLang="en-US" sz="1600" b="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dirty="0"/>
                            <a:t>0</a:t>
                          </a:r>
                          <a:endParaRPr lang="zh-CN" altLang="en-US" sz="16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dirty="0"/>
                            <a:t>0</a:t>
                          </a:r>
                          <a:endParaRPr lang="zh-CN" altLang="en-US" sz="16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dirty="0"/>
                            <a:t>1</a:t>
                          </a:r>
                          <a:endParaRPr lang="zh-CN" altLang="en-US" sz="16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dirty="0"/>
                            <a:t>1</a:t>
                          </a:r>
                          <a:endParaRPr lang="zh-CN" altLang="en-US" sz="1600" b="1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03</a:t>
                          </a:r>
                          <a:endParaRPr lang="zh-CN" altLang="en-US" sz="1600" b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337749335"/>
                      </a:ext>
                    </a:extLst>
                  </a:tr>
                  <a:tr h="34706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4</a:t>
                          </a:r>
                          <a:endParaRPr lang="zh-CN" altLang="en-US" sz="16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dirty="0"/>
                            <a:t>0</a:t>
                          </a:r>
                          <a:endParaRPr lang="zh-CN" altLang="en-US" sz="1600" b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dirty="0"/>
                            <a:t>1</a:t>
                          </a:r>
                          <a:endParaRPr lang="zh-CN" altLang="en-US" sz="16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dirty="0"/>
                            <a:t>0</a:t>
                          </a:r>
                          <a:endParaRPr lang="zh-CN" altLang="en-US" sz="16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dirty="0"/>
                            <a:t>0</a:t>
                          </a:r>
                          <a:endParaRPr lang="zh-CN" altLang="en-US" sz="1600" b="1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 dirty="0"/>
                            <a:t>0</a:t>
                          </a:r>
                          <a:endParaRPr lang="zh-CN" altLang="en-US" sz="1600" b="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dirty="0"/>
                            <a:t>0</a:t>
                          </a:r>
                          <a:endParaRPr lang="zh-CN" altLang="en-US" sz="16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dirty="0"/>
                            <a:t>1</a:t>
                          </a:r>
                          <a:endParaRPr lang="zh-CN" altLang="en-US" sz="16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dirty="0"/>
                            <a:t>0</a:t>
                          </a:r>
                          <a:endParaRPr lang="zh-CN" altLang="en-US" sz="16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dirty="0"/>
                            <a:t>0</a:t>
                          </a:r>
                          <a:endParaRPr lang="zh-CN" altLang="en-US" sz="1600" b="1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04</a:t>
                          </a:r>
                          <a:endParaRPr lang="zh-CN" altLang="en-US" sz="1600" b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3169464770"/>
                      </a:ext>
                    </a:extLst>
                  </a:tr>
                  <a:tr h="34706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5</a:t>
                          </a:r>
                          <a:endParaRPr lang="zh-CN" altLang="en-US" sz="16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dirty="0"/>
                            <a:t>0</a:t>
                          </a:r>
                          <a:endParaRPr lang="zh-CN" altLang="en-US" sz="1600" b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dirty="0"/>
                            <a:t>1</a:t>
                          </a:r>
                          <a:endParaRPr lang="zh-CN" altLang="en-US" sz="16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dirty="0"/>
                            <a:t>0</a:t>
                          </a:r>
                          <a:endParaRPr lang="zh-CN" altLang="en-US" sz="16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dirty="0"/>
                            <a:t>1</a:t>
                          </a:r>
                          <a:endParaRPr lang="zh-CN" altLang="en-US" sz="1600" b="1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 dirty="0"/>
                            <a:t>0</a:t>
                          </a:r>
                          <a:endParaRPr lang="zh-CN" altLang="en-US" sz="1600" b="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dirty="0"/>
                            <a:t>0</a:t>
                          </a:r>
                          <a:endParaRPr lang="zh-CN" altLang="en-US" sz="16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dirty="0"/>
                            <a:t>1</a:t>
                          </a:r>
                          <a:endParaRPr lang="zh-CN" altLang="en-US" sz="16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dirty="0"/>
                            <a:t>0</a:t>
                          </a:r>
                          <a:endParaRPr lang="zh-CN" altLang="en-US" sz="16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dirty="0"/>
                            <a:t>1</a:t>
                          </a:r>
                          <a:endParaRPr lang="zh-CN" altLang="en-US" sz="1600" b="1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05</a:t>
                          </a:r>
                          <a:endParaRPr lang="zh-CN" altLang="en-US" sz="1600" b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533266750"/>
                      </a:ext>
                    </a:extLst>
                  </a:tr>
                  <a:tr h="34706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6</a:t>
                          </a:r>
                          <a:endParaRPr lang="zh-CN" altLang="en-US" sz="16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dirty="0"/>
                            <a:t>0</a:t>
                          </a:r>
                          <a:endParaRPr lang="zh-CN" altLang="en-US" sz="1600" b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dirty="0"/>
                            <a:t>1</a:t>
                          </a:r>
                          <a:endParaRPr lang="zh-CN" altLang="en-US" sz="16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dirty="0"/>
                            <a:t>1</a:t>
                          </a:r>
                          <a:endParaRPr lang="zh-CN" altLang="en-US" sz="16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dirty="0"/>
                            <a:t>0</a:t>
                          </a:r>
                          <a:endParaRPr lang="zh-CN" altLang="en-US" sz="1600" b="1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 dirty="0"/>
                            <a:t>0</a:t>
                          </a:r>
                          <a:endParaRPr lang="zh-CN" altLang="en-US" sz="1600" b="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dirty="0"/>
                            <a:t>0</a:t>
                          </a:r>
                          <a:endParaRPr lang="zh-CN" altLang="en-US" sz="16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dirty="0"/>
                            <a:t>1</a:t>
                          </a:r>
                          <a:endParaRPr lang="zh-CN" altLang="en-US" sz="16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dirty="0"/>
                            <a:t>1</a:t>
                          </a:r>
                          <a:endParaRPr lang="zh-CN" altLang="en-US" sz="16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dirty="0"/>
                            <a:t>0</a:t>
                          </a:r>
                          <a:endParaRPr lang="zh-CN" altLang="en-US" sz="1600" b="1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06</a:t>
                          </a:r>
                          <a:endParaRPr lang="zh-CN" altLang="en-US" sz="1600" b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2329203645"/>
                      </a:ext>
                    </a:extLst>
                  </a:tr>
                  <a:tr h="34706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7</a:t>
                          </a:r>
                          <a:endParaRPr lang="zh-CN" altLang="en-US" sz="16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dirty="0"/>
                            <a:t>0</a:t>
                          </a:r>
                          <a:endParaRPr lang="zh-CN" altLang="en-US" sz="1600" b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dirty="0"/>
                            <a:t>1</a:t>
                          </a:r>
                          <a:endParaRPr lang="zh-CN" altLang="en-US" sz="16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dirty="0"/>
                            <a:t>1</a:t>
                          </a:r>
                          <a:endParaRPr lang="zh-CN" altLang="en-US" sz="16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dirty="0"/>
                            <a:t>1</a:t>
                          </a:r>
                          <a:endParaRPr lang="zh-CN" altLang="en-US" sz="1600" b="1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 dirty="0"/>
                            <a:t>0</a:t>
                          </a:r>
                          <a:endParaRPr lang="zh-CN" altLang="en-US" sz="1600" b="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dirty="0"/>
                            <a:t>0</a:t>
                          </a:r>
                          <a:endParaRPr lang="zh-CN" altLang="en-US" sz="16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dirty="0"/>
                            <a:t>1</a:t>
                          </a:r>
                          <a:endParaRPr lang="zh-CN" altLang="en-US" sz="16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dirty="0"/>
                            <a:t>1</a:t>
                          </a:r>
                          <a:endParaRPr lang="zh-CN" altLang="en-US" sz="16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dirty="0"/>
                            <a:t>1</a:t>
                          </a:r>
                          <a:endParaRPr lang="zh-CN" altLang="en-US" sz="1600" b="1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07</a:t>
                          </a:r>
                          <a:endParaRPr lang="zh-CN" altLang="en-US" sz="1600" b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3271571042"/>
                      </a:ext>
                    </a:extLst>
                  </a:tr>
                  <a:tr h="34706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8</a:t>
                          </a:r>
                          <a:endParaRPr lang="zh-CN" altLang="en-US" sz="16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dirty="0"/>
                            <a:t>1</a:t>
                          </a:r>
                          <a:endParaRPr lang="zh-CN" altLang="en-US" sz="1600" b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dirty="0"/>
                            <a:t>0</a:t>
                          </a:r>
                          <a:endParaRPr lang="zh-CN" altLang="en-US" sz="16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dirty="0"/>
                            <a:t>0</a:t>
                          </a:r>
                          <a:endParaRPr lang="zh-CN" altLang="en-US" sz="16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dirty="0"/>
                            <a:t>0</a:t>
                          </a:r>
                          <a:endParaRPr lang="zh-CN" altLang="en-US" sz="1600" b="1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 dirty="0"/>
                            <a:t>0</a:t>
                          </a:r>
                          <a:endParaRPr lang="zh-CN" altLang="en-US" sz="1600" b="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dirty="0"/>
                            <a:t>1</a:t>
                          </a:r>
                          <a:endParaRPr lang="zh-CN" altLang="en-US" sz="16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dirty="0"/>
                            <a:t>0</a:t>
                          </a:r>
                          <a:endParaRPr lang="zh-CN" altLang="en-US" sz="16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dirty="0"/>
                            <a:t>0</a:t>
                          </a:r>
                          <a:endParaRPr lang="zh-CN" altLang="en-US" sz="16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dirty="0"/>
                            <a:t>0</a:t>
                          </a:r>
                          <a:endParaRPr lang="zh-CN" altLang="en-US" sz="1600" b="1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08</a:t>
                          </a:r>
                          <a:endParaRPr lang="zh-CN" altLang="en-US" sz="1600" b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2938699836"/>
                      </a:ext>
                    </a:extLst>
                  </a:tr>
                  <a:tr h="34706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9</a:t>
                          </a:r>
                          <a:endParaRPr lang="zh-CN" altLang="en-US" sz="16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dirty="0"/>
                            <a:t>1</a:t>
                          </a:r>
                          <a:endParaRPr lang="zh-CN" altLang="en-US" sz="1600" b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dirty="0"/>
                            <a:t>0</a:t>
                          </a:r>
                          <a:endParaRPr lang="zh-CN" altLang="en-US" sz="16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dirty="0"/>
                            <a:t>0</a:t>
                          </a:r>
                          <a:endParaRPr lang="zh-CN" altLang="en-US" sz="16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dirty="0"/>
                            <a:t>1</a:t>
                          </a:r>
                          <a:endParaRPr lang="zh-CN" altLang="en-US" sz="1600" b="1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 dirty="0"/>
                            <a:t>0</a:t>
                          </a:r>
                          <a:endParaRPr lang="zh-CN" altLang="en-US" sz="1600" b="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dirty="0"/>
                            <a:t>1</a:t>
                          </a:r>
                          <a:endParaRPr lang="zh-CN" altLang="en-US" sz="16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dirty="0"/>
                            <a:t>0</a:t>
                          </a:r>
                          <a:endParaRPr lang="zh-CN" altLang="en-US" sz="16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dirty="0"/>
                            <a:t>0</a:t>
                          </a:r>
                          <a:endParaRPr lang="zh-CN" altLang="en-US" sz="16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dirty="0"/>
                            <a:t>1</a:t>
                          </a:r>
                          <a:endParaRPr lang="zh-CN" altLang="en-US" sz="1600" b="1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09</a:t>
                          </a:r>
                          <a:endParaRPr lang="zh-CN" altLang="en-US" sz="1600" b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3342436669"/>
                      </a:ext>
                    </a:extLst>
                  </a:tr>
                  <a:tr h="34706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A</a:t>
                          </a:r>
                          <a:endParaRPr lang="zh-CN" altLang="en-US" sz="16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</a:rPr>
                            <a:t>1</a:t>
                          </a:r>
                          <a:endParaRPr lang="zh-CN" altLang="en-US" sz="160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</a:rPr>
                            <a:t>0</a:t>
                          </a:r>
                          <a:endParaRPr lang="zh-CN" altLang="en-US" sz="160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</a:rPr>
                            <a:t>1</a:t>
                          </a:r>
                          <a:endParaRPr lang="zh-CN" altLang="en-US" sz="160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</a:rPr>
                            <a:t>0</a:t>
                          </a:r>
                          <a:endParaRPr lang="zh-CN" altLang="en-US" sz="160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</a:rPr>
                            <a:t>1</a:t>
                          </a:r>
                          <a:endParaRPr lang="zh-CN" altLang="en-US" sz="1600" b="1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</a:rPr>
                            <a:t>0</a:t>
                          </a:r>
                          <a:endParaRPr lang="zh-CN" altLang="en-US" sz="1600" b="1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</a:rPr>
                            <a:t>0</a:t>
                          </a:r>
                          <a:endParaRPr lang="zh-CN" altLang="en-US" sz="1600" b="1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</a:rPr>
                            <a:t>0</a:t>
                          </a:r>
                          <a:endParaRPr lang="zh-CN" altLang="en-US" sz="1600" b="1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</a:rPr>
                            <a:t>0</a:t>
                          </a:r>
                          <a:endParaRPr lang="zh-CN" altLang="en-US" sz="1600" b="1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10</a:t>
                          </a:r>
                          <a:endParaRPr lang="zh-CN" altLang="en-US" sz="1600" b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731403993"/>
                      </a:ext>
                    </a:extLst>
                  </a:tr>
                  <a:tr h="34706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B</a:t>
                          </a:r>
                          <a:endParaRPr lang="zh-CN" altLang="en-US" sz="16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</a:rPr>
                            <a:t>1</a:t>
                          </a:r>
                          <a:endParaRPr lang="zh-CN" altLang="en-US" sz="160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</a:rPr>
                            <a:t>0</a:t>
                          </a:r>
                          <a:endParaRPr lang="zh-CN" altLang="en-US" sz="160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</a:rPr>
                            <a:t>1</a:t>
                          </a:r>
                          <a:endParaRPr lang="zh-CN" altLang="en-US" sz="160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</a:rPr>
                            <a:t>1</a:t>
                          </a:r>
                          <a:endParaRPr lang="zh-CN" altLang="en-US" sz="160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</a:rPr>
                            <a:t>1</a:t>
                          </a:r>
                          <a:endParaRPr lang="zh-CN" altLang="en-US" sz="1600" b="1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</a:rPr>
                            <a:t>0</a:t>
                          </a:r>
                          <a:endParaRPr lang="zh-CN" altLang="en-US" sz="1600" b="1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</a:rPr>
                            <a:t>0</a:t>
                          </a:r>
                          <a:endParaRPr lang="zh-CN" altLang="en-US" sz="1600" b="1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</a:rPr>
                            <a:t>0</a:t>
                          </a:r>
                          <a:endParaRPr lang="zh-CN" altLang="en-US" sz="1600" b="1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</a:rPr>
                            <a:t>1</a:t>
                          </a:r>
                          <a:endParaRPr lang="zh-CN" altLang="en-US" sz="1600" b="1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11</a:t>
                          </a:r>
                          <a:endParaRPr lang="zh-CN" altLang="en-US" sz="1600" b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579396902"/>
                      </a:ext>
                    </a:extLst>
                  </a:tr>
                  <a:tr h="34706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C</a:t>
                          </a:r>
                          <a:endParaRPr lang="zh-CN" altLang="en-US" sz="16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</a:rPr>
                            <a:t>1</a:t>
                          </a:r>
                          <a:endParaRPr lang="zh-CN" altLang="en-US" sz="160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</a:rPr>
                            <a:t>1</a:t>
                          </a:r>
                          <a:endParaRPr lang="zh-CN" altLang="en-US" sz="160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</a:rPr>
                            <a:t>0</a:t>
                          </a:r>
                          <a:endParaRPr lang="zh-CN" altLang="en-US" sz="160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</a:rPr>
                            <a:t>0</a:t>
                          </a:r>
                          <a:endParaRPr lang="zh-CN" altLang="en-US" sz="160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</a:rPr>
                            <a:t>1</a:t>
                          </a:r>
                          <a:endParaRPr lang="zh-CN" altLang="en-US" sz="1600" b="1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</a:rPr>
                            <a:t>0</a:t>
                          </a:r>
                          <a:endParaRPr lang="zh-CN" altLang="en-US" sz="1600" b="1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</a:rPr>
                            <a:t>0</a:t>
                          </a:r>
                          <a:endParaRPr lang="zh-CN" altLang="en-US" sz="1600" b="1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</a:rPr>
                            <a:t>1</a:t>
                          </a:r>
                          <a:endParaRPr lang="zh-CN" altLang="en-US" sz="1600" b="1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</a:rPr>
                            <a:t>0</a:t>
                          </a:r>
                          <a:endParaRPr lang="zh-CN" altLang="en-US" sz="1600" b="1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12</a:t>
                          </a:r>
                          <a:endParaRPr lang="zh-CN" altLang="en-US" sz="1600" b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216722275"/>
                      </a:ext>
                    </a:extLst>
                  </a:tr>
                  <a:tr h="34706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D</a:t>
                          </a:r>
                          <a:endParaRPr lang="zh-CN" altLang="en-US" sz="16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</a:rPr>
                            <a:t>1</a:t>
                          </a:r>
                          <a:endParaRPr lang="zh-CN" altLang="en-US" sz="160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</a:rPr>
                            <a:t>1</a:t>
                          </a:r>
                          <a:endParaRPr lang="zh-CN" altLang="en-US" sz="160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</a:rPr>
                            <a:t>0</a:t>
                          </a:r>
                          <a:endParaRPr lang="zh-CN" altLang="en-US" sz="160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</a:rPr>
                            <a:t>1</a:t>
                          </a:r>
                          <a:endParaRPr lang="zh-CN" altLang="en-US" sz="160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</a:rPr>
                            <a:t>1</a:t>
                          </a:r>
                          <a:endParaRPr lang="zh-CN" altLang="en-US" sz="1600" b="1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</a:rPr>
                            <a:t>0</a:t>
                          </a:r>
                          <a:endParaRPr lang="zh-CN" altLang="en-US" sz="1600" b="1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</a:rPr>
                            <a:t>0</a:t>
                          </a:r>
                          <a:endParaRPr lang="zh-CN" altLang="en-US" sz="1600" b="1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</a:rPr>
                            <a:t>1</a:t>
                          </a:r>
                          <a:endParaRPr lang="zh-CN" altLang="en-US" sz="1600" b="1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</a:rPr>
                            <a:t>1</a:t>
                          </a:r>
                          <a:endParaRPr lang="zh-CN" altLang="en-US" sz="1600" b="1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13</a:t>
                          </a:r>
                          <a:endParaRPr lang="zh-CN" altLang="en-US" sz="1600" b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759113872"/>
                      </a:ext>
                    </a:extLst>
                  </a:tr>
                  <a:tr h="34706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E</a:t>
                          </a:r>
                          <a:endParaRPr lang="zh-CN" altLang="en-US" sz="16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</a:rPr>
                            <a:t>1</a:t>
                          </a:r>
                          <a:endParaRPr lang="zh-CN" altLang="en-US" sz="160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</a:rPr>
                            <a:t>1</a:t>
                          </a:r>
                          <a:endParaRPr lang="zh-CN" altLang="en-US" sz="160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</a:rPr>
                            <a:t>1</a:t>
                          </a:r>
                          <a:endParaRPr lang="zh-CN" altLang="en-US" sz="160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</a:rPr>
                            <a:t>0</a:t>
                          </a:r>
                          <a:endParaRPr lang="zh-CN" altLang="en-US" sz="160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</a:rPr>
                            <a:t>1</a:t>
                          </a:r>
                          <a:endParaRPr lang="zh-CN" altLang="en-US" sz="1600" b="1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</a:rPr>
                            <a:t>0</a:t>
                          </a:r>
                          <a:endParaRPr lang="zh-CN" altLang="en-US" sz="1600" b="1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</a:rPr>
                            <a:t>1</a:t>
                          </a:r>
                          <a:endParaRPr lang="zh-CN" altLang="en-US" sz="1600" b="1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</a:rPr>
                            <a:t>0</a:t>
                          </a:r>
                          <a:endParaRPr lang="zh-CN" altLang="en-US" sz="1600" b="1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</a:rPr>
                            <a:t>0</a:t>
                          </a:r>
                          <a:endParaRPr lang="zh-CN" altLang="en-US" sz="1600" b="1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14</a:t>
                          </a:r>
                          <a:endParaRPr lang="zh-CN" altLang="en-US" sz="1600" b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181959107"/>
                      </a:ext>
                    </a:extLst>
                  </a:tr>
                  <a:tr h="34706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F</a:t>
                          </a:r>
                          <a:endParaRPr lang="zh-CN" altLang="en-US" sz="16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</a:rPr>
                            <a:t>1</a:t>
                          </a:r>
                          <a:endParaRPr lang="zh-CN" altLang="en-US" sz="160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</a:rPr>
                            <a:t>1</a:t>
                          </a:r>
                          <a:endParaRPr lang="zh-CN" altLang="en-US" sz="160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</a:rPr>
                            <a:t>1</a:t>
                          </a:r>
                          <a:endParaRPr lang="zh-CN" altLang="en-US" sz="160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</a:rPr>
                            <a:t>1</a:t>
                          </a:r>
                          <a:endParaRPr lang="zh-CN" altLang="en-US" sz="160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</a:rPr>
                            <a:t>1</a:t>
                          </a:r>
                          <a:endParaRPr lang="zh-CN" altLang="en-US" sz="1600" b="1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</a:rPr>
                            <a:t>0</a:t>
                          </a:r>
                          <a:endParaRPr lang="zh-CN" altLang="en-US" sz="1600" b="1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</a:rPr>
                            <a:t>1</a:t>
                          </a:r>
                          <a:endParaRPr lang="zh-CN" altLang="en-US" sz="1600" b="1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</a:rPr>
                            <a:t>0</a:t>
                          </a:r>
                          <a:endParaRPr lang="zh-CN" altLang="en-US" sz="1600" b="1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</a:rPr>
                            <a:t>1</a:t>
                          </a:r>
                          <a:endParaRPr lang="zh-CN" altLang="en-US" sz="1600" b="1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15</a:t>
                          </a:r>
                          <a:endParaRPr lang="zh-CN" altLang="en-US" sz="1600" b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69339436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文本框 5">
            <a:extLst>
              <a:ext uri="{FF2B5EF4-FFF2-40B4-BE49-F238E27FC236}">
                <a16:creationId xmlns:a16="http://schemas.microsoft.com/office/drawing/2014/main" id="{3BD05C76-ECFD-451B-9C3C-64A315093628}"/>
              </a:ext>
            </a:extLst>
          </p:cNvPr>
          <p:cNvSpPr txBox="1"/>
          <p:nvPr/>
        </p:nvSpPr>
        <p:spPr>
          <a:xfrm>
            <a:off x="9157728" y="136865"/>
            <a:ext cx="1168910" cy="584775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zh-CN" altLang="en-US" sz="2400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方案</a:t>
            </a:r>
            <a:r>
              <a:rPr lang="en-US" altLang="zh-CN" sz="32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2400" b="1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924EC4D-3E50-40E0-8C44-79BB56C91FB8}"/>
              </a:ext>
            </a:extLst>
          </p:cNvPr>
          <p:cNvSpPr txBox="1"/>
          <p:nvPr/>
        </p:nvSpPr>
        <p:spPr>
          <a:xfrm>
            <a:off x="10502513" y="221836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推导方程</a:t>
            </a: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5D7943DE-1027-4CE7-8593-4EC10F6BD706}"/>
              </a:ext>
            </a:extLst>
          </p:cNvPr>
          <p:cNvSpPr/>
          <p:nvPr/>
        </p:nvSpPr>
        <p:spPr>
          <a:xfrm>
            <a:off x="1197033" y="6126069"/>
            <a:ext cx="7836130" cy="38002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AE4AB3A-0480-4CBF-B9CF-DD08E250FDB1}"/>
              </a:ext>
            </a:extLst>
          </p:cNvPr>
          <p:cNvSpPr txBox="1"/>
          <p:nvPr/>
        </p:nvSpPr>
        <p:spPr>
          <a:xfrm>
            <a:off x="9286888" y="6054964"/>
            <a:ext cx="28600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E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的</a:t>
            </a: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BCD: 000</a:t>
            </a:r>
            <a:r>
              <a:rPr lang="en-US" altLang="zh-CN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1</a:t>
            </a: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_</a:t>
            </a:r>
            <a:r>
              <a:rPr lang="en-US" altLang="zh-CN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0100</a:t>
            </a:r>
            <a:endParaRPr lang="zh-CN" altLang="en-US" sz="24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1762794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lvl="1" algn="ctr"/>
            <a:r>
              <a:rPr lang="zh-CN" altLang="en-US" sz="4000" b="1" dirty="0"/>
              <a:t>移位加</a:t>
            </a:r>
            <a:r>
              <a:rPr lang="en-US" altLang="zh-CN" sz="4000" b="1" dirty="0"/>
              <a:t>3</a:t>
            </a:r>
            <a:r>
              <a:rPr lang="zh-CN" altLang="en-US" sz="4000" b="1" dirty="0"/>
              <a:t>算法</a:t>
            </a:r>
            <a:endParaRPr lang="zh-CN" altLang="en-US" sz="4800" dirty="0">
              <a:solidFill>
                <a:srgbClr val="FF0000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9196603" y="167173"/>
            <a:ext cx="1168910" cy="584775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zh-CN" altLang="en-US" sz="2400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方案</a:t>
            </a:r>
            <a:r>
              <a:rPr lang="en-US" altLang="zh-CN" sz="32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2400" b="1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6869511" y="1573527"/>
                <a:ext cx="5322489" cy="34512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zh-CN" sz="2800" b="1" dirty="0">
                    <a:solidFill>
                      <a:schemeClr val="accent1"/>
                    </a:solidFill>
                  </a:rPr>
                  <a:t>4</a:t>
                </a:r>
                <a:r>
                  <a:rPr lang="zh-CN" altLang="en-US" sz="2800" b="1" dirty="0">
                    <a:solidFill>
                      <a:schemeClr val="accent1"/>
                    </a:solidFill>
                  </a:rPr>
                  <a:t>位</a:t>
                </a:r>
                <a:r>
                  <a:rPr lang="zh-CN" altLang="en-US" sz="2800" b="1" dirty="0"/>
                  <a:t>二进制数转换为</a:t>
                </a:r>
                <a:r>
                  <a:rPr lang="en-US" altLang="zh-CN" sz="2800" b="1" dirty="0"/>
                  <a:t>BCD</a:t>
                </a:r>
                <a:r>
                  <a:rPr lang="zh-CN" altLang="en-US" sz="2800" b="1" dirty="0"/>
                  <a:t>码</a:t>
                </a:r>
                <a:endParaRPr lang="en-US" altLang="zh-CN" sz="2800" b="1" dirty="0"/>
              </a:p>
              <a:p>
                <a:pPr marL="342900" indent="-342900">
                  <a:lnSpc>
                    <a:spcPct val="150000"/>
                  </a:lnSpc>
                  <a:buFont typeface="+mj-ea"/>
                  <a:buAutoNum type="circleNumDbPlain"/>
                </a:pPr>
                <a:r>
                  <a:rPr lang="zh-CN" altLang="en-US" sz="2400" dirty="0"/>
                  <a:t>把二进制数左移</a:t>
                </a:r>
                <a:r>
                  <a:rPr lang="en-US" altLang="zh-CN" sz="2400" dirty="0"/>
                  <a:t>1</a:t>
                </a:r>
                <a:r>
                  <a:rPr lang="zh-CN" altLang="en-US" sz="2400" dirty="0"/>
                  <a:t>位</a:t>
                </a:r>
                <a:r>
                  <a:rPr lang="en-US" altLang="zh-CN" sz="2400" dirty="0"/>
                  <a:t>.</a:t>
                </a:r>
              </a:p>
              <a:p>
                <a:pPr marL="342900" indent="-342900">
                  <a:lnSpc>
                    <a:spcPct val="150000"/>
                  </a:lnSpc>
                  <a:buFont typeface="+mj-ea"/>
                  <a:buAutoNum type="circleNumDbPlain"/>
                </a:pPr>
                <a:r>
                  <a:rPr lang="zh-CN" altLang="en-US" sz="2400" dirty="0"/>
                  <a:t>如果共移了</a:t>
                </a:r>
                <a:r>
                  <a:rPr lang="en-US" altLang="zh-CN" sz="2400" b="1" dirty="0">
                    <a:solidFill>
                      <a:srgbClr val="FF0000"/>
                    </a:solidFill>
                  </a:rPr>
                  <a:t>4</a:t>
                </a:r>
                <a:r>
                  <a:rPr lang="zh-CN" altLang="en-US" sz="2400" b="1" dirty="0">
                    <a:solidFill>
                      <a:srgbClr val="FF0000"/>
                    </a:solidFill>
                  </a:rPr>
                  <a:t>次</a:t>
                </a:r>
                <a:r>
                  <a:rPr lang="zh-CN" altLang="en-US" sz="2400" dirty="0"/>
                  <a:t>，</a:t>
                </a:r>
                <a:br>
                  <a:rPr lang="en-US" altLang="zh-CN" sz="2400" dirty="0"/>
                </a:br>
                <a:r>
                  <a:rPr lang="zh-CN" altLang="en-US" sz="2400" dirty="0"/>
                  <a:t>则</a:t>
                </a:r>
                <a:r>
                  <a:rPr lang="en-US" altLang="zh-CN" sz="2400" dirty="0"/>
                  <a:t>BCD</a:t>
                </a:r>
                <a:r>
                  <a:rPr lang="zh-CN" altLang="en-US" sz="2400" dirty="0"/>
                  <a:t>数就在十位、个位了。</a:t>
                </a:r>
                <a:endParaRPr lang="en-US" altLang="zh-CN" sz="2400" dirty="0"/>
              </a:p>
              <a:p>
                <a:pPr marL="342900" indent="-342900">
                  <a:lnSpc>
                    <a:spcPct val="150000"/>
                  </a:lnSpc>
                  <a:buFont typeface="+mj-ea"/>
                  <a:buAutoNum type="circleNumDbPlain"/>
                </a:pPr>
                <a:r>
                  <a:rPr lang="zh-CN" altLang="en-US" sz="2400" dirty="0"/>
                  <a:t>如果在</a:t>
                </a:r>
                <a:r>
                  <a:rPr lang="en-US" altLang="zh-CN" sz="2400" dirty="0"/>
                  <a:t>BCD</a:t>
                </a:r>
                <a:r>
                  <a:rPr lang="zh-CN" altLang="en-US" sz="2400" dirty="0"/>
                  <a:t>列中，</a:t>
                </a:r>
                <a:br>
                  <a:rPr lang="en-US" altLang="zh-CN" sz="2400" dirty="0"/>
                </a:br>
                <a:r>
                  <a:rPr lang="zh-CN" altLang="en-US" sz="2400" dirty="0"/>
                  <a:t>任何一个二进制数 </a:t>
                </a:r>
                <a14:m>
                  <m:oMath xmlns:m="http://schemas.openxmlformats.org/officeDocument/2006/math">
                    <m:r>
                      <a:rPr lang="zh-CN" altLang="en-US" sz="2400" i="1" dirty="0">
                        <a:latin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US" altLang="zh-CN" sz="2400" b="1" dirty="0">
                    <a:solidFill>
                      <a:srgbClr val="FF0000"/>
                    </a:solidFill>
                  </a:rPr>
                  <a:t>A</a:t>
                </a:r>
                <a:r>
                  <a:rPr lang="zh-CN" altLang="en-US" sz="2400" dirty="0"/>
                  <a:t>，就</a:t>
                </a:r>
                <a:r>
                  <a:rPr lang="en-US" altLang="zh-CN" sz="2400" b="1" dirty="0">
                    <a:solidFill>
                      <a:srgbClr val="FF0000"/>
                    </a:solidFill>
                  </a:rPr>
                  <a:t>+6</a:t>
                </a:r>
                <a:r>
                  <a:rPr lang="en-US" altLang="zh-CN" sz="2400" dirty="0"/>
                  <a:t>.</a:t>
                </a:r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9511" y="1573527"/>
                <a:ext cx="5322489" cy="3451201"/>
              </a:xfrm>
              <a:prstGeom prst="rect">
                <a:avLst/>
              </a:prstGeom>
              <a:blipFill>
                <a:blip r:embed="rId2"/>
                <a:stretch>
                  <a:fillRect l="-1375" b="-33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" name="表格 6">
            <a:extLst>
              <a:ext uri="{FF2B5EF4-FFF2-40B4-BE49-F238E27FC236}">
                <a16:creationId xmlns:a16="http://schemas.microsoft.com/office/drawing/2014/main" id="{9C189897-CEA2-4A0E-91B2-E99E6A2EBA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8804121"/>
              </p:ext>
            </p:extLst>
          </p:nvPr>
        </p:nvGraphicFramePr>
        <p:xfrm>
          <a:off x="195594" y="1573527"/>
          <a:ext cx="6320344" cy="4220686"/>
        </p:xfrm>
        <a:graphic>
          <a:graphicData uri="http://schemas.openxmlformats.org/drawingml/2006/table">
            <a:tbl>
              <a:tblPr firstRow="1" firstCol="1" bandRow="1">
                <a:tableStyleId>{7DF18680-E054-41AD-8BC1-D1AEF772440D}</a:tableStyleId>
              </a:tblPr>
              <a:tblGrid>
                <a:gridCol w="1580086">
                  <a:extLst>
                    <a:ext uri="{9D8B030D-6E8A-4147-A177-3AD203B41FA5}">
                      <a16:colId xmlns:a16="http://schemas.microsoft.com/office/drawing/2014/main" val="3459209407"/>
                    </a:ext>
                  </a:extLst>
                </a:gridCol>
                <a:gridCol w="1580086">
                  <a:extLst>
                    <a:ext uri="{9D8B030D-6E8A-4147-A177-3AD203B41FA5}">
                      <a16:colId xmlns:a16="http://schemas.microsoft.com/office/drawing/2014/main" val="818667825"/>
                    </a:ext>
                  </a:extLst>
                </a:gridCol>
                <a:gridCol w="1580086">
                  <a:extLst>
                    <a:ext uri="{9D8B030D-6E8A-4147-A177-3AD203B41FA5}">
                      <a16:colId xmlns:a16="http://schemas.microsoft.com/office/drawing/2014/main" val="12099014"/>
                    </a:ext>
                  </a:extLst>
                </a:gridCol>
                <a:gridCol w="1580086">
                  <a:extLst>
                    <a:ext uri="{9D8B030D-6E8A-4147-A177-3AD203B41FA5}">
                      <a16:colId xmlns:a16="http://schemas.microsoft.com/office/drawing/2014/main" val="2902721522"/>
                    </a:ext>
                  </a:extLst>
                </a:gridCol>
              </a:tblGrid>
              <a:tr h="41383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操作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FF0000"/>
                          </a:solidFill>
                        </a:rPr>
                        <a:t>十位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FF0000"/>
                          </a:solidFill>
                        </a:rPr>
                        <a:t>个位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二进制数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6809064"/>
                  </a:ext>
                </a:extLst>
              </a:tr>
              <a:tr h="467836">
                <a:tc>
                  <a:txBody>
                    <a:bodyPr/>
                    <a:lstStyle/>
                    <a:p>
                      <a:r>
                        <a:rPr lang="zh-CN" altLang="en-US" dirty="0"/>
                        <a:t>十六进制数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>
                          <a:solidFill>
                            <a:srgbClr val="FF0000"/>
                          </a:solidFill>
                        </a:rPr>
                        <a:t>E</a:t>
                      </a:r>
                      <a:endParaRPr lang="zh-CN" altLang="en-US" sz="24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24510375"/>
                  </a:ext>
                </a:extLst>
              </a:tr>
              <a:tr h="413834">
                <a:tc>
                  <a:txBody>
                    <a:bodyPr/>
                    <a:lstStyle/>
                    <a:p>
                      <a:r>
                        <a:rPr lang="zh-CN" altLang="en-US" dirty="0"/>
                        <a:t>开始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pc="600" dirty="0"/>
                        <a:t>1110</a:t>
                      </a:r>
                      <a:endParaRPr lang="zh-CN" altLang="en-US" spc="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82154787"/>
                  </a:ext>
                </a:extLst>
              </a:tr>
              <a:tr h="413834">
                <a:tc>
                  <a:txBody>
                    <a:bodyPr/>
                    <a:lstStyle/>
                    <a:p>
                      <a:r>
                        <a:rPr lang="zh-CN" altLang="en-US" dirty="0"/>
                        <a:t>左移</a:t>
                      </a:r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pc="600" dirty="0"/>
                        <a:t>1</a:t>
                      </a:r>
                      <a:endParaRPr lang="zh-CN" altLang="en-US" spc="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pc="600" dirty="0"/>
                        <a:t>110</a:t>
                      </a:r>
                      <a:endParaRPr lang="zh-CN" altLang="en-US" spc="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74548390"/>
                  </a:ext>
                </a:extLst>
              </a:tr>
              <a:tr h="413834">
                <a:tc>
                  <a:txBody>
                    <a:bodyPr/>
                    <a:lstStyle/>
                    <a:p>
                      <a:r>
                        <a:rPr lang="zh-CN" altLang="en-US" dirty="0"/>
                        <a:t>左移</a:t>
                      </a:r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pc="600" dirty="0"/>
                        <a:t>11</a:t>
                      </a:r>
                      <a:endParaRPr lang="zh-CN" altLang="en-US" spc="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pc="600" dirty="0"/>
                        <a:t>10</a:t>
                      </a:r>
                      <a:endParaRPr lang="zh-CN" altLang="en-US" spc="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9902243"/>
                  </a:ext>
                </a:extLst>
              </a:tr>
              <a:tr h="413834">
                <a:tc>
                  <a:txBody>
                    <a:bodyPr/>
                    <a:lstStyle/>
                    <a:p>
                      <a:r>
                        <a:rPr lang="zh-CN" altLang="en-US" dirty="0"/>
                        <a:t>左移</a:t>
                      </a:r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pc="600" dirty="0"/>
                        <a:t>111</a:t>
                      </a:r>
                      <a:endParaRPr lang="zh-CN" altLang="en-US" spc="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pc="600" dirty="0"/>
                        <a:t>0</a:t>
                      </a:r>
                      <a:endParaRPr lang="zh-CN" altLang="en-US" spc="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4640174"/>
                  </a:ext>
                </a:extLst>
              </a:tr>
              <a:tr h="413834">
                <a:tc>
                  <a:txBody>
                    <a:bodyPr/>
                    <a:lstStyle/>
                    <a:p>
                      <a:r>
                        <a:rPr lang="zh-CN" altLang="en-US" dirty="0"/>
                        <a:t>左移</a:t>
                      </a:r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b="1" spc="600" dirty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1110</a:t>
                      </a:r>
                      <a:endParaRPr lang="zh-CN" altLang="en-US" b="1" spc="600" dirty="0">
                        <a:solidFill>
                          <a:schemeClr val="accent4">
                            <a:lumMod val="7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55499030"/>
                  </a:ext>
                </a:extLst>
              </a:tr>
              <a:tr h="413834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</a:rPr>
                        <a:t>6</a:t>
                      </a:r>
                      <a:endParaRPr lang="zh-CN" altLang="en-US" dirty="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endParaRPr lang="zh-CN" altLang="en-US">
                        <a:solidFill>
                          <a:schemeClr val="accent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pc="600" dirty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0110</a:t>
                      </a:r>
                      <a:endParaRPr lang="zh-CN" altLang="en-US" spc="600" dirty="0">
                        <a:solidFill>
                          <a:schemeClr val="accent4">
                            <a:lumMod val="7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21698594"/>
                  </a:ext>
                </a:extLst>
              </a:tr>
              <a:tr h="413834">
                <a:tc>
                  <a:txBody>
                    <a:bodyPr/>
                    <a:lstStyle/>
                    <a:p>
                      <a:r>
                        <a:rPr lang="zh-CN" altLang="en-US" dirty="0"/>
                        <a:t>加</a:t>
                      </a:r>
                      <a:r>
                        <a:rPr lang="en-US" altLang="zh-CN" dirty="0"/>
                        <a:t>6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pc="600" dirty="0"/>
                        <a:t>0100</a:t>
                      </a:r>
                      <a:endParaRPr lang="zh-CN" altLang="en-US" spc="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15145864"/>
                  </a:ext>
                </a:extLst>
              </a:tr>
              <a:tr h="442178">
                <a:tc>
                  <a:txBody>
                    <a:bodyPr/>
                    <a:lstStyle/>
                    <a:p>
                      <a:r>
                        <a:rPr lang="en-US" altLang="zh-CN" dirty="0"/>
                        <a:t>BCD</a:t>
                      </a:r>
                      <a:r>
                        <a:rPr lang="zh-CN" altLang="en-US" dirty="0"/>
                        <a:t>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0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CN" altLang="en-US" sz="20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2000" b="1" dirty="0">
                          <a:solidFill>
                            <a:srgbClr val="FF0000"/>
                          </a:solidFill>
                        </a:rPr>
                        <a:t>4</a:t>
                      </a:r>
                      <a:endParaRPr lang="zh-CN" altLang="en-US" sz="20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09965581"/>
                  </a:ext>
                </a:extLst>
              </a:tr>
            </a:tbl>
          </a:graphicData>
        </a:graphic>
      </p:graphicFrame>
      <p:sp>
        <p:nvSpPr>
          <p:cNvPr id="8" name="矩形 7">
            <a:extLst>
              <a:ext uri="{FF2B5EF4-FFF2-40B4-BE49-F238E27FC236}">
                <a16:creationId xmlns:a16="http://schemas.microsoft.com/office/drawing/2014/main" id="{0BFF9E0B-BFBB-4E17-9ACE-74B128F8C8EB}"/>
              </a:ext>
            </a:extLst>
          </p:cNvPr>
          <p:cNvSpPr/>
          <p:nvPr/>
        </p:nvSpPr>
        <p:spPr>
          <a:xfrm>
            <a:off x="4933146" y="1573527"/>
            <a:ext cx="1582792" cy="4220685"/>
          </a:xfrm>
          <a:prstGeom prst="rect">
            <a:avLst/>
          </a:prstGeom>
          <a:solidFill>
            <a:srgbClr val="D9D9D9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E8FFB13-354E-4408-8D24-9B140CA892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9DF0B-D505-483A-BDA3-D5167758AEB4}" type="slidenum">
              <a:rPr lang="zh-CN" altLang="en-US" sz="1400" b="1" smtClean="0"/>
              <a:pPr/>
              <a:t>38</a:t>
            </a:fld>
            <a:r>
              <a:rPr lang="zh-CN" altLang="en-US"/>
              <a:t> </a:t>
            </a:r>
            <a:r>
              <a:rPr lang="en-US" altLang="zh-CN"/>
              <a:t>/</a:t>
            </a:r>
            <a:r>
              <a:rPr lang="zh-CN" altLang="en-US"/>
              <a:t> </a:t>
            </a:r>
            <a:r>
              <a:rPr lang="en-US" altLang="zh-CN"/>
              <a:t>67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C31D6E8-8DEB-45E6-7520-BC1C4F2E622D}"/>
              </a:ext>
            </a:extLst>
          </p:cNvPr>
          <p:cNvSpPr txBox="1"/>
          <p:nvPr/>
        </p:nvSpPr>
        <p:spPr>
          <a:xfrm>
            <a:off x="9781058" y="4955178"/>
            <a:ext cx="7232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solidFill>
                  <a:srgbClr val="FF0000"/>
                </a:solidFill>
              </a:rPr>
              <a:t>1010</a:t>
            </a:r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573805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lvl="1" algn="ctr"/>
            <a:r>
              <a:rPr lang="zh-CN" altLang="en-US" sz="4000" b="1" dirty="0"/>
              <a:t>移位加</a:t>
            </a:r>
            <a:r>
              <a:rPr lang="en-US" altLang="zh-CN" sz="4000" b="1" dirty="0"/>
              <a:t>3</a:t>
            </a:r>
            <a:r>
              <a:rPr lang="zh-CN" altLang="en-US" sz="4000" b="1" dirty="0"/>
              <a:t>算法</a:t>
            </a:r>
            <a:endParaRPr lang="zh-CN" altLang="en-US" sz="48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7659812" y="1704324"/>
                <a:ext cx="4461164" cy="40063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zh-CN" sz="2800" b="1" dirty="0">
                    <a:solidFill>
                      <a:schemeClr val="accent1"/>
                    </a:solidFill>
                  </a:rPr>
                  <a:t>8</a:t>
                </a:r>
                <a:r>
                  <a:rPr lang="zh-CN" altLang="en-US" sz="2800" b="1" dirty="0">
                    <a:solidFill>
                      <a:schemeClr val="accent1"/>
                    </a:solidFill>
                  </a:rPr>
                  <a:t>位</a:t>
                </a:r>
                <a:r>
                  <a:rPr lang="zh-CN" altLang="en-US" sz="2800" b="1" dirty="0"/>
                  <a:t>二进制数</a:t>
                </a:r>
                <a:endParaRPr lang="en-US" altLang="zh-CN" sz="2800" b="1" dirty="0"/>
              </a:p>
              <a:p>
                <a:pPr marL="342900" indent="-342900">
                  <a:lnSpc>
                    <a:spcPct val="150000"/>
                  </a:lnSpc>
                  <a:buFont typeface="+mj-ea"/>
                  <a:buAutoNum type="circleNumDbPlain"/>
                </a:pPr>
                <a:r>
                  <a:rPr lang="zh-CN" altLang="en-US" sz="2400" dirty="0"/>
                  <a:t>若共移了</a:t>
                </a:r>
                <a:r>
                  <a:rPr lang="en-US" altLang="zh-CN" sz="2400" dirty="0"/>
                  <a:t>8</a:t>
                </a:r>
                <a:r>
                  <a:rPr lang="zh-CN" altLang="en-US" sz="2400" dirty="0"/>
                  <a:t>位，则</a:t>
                </a:r>
                <a:r>
                  <a:rPr lang="en-US" altLang="zh-CN" sz="2400" dirty="0"/>
                  <a:t>BCD</a:t>
                </a:r>
                <a:r>
                  <a:rPr lang="zh-CN" altLang="en-US" sz="2400" dirty="0"/>
                  <a:t>数就在百位、十位、个位了。</a:t>
                </a:r>
                <a:endParaRPr lang="en-US" altLang="zh-CN" sz="2400" dirty="0"/>
              </a:p>
              <a:p>
                <a:pPr marL="342900" indent="-342900">
                  <a:lnSpc>
                    <a:spcPct val="150000"/>
                  </a:lnSpc>
                  <a:buFont typeface="+mj-ea"/>
                  <a:buAutoNum type="circleNumDbPlain"/>
                </a:pPr>
                <a:r>
                  <a:rPr lang="zh-CN" altLang="en-US" sz="2400" dirty="0"/>
                  <a:t>移动</a:t>
                </a:r>
                <a:r>
                  <a:rPr lang="en-US" altLang="zh-CN" sz="2400" b="1" dirty="0">
                    <a:solidFill>
                      <a:srgbClr val="FF0000"/>
                    </a:solidFill>
                  </a:rPr>
                  <a:t>3</a:t>
                </a:r>
                <a:r>
                  <a:rPr lang="zh-CN" altLang="en-US" sz="2400" b="1" dirty="0">
                    <a:solidFill>
                      <a:srgbClr val="FF0000"/>
                    </a:solidFill>
                  </a:rPr>
                  <a:t>次</a:t>
                </a:r>
                <a:r>
                  <a:rPr lang="zh-CN" altLang="en-US" sz="2400" dirty="0"/>
                  <a:t>后，若在</a:t>
                </a:r>
                <a:r>
                  <a:rPr lang="en-US" altLang="zh-CN" sz="2400" dirty="0"/>
                  <a:t>BCD</a:t>
                </a:r>
                <a:r>
                  <a:rPr lang="zh-CN" altLang="en-US" sz="2400" dirty="0"/>
                  <a:t>列中，</a:t>
                </a:r>
                <a:br>
                  <a:rPr lang="en-US" altLang="zh-CN" sz="2400" dirty="0"/>
                </a:br>
                <a:r>
                  <a:rPr lang="zh-CN" altLang="en-US" sz="2400" dirty="0"/>
                  <a:t>任何一个二进制数</a:t>
                </a:r>
                <a14:m>
                  <m:oMath xmlns:m="http://schemas.openxmlformats.org/officeDocument/2006/math">
                    <m:r>
                      <a:rPr lang="zh-CN" altLang="en-US" sz="2400" i="1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altLang="zh-CN" sz="24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𝟓</m:t>
                    </m:r>
                  </m:oMath>
                </a14:m>
                <a:r>
                  <a:rPr lang="zh-CN" altLang="en-US" sz="2400" dirty="0"/>
                  <a:t>，就</a:t>
                </a:r>
                <a:r>
                  <a:rPr lang="en-US" altLang="zh-CN" sz="2400" b="1" dirty="0">
                    <a:solidFill>
                      <a:srgbClr val="FF0000"/>
                    </a:solidFill>
                  </a:rPr>
                  <a:t>+3</a:t>
                </a:r>
                <a:r>
                  <a:rPr lang="en-US" altLang="zh-CN" sz="2400" dirty="0"/>
                  <a:t>.</a:t>
                </a:r>
                <a:br>
                  <a:rPr lang="en-US" altLang="zh-CN" sz="2400" dirty="0"/>
                </a:br>
                <a:r>
                  <a:rPr lang="zh-CN" altLang="en-US" sz="2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相当于移动</a:t>
                </a:r>
                <a:r>
                  <a:rPr lang="en-US" altLang="zh-CN" sz="2400" b="1" dirty="0">
                    <a:solidFill>
                      <a:srgbClr val="FF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4</a:t>
                </a:r>
                <a:r>
                  <a:rPr lang="zh-CN" altLang="en-US" sz="2400" b="1" dirty="0">
                    <a:solidFill>
                      <a:srgbClr val="FF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次</a:t>
                </a:r>
                <a:r>
                  <a:rPr lang="zh-CN" altLang="en-US" sz="2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后</a:t>
                </a:r>
                <a14:m>
                  <m:oMath xmlns:m="http://schemas.openxmlformats.org/officeDocument/2006/math">
                    <m:r>
                      <a:rPr lang="zh-CN" altLang="en-US" sz="2400" i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altLang="zh-CN" sz="2400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𝟏𝟎</m:t>
                    </m:r>
                  </m:oMath>
                </a14:m>
                <a:r>
                  <a:rPr lang="zh-CN" altLang="en-US" sz="2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，就</a:t>
                </a:r>
                <a:r>
                  <a:rPr lang="en-US" altLang="zh-CN" sz="2400" b="1" dirty="0">
                    <a:solidFill>
                      <a:srgbClr val="FF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+6</a:t>
                </a:r>
                <a:r>
                  <a:rPr lang="en-US" altLang="zh-CN" sz="2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.</a:t>
                </a:r>
              </a:p>
              <a:p>
                <a:pPr marL="342900" indent="-342900">
                  <a:lnSpc>
                    <a:spcPct val="150000"/>
                  </a:lnSpc>
                  <a:buFont typeface="+mj-ea"/>
                  <a:buAutoNum type="circleNumDbPlain"/>
                </a:pPr>
                <a:r>
                  <a:rPr lang="zh-CN" altLang="en-US" sz="2400" dirty="0"/>
                  <a:t>返回步骤①</a:t>
                </a:r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9812" y="1704324"/>
                <a:ext cx="4461164" cy="4006353"/>
              </a:xfrm>
              <a:prstGeom prst="rect">
                <a:avLst/>
              </a:prstGeom>
              <a:blipFill>
                <a:blip r:embed="rId3"/>
                <a:stretch>
                  <a:fillRect l="-1642" r="-5472" b="-274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" name="表格 7">
            <a:extLst>
              <a:ext uri="{FF2B5EF4-FFF2-40B4-BE49-F238E27FC236}">
                <a16:creationId xmlns:a16="http://schemas.microsoft.com/office/drawing/2014/main" id="{9B48DEAA-9687-45AC-A4BA-801E46A040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6635559"/>
              </p:ext>
            </p:extLst>
          </p:nvPr>
        </p:nvGraphicFramePr>
        <p:xfrm>
          <a:off x="48856" y="855666"/>
          <a:ext cx="7497102" cy="5966807"/>
        </p:xfrm>
        <a:graphic>
          <a:graphicData uri="http://schemas.openxmlformats.org/drawingml/2006/table">
            <a:tbl>
              <a:tblPr firstRow="1" firstCol="1" bandRow="1">
                <a:tableStyleId>{7DF18680-E054-41AD-8BC1-D1AEF772440D}</a:tableStyleId>
              </a:tblPr>
              <a:tblGrid>
                <a:gridCol w="1249517">
                  <a:extLst>
                    <a:ext uri="{9D8B030D-6E8A-4147-A177-3AD203B41FA5}">
                      <a16:colId xmlns:a16="http://schemas.microsoft.com/office/drawing/2014/main" val="216385722"/>
                    </a:ext>
                  </a:extLst>
                </a:gridCol>
                <a:gridCol w="1249517">
                  <a:extLst>
                    <a:ext uri="{9D8B030D-6E8A-4147-A177-3AD203B41FA5}">
                      <a16:colId xmlns:a16="http://schemas.microsoft.com/office/drawing/2014/main" val="385581807"/>
                    </a:ext>
                  </a:extLst>
                </a:gridCol>
                <a:gridCol w="1249517">
                  <a:extLst>
                    <a:ext uri="{9D8B030D-6E8A-4147-A177-3AD203B41FA5}">
                      <a16:colId xmlns:a16="http://schemas.microsoft.com/office/drawing/2014/main" val="2169014186"/>
                    </a:ext>
                  </a:extLst>
                </a:gridCol>
                <a:gridCol w="1249517">
                  <a:extLst>
                    <a:ext uri="{9D8B030D-6E8A-4147-A177-3AD203B41FA5}">
                      <a16:colId xmlns:a16="http://schemas.microsoft.com/office/drawing/2014/main" val="2353775050"/>
                    </a:ext>
                  </a:extLst>
                </a:gridCol>
                <a:gridCol w="1249517">
                  <a:extLst>
                    <a:ext uri="{9D8B030D-6E8A-4147-A177-3AD203B41FA5}">
                      <a16:colId xmlns:a16="http://schemas.microsoft.com/office/drawing/2014/main" val="2973861066"/>
                    </a:ext>
                  </a:extLst>
                </a:gridCol>
                <a:gridCol w="1249517">
                  <a:extLst>
                    <a:ext uri="{9D8B030D-6E8A-4147-A177-3AD203B41FA5}">
                      <a16:colId xmlns:a16="http://schemas.microsoft.com/office/drawing/2014/main" val="3213580617"/>
                    </a:ext>
                  </a:extLst>
                </a:gridCol>
              </a:tblGrid>
              <a:tr h="31102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/>
                        <a:t>操作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/>
                        <a:t>百位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/>
                        <a:t>十位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/>
                        <a:t>个位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 sz="1400" dirty="0"/>
                        <a:t>二进制数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9310844"/>
                  </a:ext>
                </a:extLst>
              </a:tr>
              <a:tr h="33089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dirty="0"/>
                        <a:t>十六进制数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rgbClr val="FF0000"/>
                          </a:solidFill>
                        </a:rPr>
                        <a:t>F</a:t>
                      </a:r>
                      <a:endParaRPr lang="zh-CN" altLang="en-US" sz="16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rgbClr val="FF0000"/>
                          </a:solidFill>
                        </a:rPr>
                        <a:t>F</a:t>
                      </a:r>
                      <a:endParaRPr lang="zh-CN" altLang="en-US" sz="16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2939434"/>
                  </a:ext>
                </a:extLst>
              </a:tr>
              <a:tr h="330890"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开始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600" spc="1000" baseline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600" spc="1000" baseline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600" spc="1000" baseline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spc="1000" baseline="0" dirty="0"/>
                        <a:t>1111</a:t>
                      </a:r>
                      <a:endParaRPr lang="zh-CN" altLang="en-US" sz="1600" spc="1000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spc="1000" baseline="0" dirty="0"/>
                        <a:t>1111</a:t>
                      </a:r>
                      <a:endParaRPr lang="zh-CN" altLang="en-US" sz="1600" spc="1000" baseline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453452"/>
                  </a:ext>
                </a:extLst>
              </a:tr>
              <a:tr h="330890"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左移</a:t>
                      </a:r>
                      <a:r>
                        <a:rPr lang="en-US" altLang="zh-CN" sz="1600" dirty="0"/>
                        <a:t>1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600" spc="1000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600" spc="1000" baseline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spc="1000" baseline="0" dirty="0"/>
                        <a:t>1</a:t>
                      </a:r>
                      <a:endParaRPr lang="zh-CN" altLang="en-US" sz="1600" spc="1000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spc="1000" baseline="0" dirty="0"/>
                        <a:t>1111</a:t>
                      </a:r>
                      <a:endParaRPr lang="zh-CN" altLang="en-US" sz="1600" spc="1000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spc="1000" baseline="0" dirty="0"/>
                        <a:t>111</a:t>
                      </a:r>
                      <a:endParaRPr lang="zh-CN" altLang="en-US" sz="1600" spc="1000" baseline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4305549"/>
                  </a:ext>
                </a:extLst>
              </a:tr>
              <a:tr h="330890"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左移</a:t>
                      </a:r>
                      <a:r>
                        <a:rPr lang="en-US" altLang="zh-CN" sz="1600" dirty="0"/>
                        <a:t>2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600" spc="1000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600" spc="1000" baseline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spc="1000" baseline="0" dirty="0"/>
                        <a:t>11</a:t>
                      </a:r>
                      <a:endParaRPr lang="zh-CN" altLang="en-US" sz="1600" spc="1000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spc="1000" baseline="0" dirty="0"/>
                        <a:t>1111</a:t>
                      </a:r>
                      <a:endParaRPr lang="zh-CN" altLang="en-US" sz="1600" spc="1000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spc="1000" baseline="0" dirty="0"/>
                        <a:t>11</a:t>
                      </a:r>
                      <a:endParaRPr lang="zh-CN" altLang="en-US" sz="1600" spc="1000" baseline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6489266"/>
                  </a:ext>
                </a:extLst>
              </a:tr>
              <a:tr h="330890"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左移</a:t>
                      </a:r>
                      <a:r>
                        <a:rPr lang="en-US" altLang="zh-CN" sz="1600" dirty="0"/>
                        <a:t>3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600" spc="1000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600" spc="1000" baseline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b="1" spc="1000" baseline="0" dirty="0">
                          <a:solidFill>
                            <a:srgbClr val="FF0000"/>
                          </a:solidFill>
                        </a:rPr>
                        <a:t>111</a:t>
                      </a:r>
                      <a:endParaRPr lang="zh-CN" altLang="en-US" sz="1600" b="1" spc="1000" baseline="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spc="1000" baseline="0" dirty="0"/>
                        <a:t>1111</a:t>
                      </a:r>
                      <a:endParaRPr lang="zh-CN" altLang="en-US" sz="1600" spc="1000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spc="1000" baseline="0" dirty="0"/>
                        <a:t>1</a:t>
                      </a:r>
                      <a:endParaRPr lang="zh-CN" altLang="en-US" sz="1600" spc="1000" baseline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8645776"/>
                  </a:ext>
                </a:extLst>
              </a:tr>
              <a:tr h="330890">
                <a:tc>
                  <a:txBody>
                    <a:bodyPr/>
                    <a:lstStyle/>
                    <a:p>
                      <a:r>
                        <a:rPr lang="zh-CN" altLang="en-US" sz="16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</a:rPr>
                        <a:t>加</a:t>
                      </a:r>
                      <a:r>
                        <a:rPr lang="en-US" altLang="zh-CN" sz="16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</a:rPr>
                        <a:t>3</a:t>
                      </a:r>
                      <a:endParaRPr lang="zh-CN" altLang="en-US" sz="1600" dirty="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600" spc="1000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600" spc="1000" baseline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b="1" spc="1000" baseline="0" dirty="0"/>
                        <a:t>1010</a:t>
                      </a:r>
                      <a:endParaRPr lang="zh-CN" altLang="en-US" sz="1600" b="1" spc="1000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spc="1000" baseline="0" dirty="0"/>
                        <a:t>1111</a:t>
                      </a:r>
                      <a:endParaRPr lang="zh-CN" altLang="en-US" sz="1600" spc="1000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spc="1000" baseline="0" dirty="0"/>
                        <a:t>1</a:t>
                      </a:r>
                      <a:endParaRPr lang="zh-CN" altLang="en-US" sz="1600" spc="1000" baseline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2336975"/>
                  </a:ext>
                </a:extLst>
              </a:tr>
              <a:tr h="330890"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左移</a:t>
                      </a:r>
                      <a:r>
                        <a:rPr lang="en-US" altLang="zh-CN" sz="1600" dirty="0"/>
                        <a:t>4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600" spc="1000" baseline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spc="1000" baseline="0" dirty="0"/>
                        <a:t>1</a:t>
                      </a:r>
                      <a:endParaRPr lang="zh-CN" altLang="en-US" sz="1600" spc="1000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b="1" spc="1000" baseline="0" dirty="0">
                          <a:solidFill>
                            <a:srgbClr val="FF0000"/>
                          </a:solidFill>
                        </a:rPr>
                        <a:t>0101</a:t>
                      </a:r>
                      <a:endParaRPr lang="zh-CN" altLang="en-US" sz="1600" b="1" spc="1000" baseline="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spc="1000" baseline="0" dirty="0"/>
                        <a:t>1111</a:t>
                      </a:r>
                      <a:endParaRPr lang="zh-CN" altLang="en-US" sz="1600" spc="1000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4639562"/>
                  </a:ext>
                </a:extLst>
              </a:tr>
              <a:tr h="330890">
                <a:tc>
                  <a:txBody>
                    <a:bodyPr/>
                    <a:lstStyle/>
                    <a:p>
                      <a:r>
                        <a:rPr lang="zh-CN" altLang="en-US" sz="16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</a:rPr>
                        <a:t>加</a:t>
                      </a:r>
                      <a:r>
                        <a:rPr lang="en-US" altLang="zh-CN" sz="16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</a:rPr>
                        <a:t>3</a:t>
                      </a:r>
                      <a:endParaRPr lang="zh-CN" altLang="en-US" sz="1600" dirty="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600" spc="1000" baseline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spc="1000" baseline="0" dirty="0"/>
                        <a:t>1</a:t>
                      </a:r>
                      <a:endParaRPr lang="zh-CN" altLang="en-US" sz="1600" spc="1000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b="1" spc="1000" baseline="0" dirty="0"/>
                        <a:t>1000</a:t>
                      </a:r>
                      <a:endParaRPr lang="zh-CN" altLang="en-US" sz="1600" b="1" spc="1000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spc="1000" baseline="0" dirty="0"/>
                        <a:t>1111</a:t>
                      </a:r>
                      <a:endParaRPr lang="zh-CN" altLang="en-US" sz="1600" spc="1000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596891"/>
                  </a:ext>
                </a:extLst>
              </a:tr>
              <a:tr h="330890"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左移</a:t>
                      </a:r>
                      <a:r>
                        <a:rPr lang="en-US" altLang="zh-CN" sz="1600" dirty="0"/>
                        <a:t>5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600" spc="1000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spc="1000" baseline="0" dirty="0"/>
                        <a:t>11</a:t>
                      </a:r>
                      <a:endParaRPr lang="zh-CN" altLang="en-US" sz="1600" spc="1000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spc="1000" baseline="0" dirty="0"/>
                        <a:t>0001</a:t>
                      </a:r>
                      <a:endParaRPr lang="zh-CN" altLang="en-US" sz="1600" spc="1000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spc="1000" baseline="0" dirty="0"/>
                        <a:t>111</a:t>
                      </a:r>
                      <a:endParaRPr lang="zh-CN" altLang="en-US" sz="1600" spc="1000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5563318"/>
                  </a:ext>
                </a:extLst>
              </a:tr>
              <a:tr h="330890"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左移</a:t>
                      </a:r>
                      <a:r>
                        <a:rPr lang="en-US" altLang="zh-CN" sz="1600" dirty="0"/>
                        <a:t>6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600" spc="1000" baseline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b="1" spc="1000" baseline="0" dirty="0">
                          <a:solidFill>
                            <a:srgbClr val="FF0000"/>
                          </a:solidFill>
                        </a:rPr>
                        <a:t>110</a:t>
                      </a:r>
                      <a:endParaRPr lang="zh-CN" altLang="en-US" sz="1600" b="1" spc="1000" baseline="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spc="1000" baseline="0" dirty="0"/>
                        <a:t>0011</a:t>
                      </a:r>
                      <a:endParaRPr lang="zh-CN" altLang="en-US" sz="1600" spc="1000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spc="1000" baseline="0" dirty="0"/>
                        <a:t>11</a:t>
                      </a:r>
                      <a:endParaRPr lang="zh-CN" altLang="en-US" sz="1600" spc="1000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4222441"/>
                  </a:ext>
                </a:extLst>
              </a:tr>
              <a:tr h="330890">
                <a:tc>
                  <a:txBody>
                    <a:bodyPr/>
                    <a:lstStyle/>
                    <a:p>
                      <a:r>
                        <a:rPr lang="zh-CN" altLang="en-US" sz="16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</a:rPr>
                        <a:t>加</a:t>
                      </a:r>
                      <a:r>
                        <a:rPr lang="en-US" altLang="zh-CN" sz="16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</a:rPr>
                        <a:t>3</a:t>
                      </a:r>
                      <a:endParaRPr lang="zh-CN" altLang="en-US" sz="1600" dirty="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600" spc="1000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b="1" spc="1000" baseline="0" dirty="0"/>
                        <a:t>1001</a:t>
                      </a:r>
                      <a:endParaRPr lang="zh-CN" altLang="en-US" sz="1600" b="1" spc="1000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spc="1000" baseline="0" dirty="0"/>
                        <a:t>0011</a:t>
                      </a:r>
                      <a:endParaRPr lang="zh-CN" altLang="en-US" sz="1600" spc="1000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spc="1000" baseline="0" dirty="0"/>
                        <a:t>11</a:t>
                      </a:r>
                      <a:endParaRPr lang="zh-CN" altLang="en-US" sz="1600" spc="1000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7554054"/>
                  </a:ext>
                </a:extLst>
              </a:tr>
              <a:tr h="330890"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左移</a:t>
                      </a:r>
                      <a:r>
                        <a:rPr lang="en-US" altLang="zh-CN" sz="1600" dirty="0"/>
                        <a:t>7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600" spc="1000" baseline="0"/>
                        <a:t>1</a:t>
                      </a:r>
                      <a:endParaRPr lang="zh-CN" altLang="en-US" sz="1600" spc="1000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spc="1000" baseline="0" dirty="0"/>
                        <a:t>0010</a:t>
                      </a:r>
                      <a:endParaRPr lang="zh-CN" altLang="en-US" sz="1600" spc="1000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b="1" spc="1000" baseline="0" dirty="0">
                          <a:solidFill>
                            <a:srgbClr val="FF0000"/>
                          </a:solidFill>
                        </a:rPr>
                        <a:t>0111</a:t>
                      </a:r>
                      <a:endParaRPr lang="zh-CN" altLang="en-US" sz="1600" b="1" spc="1000" baseline="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spc="1000" baseline="0" dirty="0"/>
                        <a:t>1</a:t>
                      </a:r>
                      <a:endParaRPr lang="zh-CN" altLang="en-US" sz="1600" spc="1000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0370189"/>
                  </a:ext>
                </a:extLst>
              </a:tr>
              <a:tr h="330890">
                <a:tc>
                  <a:txBody>
                    <a:bodyPr/>
                    <a:lstStyle/>
                    <a:p>
                      <a:r>
                        <a:rPr lang="zh-CN" altLang="en-US" sz="16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</a:rPr>
                        <a:t>加</a:t>
                      </a:r>
                      <a:r>
                        <a:rPr lang="en-US" altLang="zh-CN" sz="16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</a:rPr>
                        <a:t>3</a:t>
                      </a:r>
                      <a:endParaRPr lang="zh-CN" altLang="en-US" sz="1600" dirty="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600" spc="1000" baseline="0" dirty="0"/>
                        <a:t>1</a:t>
                      </a:r>
                      <a:endParaRPr lang="zh-CN" altLang="en-US" sz="1600" spc="1000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spc="1000" baseline="0" dirty="0"/>
                        <a:t>0010</a:t>
                      </a:r>
                      <a:endParaRPr lang="zh-CN" altLang="en-US" sz="1600" spc="1000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b="1" spc="1000" baseline="0" dirty="0"/>
                        <a:t>1010</a:t>
                      </a:r>
                      <a:endParaRPr lang="zh-CN" altLang="en-US" sz="1600" b="1" spc="1000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spc="1000" baseline="0" dirty="0"/>
                        <a:t>1</a:t>
                      </a:r>
                      <a:endParaRPr lang="zh-CN" altLang="en-US" sz="1600" spc="1000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8703232"/>
                  </a:ext>
                </a:extLst>
              </a:tr>
              <a:tr h="330890"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左移</a:t>
                      </a:r>
                      <a:r>
                        <a:rPr lang="en-US" altLang="zh-CN" sz="1600" dirty="0"/>
                        <a:t>8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600" spc="1000" baseline="0" dirty="0"/>
                        <a:t>1 0</a:t>
                      </a:r>
                      <a:endParaRPr lang="zh-CN" altLang="en-US" sz="1600" spc="1000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spc="1000" baseline="0" dirty="0"/>
                        <a:t>0101</a:t>
                      </a:r>
                      <a:endParaRPr lang="zh-CN" altLang="en-US" sz="1600" spc="1000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spc="1000" baseline="0" dirty="0"/>
                        <a:t>0101</a:t>
                      </a:r>
                      <a:endParaRPr lang="zh-CN" altLang="en-US" sz="1600" spc="1000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600" spc="1000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9639424"/>
                  </a:ext>
                </a:extLst>
              </a:tr>
              <a:tr h="33980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</a:rPr>
                        <a:t>BCD</a:t>
                      </a:r>
                      <a:r>
                        <a:rPr lang="zh-CN" altLang="en-US" sz="1600" dirty="0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</a:rPr>
                        <a:t>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b="1">
                          <a:solidFill>
                            <a:srgbClr val="FF0000"/>
                          </a:solidFill>
                        </a:rPr>
                        <a:t>           2</a:t>
                      </a:r>
                      <a:endParaRPr lang="zh-CN" altLang="en-US" sz="16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b="1">
                          <a:solidFill>
                            <a:srgbClr val="FF0000"/>
                          </a:solidFill>
                        </a:rPr>
                        <a:t>      </a:t>
                      </a:r>
                      <a:r>
                        <a:rPr lang="en-US" altLang="zh-CN" sz="1600" b="1" dirty="0">
                          <a:solidFill>
                            <a:srgbClr val="FF0000"/>
                          </a:solidFill>
                        </a:rPr>
                        <a:t>5</a:t>
                      </a:r>
                      <a:endParaRPr lang="zh-CN" altLang="en-US" sz="16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b="1" dirty="0">
                          <a:solidFill>
                            <a:srgbClr val="FF0000"/>
                          </a:solidFill>
                        </a:rPr>
                        <a:t>       5</a:t>
                      </a:r>
                      <a:endParaRPr lang="zh-CN" altLang="en-US" sz="16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9229716"/>
                  </a:ext>
                </a:extLst>
              </a:tr>
              <a:tr h="311026"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            p</a:t>
                      </a:r>
                      <a:endParaRPr lang="zh-CN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9        8</a:t>
                      </a:r>
                      <a:endParaRPr lang="zh-CN" altLang="en-US" sz="14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7               4</a:t>
                      </a:r>
                      <a:endParaRPr lang="zh-CN" altLang="en-US" sz="14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3               0</a:t>
                      </a:r>
                      <a:endParaRPr lang="zh-CN" altLang="en-US" sz="14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4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4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0303731"/>
                  </a:ext>
                </a:extLst>
              </a:tr>
              <a:tr h="311026"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            z</a:t>
                      </a:r>
                      <a:endParaRPr lang="zh-CN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17      </a:t>
                      </a:r>
                      <a:r>
                        <a:rPr lang="en-US" altLang="zh-CN" sz="14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16</a:t>
                      </a:r>
                      <a:endParaRPr lang="zh-CN" altLang="en-US" sz="14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15            12</a:t>
                      </a:r>
                      <a:endParaRPr lang="zh-CN" altLang="en-US" sz="14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rabicPlain" startAt="11"/>
                      </a:pPr>
                      <a:r>
                        <a:rPr lang="en-US" altLang="zh-CN" sz="14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           8</a:t>
                      </a:r>
                      <a:endParaRPr lang="zh-CN" altLang="en-US" sz="14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7               4</a:t>
                      </a:r>
                      <a:endParaRPr lang="zh-CN" altLang="en-US" sz="14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3              0</a:t>
                      </a:r>
                      <a:endParaRPr lang="zh-CN" altLang="en-US" sz="14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7856582"/>
                  </a:ext>
                </a:extLst>
              </a:tr>
            </a:tbl>
          </a:graphicData>
        </a:graphic>
      </p:graphicFrame>
      <p:sp>
        <p:nvSpPr>
          <p:cNvPr id="3" name="矩形 2">
            <a:extLst>
              <a:ext uri="{FF2B5EF4-FFF2-40B4-BE49-F238E27FC236}">
                <a16:creationId xmlns:a16="http://schemas.microsoft.com/office/drawing/2014/main" id="{A5F14957-1F1E-4C8F-BBB8-AFB5822E8E39}"/>
              </a:ext>
            </a:extLst>
          </p:cNvPr>
          <p:cNvSpPr/>
          <p:nvPr/>
        </p:nvSpPr>
        <p:spPr>
          <a:xfrm>
            <a:off x="7836131" y="4655127"/>
            <a:ext cx="4307013" cy="498549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55E9A4A-4AC3-4954-AB04-CBAAA8C5CC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9DF0B-D505-483A-BDA3-D5167758AEB4}" type="slidenum">
              <a:rPr lang="zh-CN" altLang="en-US" sz="1400" b="1" smtClean="0"/>
              <a:pPr/>
              <a:t>39</a:t>
            </a:fld>
            <a:r>
              <a:rPr lang="zh-CN" altLang="en-US"/>
              <a:t> </a:t>
            </a:r>
            <a:r>
              <a:rPr lang="en-US" altLang="zh-CN"/>
              <a:t>/</a:t>
            </a:r>
            <a:r>
              <a:rPr lang="zh-CN" altLang="en-US"/>
              <a:t> </a:t>
            </a:r>
            <a:r>
              <a:rPr lang="en-US" altLang="zh-CN"/>
              <a:t>67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0D6D8C2-6FBD-4569-9CA4-1FEB073E070F}"/>
              </a:ext>
            </a:extLst>
          </p:cNvPr>
          <p:cNvSpPr txBox="1"/>
          <p:nvPr/>
        </p:nvSpPr>
        <p:spPr>
          <a:xfrm>
            <a:off x="9196603" y="167173"/>
            <a:ext cx="1168910" cy="584775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zh-CN" altLang="en-US" sz="2400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方案</a:t>
            </a:r>
            <a:r>
              <a:rPr lang="en-US" altLang="zh-CN" sz="32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2400" b="1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969863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solidFill>
            <a:schemeClr val="accent5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en-US" altLang="zh-CN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74</a:t>
            </a:r>
            <a:r>
              <a:rPr lang="en-US" altLang="zh-CN" sz="4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LS</a:t>
            </a:r>
            <a:r>
              <a:rPr lang="en-US" altLang="zh-CN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280</a:t>
            </a:r>
            <a:r>
              <a:rPr lang="zh-CN" altLang="en-US" sz="4000" spc="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：奇偶校验发生器 </a:t>
            </a:r>
            <a:r>
              <a:rPr lang="en-US" altLang="zh-CN" sz="4000" spc="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 </a:t>
            </a:r>
            <a:r>
              <a:rPr lang="zh-CN" altLang="en-US" sz="4000" spc="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校验器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表格 6">
                <a:extLst>
                  <a:ext uri="{FF2B5EF4-FFF2-40B4-BE49-F238E27FC236}">
                    <a16:creationId xmlns:a16="http://schemas.microsoft.com/office/drawing/2014/main" id="{677CF09F-2A90-4C82-8908-F46FA5B6BDD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73625140"/>
                  </p:ext>
                </p:extLst>
              </p:nvPr>
            </p:nvGraphicFramePr>
            <p:xfrm>
              <a:off x="7974311" y="4180320"/>
              <a:ext cx="4030373" cy="2195132"/>
            </p:xfrm>
            <a:graphic>
              <a:graphicData uri="http://schemas.openxmlformats.org/drawingml/2006/table">
                <a:tbl>
                  <a:tblPr firstRow="1" bandRow="1">
                    <a:tableStyleId>{5FD0F851-EC5A-4D38-B0AD-8093EC10F338}</a:tableStyleId>
                  </a:tblPr>
                  <a:tblGrid>
                    <a:gridCol w="2682859">
                      <a:extLst>
                        <a:ext uri="{9D8B030D-6E8A-4147-A177-3AD203B41FA5}">
                          <a16:colId xmlns:a16="http://schemas.microsoft.com/office/drawing/2014/main" val="2650250860"/>
                        </a:ext>
                      </a:extLst>
                    </a:gridCol>
                    <a:gridCol w="590737">
                      <a:extLst>
                        <a:ext uri="{9D8B030D-6E8A-4147-A177-3AD203B41FA5}">
                          <a16:colId xmlns:a16="http://schemas.microsoft.com/office/drawing/2014/main" val="979282078"/>
                        </a:ext>
                      </a:extLst>
                    </a:gridCol>
                    <a:gridCol w="756777">
                      <a:extLst>
                        <a:ext uri="{9D8B030D-6E8A-4147-A177-3AD203B41FA5}">
                          <a16:colId xmlns:a16="http://schemas.microsoft.com/office/drawing/2014/main" val="2389521199"/>
                        </a:ext>
                      </a:extLst>
                    </a:gridCol>
                  </a:tblGrid>
                  <a:tr h="56695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000" dirty="0"/>
                            <a:t>输入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000" dirty="0"/>
                            <a:t>输出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59824138"/>
                      </a:ext>
                    </a:extLst>
                  </a:tr>
                  <a:tr h="566955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~</m:t>
                              </m:r>
                              <m:sSub>
                                <m:sSubPr>
                                  <m:ctrlPr>
                                    <a:rPr lang="en-US" altLang="zh-CN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8</m:t>
                                  </m:r>
                                </m:sub>
                              </m:s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oMath>
                          </a14:m>
                          <a:r>
                            <a:rPr lang="zh-CN" altLang="en-US" sz="2000" dirty="0"/>
                            <a:t> 的个数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/>
                            <a:t>F</a:t>
                          </a:r>
                          <a:r>
                            <a:rPr lang="zh-CN" altLang="en-US" sz="2000" b="1" baseline="-25000" dirty="0"/>
                            <a:t>奇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/>
                            <a:t>F</a:t>
                          </a:r>
                          <a:r>
                            <a:rPr lang="zh-CN" altLang="en-US" sz="2000" b="1" baseline="-25000" dirty="0"/>
                            <a:t>偶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592203953"/>
                      </a:ext>
                    </a:extLst>
                  </a:tr>
                  <a:tr h="53061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000" dirty="0"/>
                            <a:t>奇数 </a:t>
                          </a:r>
                          <a:r>
                            <a:rPr lang="en-US" altLang="zh-CN" sz="2000" dirty="0"/>
                            <a:t>(1</a:t>
                          </a:r>
                          <a:r>
                            <a:rPr lang="zh-CN" altLang="en-US" sz="2000" dirty="0"/>
                            <a:t>，</a:t>
                          </a:r>
                          <a:r>
                            <a:rPr lang="en-US" altLang="zh-CN" sz="2000" dirty="0"/>
                            <a:t>3</a:t>
                          </a:r>
                          <a:r>
                            <a:rPr lang="zh-CN" altLang="en-US" sz="2000" dirty="0"/>
                            <a:t>，</a:t>
                          </a:r>
                          <a:r>
                            <a:rPr lang="en-US" altLang="zh-CN" sz="2000" dirty="0"/>
                            <a:t>5</a:t>
                          </a:r>
                          <a:r>
                            <a:rPr lang="zh-CN" altLang="en-US" sz="2000" dirty="0"/>
                            <a:t>，</a:t>
                          </a:r>
                          <a:r>
                            <a:rPr lang="en-US" altLang="zh-CN" sz="2000" dirty="0"/>
                            <a:t>7</a:t>
                          </a:r>
                          <a:r>
                            <a:rPr lang="zh-CN" altLang="en-US" sz="2000" dirty="0"/>
                            <a:t>，</a:t>
                          </a:r>
                          <a:r>
                            <a:rPr lang="en-US" altLang="zh-CN" sz="2000" dirty="0"/>
                            <a:t>9)</a:t>
                          </a:r>
                          <a:endParaRPr lang="zh-CN" alt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/>
                            <a:t>1</a:t>
                          </a:r>
                          <a:endParaRPr lang="zh-CN" altLang="en-US" sz="20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0" dirty="0"/>
                            <a:t>0</a:t>
                          </a:r>
                          <a:endParaRPr lang="zh-CN" altLang="en-US" sz="2000" b="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985233224"/>
                      </a:ext>
                    </a:extLst>
                  </a:tr>
                  <a:tr h="53061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2000" dirty="0"/>
                            <a:t>偶数 </a:t>
                          </a:r>
                          <a:r>
                            <a:rPr lang="en-US" altLang="zh-CN" sz="2000" dirty="0"/>
                            <a:t>(0</a:t>
                          </a:r>
                          <a:r>
                            <a:rPr lang="zh-CN" altLang="en-US" sz="2000" dirty="0"/>
                            <a:t>，</a:t>
                          </a:r>
                          <a:r>
                            <a:rPr lang="en-US" altLang="zh-CN" sz="2000" dirty="0"/>
                            <a:t>2</a:t>
                          </a:r>
                          <a:r>
                            <a:rPr lang="zh-CN" altLang="en-US" sz="2000" dirty="0"/>
                            <a:t>，</a:t>
                          </a:r>
                          <a:r>
                            <a:rPr lang="en-US" altLang="zh-CN" sz="2000" dirty="0"/>
                            <a:t>4</a:t>
                          </a:r>
                          <a:r>
                            <a:rPr lang="zh-CN" altLang="en-US" sz="2000" dirty="0"/>
                            <a:t>，</a:t>
                          </a:r>
                          <a:r>
                            <a:rPr lang="en-US" altLang="zh-CN" sz="2000" dirty="0"/>
                            <a:t>6</a:t>
                          </a:r>
                          <a:r>
                            <a:rPr lang="zh-CN" altLang="en-US" sz="2000" dirty="0"/>
                            <a:t>，</a:t>
                          </a:r>
                          <a:r>
                            <a:rPr lang="en-US" altLang="zh-CN" sz="2000" dirty="0"/>
                            <a:t>8)</a:t>
                          </a:r>
                          <a:endParaRPr lang="zh-CN" alt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0" dirty="0"/>
                            <a:t>0</a:t>
                          </a:r>
                          <a:endParaRPr lang="zh-CN" altLang="en-US" sz="2000" b="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/>
                            <a:t>1</a:t>
                          </a:r>
                          <a:endParaRPr lang="zh-CN" altLang="en-US" sz="2000" b="1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457908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表格 6">
                <a:extLst>
                  <a:ext uri="{FF2B5EF4-FFF2-40B4-BE49-F238E27FC236}">
                    <a16:creationId xmlns:a16="http://schemas.microsoft.com/office/drawing/2014/main" id="{677CF09F-2A90-4C82-8908-F46FA5B6BDD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73625140"/>
                  </p:ext>
                </p:extLst>
              </p:nvPr>
            </p:nvGraphicFramePr>
            <p:xfrm>
              <a:off x="7974311" y="4180320"/>
              <a:ext cx="4030373" cy="2195132"/>
            </p:xfrm>
            <a:graphic>
              <a:graphicData uri="http://schemas.openxmlformats.org/drawingml/2006/table">
                <a:tbl>
                  <a:tblPr firstRow="1" bandRow="1">
                    <a:tableStyleId>{5FD0F851-EC5A-4D38-B0AD-8093EC10F338}</a:tableStyleId>
                  </a:tblPr>
                  <a:tblGrid>
                    <a:gridCol w="2682859">
                      <a:extLst>
                        <a:ext uri="{9D8B030D-6E8A-4147-A177-3AD203B41FA5}">
                          <a16:colId xmlns:a16="http://schemas.microsoft.com/office/drawing/2014/main" val="2650250860"/>
                        </a:ext>
                      </a:extLst>
                    </a:gridCol>
                    <a:gridCol w="590737">
                      <a:extLst>
                        <a:ext uri="{9D8B030D-6E8A-4147-A177-3AD203B41FA5}">
                          <a16:colId xmlns:a16="http://schemas.microsoft.com/office/drawing/2014/main" val="979282078"/>
                        </a:ext>
                      </a:extLst>
                    </a:gridCol>
                    <a:gridCol w="756777">
                      <a:extLst>
                        <a:ext uri="{9D8B030D-6E8A-4147-A177-3AD203B41FA5}">
                          <a16:colId xmlns:a16="http://schemas.microsoft.com/office/drawing/2014/main" val="2389521199"/>
                        </a:ext>
                      </a:extLst>
                    </a:gridCol>
                  </a:tblGrid>
                  <a:tr h="56695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000" dirty="0"/>
                            <a:t>输入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000" dirty="0"/>
                            <a:t>输出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59824138"/>
                      </a:ext>
                    </a:extLst>
                  </a:tr>
                  <a:tr h="5669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3"/>
                          <a:stretch>
                            <a:fillRect t="-101075" r="-50340" b="-1956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/>
                            <a:t>F</a:t>
                          </a:r>
                          <a:r>
                            <a:rPr lang="zh-CN" altLang="en-US" sz="2000" b="1" baseline="-25000" dirty="0"/>
                            <a:t>奇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/>
                            <a:t>F</a:t>
                          </a:r>
                          <a:r>
                            <a:rPr lang="zh-CN" altLang="en-US" sz="2000" b="1" baseline="-25000" dirty="0"/>
                            <a:t>偶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592203953"/>
                      </a:ext>
                    </a:extLst>
                  </a:tr>
                  <a:tr h="53061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000" dirty="0"/>
                            <a:t>奇数 </a:t>
                          </a:r>
                          <a:r>
                            <a:rPr lang="en-US" altLang="zh-CN" sz="2000" dirty="0"/>
                            <a:t>(1</a:t>
                          </a:r>
                          <a:r>
                            <a:rPr lang="zh-CN" altLang="en-US" sz="2000" dirty="0"/>
                            <a:t>，</a:t>
                          </a:r>
                          <a:r>
                            <a:rPr lang="en-US" altLang="zh-CN" sz="2000" dirty="0"/>
                            <a:t>3</a:t>
                          </a:r>
                          <a:r>
                            <a:rPr lang="zh-CN" altLang="en-US" sz="2000" dirty="0"/>
                            <a:t>，</a:t>
                          </a:r>
                          <a:r>
                            <a:rPr lang="en-US" altLang="zh-CN" sz="2000" dirty="0"/>
                            <a:t>5</a:t>
                          </a:r>
                          <a:r>
                            <a:rPr lang="zh-CN" altLang="en-US" sz="2000" dirty="0"/>
                            <a:t>，</a:t>
                          </a:r>
                          <a:r>
                            <a:rPr lang="en-US" altLang="zh-CN" sz="2000" dirty="0"/>
                            <a:t>7</a:t>
                          </a:r>
                          <a:r>
                            <a:rPr lang="zh-CN" altLang="en-US" sz="2000" dirty="0"/>
                            <a:t>，</a:t>
                          </a:r>
                          <a:r>
                            <a:rPr lang="en-US" altLang="zh-CN" sz="2000" dirty="0"/>
                            <a:t>9)</a:t>
                          </a:r>
                          <a:endParaRPr lang="zh-CN" alt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/>
                            <a:t>1</a:t>
                          </a:r>
                          <a:endParaRPr lang="zh-CN" altLang="en-US" sz="20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0" dirty="0"/>
                            <a:t>0</a:t>
                          </a:r>
                          <a:endParaRPr lang="zh-CN" altLang="en-US" sz="2000" b="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985233224"/>
                      </a:ext>
                    </a:extLst>
                  </a:tr>
                  <a:tr h="53061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2000" dirty="0"/>
                            <a:t>偶数 </a:t>
                          </a:r>
                          <a:r>
                            <a:rPr lang="en-US" altLang="zh-CN" sz="2000" dirty="0"/>
                            <a:t>(0</a:t>
                          </a:r>
                          <a:r>
                            <a:rPr lang="zh-CN" altLang="en-US" sz="2000" dirty="0"/>
                            <a:t>，</a:t>
                          </a:r>
                          <a:r>
                            <a:rPr lang="en-US" altLang="zh-CN" sz="2000" dirty="0"/>
                            <a:t>2</a:t>
                          </a:r>
                          <a:r>
                            <a:rPr lang="zh-CN" altLang="en-US" sz="2000" dirty="0"/>
                            <a:t>，</a:t>
                          </a:r>
                          <a:r>
                            <a:rPr lang="en-US" altLang="zh-CN" sz="2000" dirty="0"/>
                            <a:t>4</a:t>
                          </a:r>
                          <a:r>
                            <a:rPr lang="zh-CN" altLang="en-US" sz="2000" dirty="0"/>
                            <a:t>，</a:t>
                          </a:r>
                          <a:r>
                            <a:rPr lang="en-US" altLang="zh-CN" sz="2000" dirty="0"/>
                            <a:t>6</a:t>
                          </a:r>
                          <a:r>
                            <a:rPr lang="zh-CN" altLang="en-US" sz="2000" dirty="0"/>
                            <a:t>，</a:t>
                          </a:r>
                          <a:r>
                            <a:rPr lang="en-US" altLang="zh-CN" sz="2000" dirty="0"/>
                            <a:t>8)</a:t>
                          </a:r>
                          <a:endParaRPr lang="zh-CN" alt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0" dirty="0"/>
                            <a:t>0</a:t>
                          </a:r>
                          <a:endParaRPr lang="zh-CN" altLang="en-US" sz="2000" b="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/>
                            <a:t>1</a:t>
                          </a:r>
                          <a:endParaRPr lang="zh-CN" altLang="en-US" sz="2000" b="1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45790804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8" name="图片 7">
            <a:extLst>
              <a:ext uri="{FF2B5EF4-FFF2-40B4-BE49-F238E27FC236}">
                <a16:creationId xmlns:a16="http://schemas.microsoft.com/office/drawing/2014/main" id="{A38773B8-E6B1-4BB0-903C-BC0FFC1F2D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99210" y="1186061"/>
            <a:ext cx="3019153" cy="2708198"/>
          </a:xfrm>
          <a:prstGeom prst="rect">
            <a:avLst/>
          </a:prstGeom>
        </p:spPr>
      </p:pic>
      <p:grpSp>
        <p:nvGrpSpPr>
          <p:cNvPr id="5" name="组合 4">
            <a:extLst>
              <a:ext uri="{FF2B5EF4-FFF2-40B4-BE49-F238E27FC236}">
                <a16:creationId xmlns:a16="http://schemas.microsoft.com/office/drawing/2014/main" id="{FDB8DB53-50A1-4B15-9488-78A23CCEBEDB}"/>
              </a:ext>
            </a:extLst>
          </p:cNvPr>
          <p:cNvGrpSpPr/>
          <p:nvPr/>
        </p:nvGrpSpPr>
        <p:grpSpPr>
          <a:xfrm>
            <a:off x="4748357" y="990653"/>
            <a:ext cx="3572568" cy="3648316"/>
            <a:chOff x="1123029" y="2552894"/>
            <a:chExt cx="3572568" cy="3648316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82C31450-7909-4B5B-B2A0-6CE427586C87}"/>
                </a:ext>
              </a:extLst>
            </p:cNvPr>
            <p:cNvSpPr/>
            <p:nvPr/>
          </p:nvSpPr>
          <p:spPr>
            <a:xfrm>
              <a:off x="2022247" y="2552894"/>
              <a:ext cx="1466383" cy="364831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800" b="1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74LS280</a:t>
              </a:r>
              <a:endParaRPr lang="zh-CN" altLang="en-US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cxnSp>
          <p:nvCxnSpPr>
            <p:cNvPr id="15" name="直接箭头连接符 14">
              <a:extLst>
                <a:ext uri="{FF2B5EF4-FFF2-40B4-BE49-F238E27FC236}">
                  <a16:creationId xmlns:a16="http://schemas.microsoft.com/office/drawing/2014/main" id="{19B65AA9-B66E-4401-952E-6D94CDA7CCF1}"/>
                </a:ext>
              </a:extLst>
            </p:cNvPr>
            <p:cNvCxnSpPr>
              <a:cxnSpLocks/>
            </p:cNvCxnSpPr>
            <p:nvPr/>
          </p:nvCxnSpPr>
          <p:spPr>
            <a:xfrm>
              <a:off x="1570589" y="4761545"/>
              <a:ext cx="448888" cy="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箭头连接符 16">
              <a:extLst>
                <a:ext uri="{FF2B5EF4-FFF2-40B4-BE49-F238E27FC236}">
                  <a16:creationId xmlns:a16="http://schemas.microsoft.com/office/drawing/2014/main" id="{B68E4C8B-10F8-4B85-AA34-CDCDA8F70FD7}"/>
                </a:ext>
              </a:extLst>
            </p:cNvPr>
            <p:cNvCxnSpPr>
              <a:cxnSpLocks/>
            </p:cNvCxnSpPr>
            <p:nvPr/>
          </p:nvCxnSpPr>
          <p:spPr>
            <a:xfrm>
              <a:off x="1570589" y="4376495"/>
              <a:ext cx="448888" cy="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箭头连接符 17">
              <a:extLst>
                <a:ext uri="{FF2B5EF4-FFF2-40B4-BE49-F238E27FC236}">
                  <a16:creationId xmlns:a16="http://schemas.microsoft.com/office/drawing/2014/main" id="{F4EDB821-13B6-491F-BC61-F710B46250B4}"/>
                </a:ext>
              </a:extLst>
            </p:cNvPr>
            <p:cNvCxnSpPr>
              <a:cxnSpLocks/>
            </p:cNvCxnSpPr>
            <p:nvPr/>
          </p:nvCxnSpPr>
          <p:spPr>
            <a:xfrm>
              <a:off x="1570589" y="3991446"/>
              <a:ext cx="448888" cy="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箭头连接符 18">
              <a:extLst>
                <a:ext uri="{FF2B5EF4-FFF2-40B4-BE49-F238E27FC236}">
                  <a16:creationId xmlns:a16="http://schemas.microsoft.com/office/drawing/2014/main" id="{939EEEDA-7D84-4FC8-9F76-9836A2E562F1}"/>
                </a:ext>
              </a:extLst>
            </p:cNvPr>
            <p:cNvCxnSpPr>
              <a:cxnSpLocks/>
            </p:cNvCxnSpPr>
            <p:nvPr/>
          </p:nvCxnSpPr>
          <p:spPr>
            <a:xfrm>
              <a:off x="1570589" y="3606397"/>
              <a:ext cx="448888" cy="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箭头连接符 19">
              <a:extLst>
                <a:ext uri="{FF2B5EF4-FFF2-40B4-BE49-F238E27FC236}">
                  <a16:creationId xmlns:a16="http://schemas.microsoft.com/office/drawing/2014/main" id="{325F0E96-3E11-46C3-8CE5-C18E21BE7DB0}"/>
                </a:ext>
              </a:extLst>
            </p:cNvPr>
            <p:cNvCxnSpPr>
              <a:cxnSpLocks/>
            </p:cNvCxnSpPr>
            <p:nvPr/>
          </p:nvCxnSpPr>
          <p:spPr>
            <a:xfrm>
              <a:off x="1570589" y="3221348"/>
              <a:ext cx="448888" cy="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箭头连接符 20">
              <a:extLst>
                <a:ext uri="{FF2B5EF4-FFF2-40B4-BE49-F238E27FC236}">
                  <a16:creationId xmlns:a16="http://schemas.microsoft.com/office/drawing/2014/main" id="{3CFA8EFF-C564-4A4A-8F47-4BA7299D88F4}"/>
                </a:ext>
              </a:extLst>
            </p:cNvPr>
            <p:cNvCxnSpPr>
              <a:cxnSpLocks/>
            </p:cNvCxnSpPr>
            <p:nvPr/>
          </p:nvCxnSpPr>
          <p:spPr>
            <a:xfrm>
              <a:off x="1570589" y="5146595"/>
              <a:ext cx="448888" cy="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箭头连接符 21">
              <a:extLst>
                <a:ext uri="{FF2B5EF4-FFF2-40B4-BE49-F238E27FC236}">
                  <a16:creationId xmlns:a16="http://schemas.microsoft.com/office/drawing/2014/main" id="{1A88E993-E22E-4433-BC2F-9F0641AFBE8E}"/>
                </a:ext>
              </a:extLst>
            </p:cNvPr>
            <p:cNvCxnSpPr>
              <a:cxnSpLocks/>
            </p:cNvCxnSpPr>
            <p:nvPr/>
          </p:nvCxnSpPr>
          <p:spPr>
            <a:xfrm>
              <a:off x="1570589" y="5531645"/>
              <a:ext cx="448888" cy="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箭头连接符 22">
              <a:extLst>
                <a:ext uri="{FF2B5EF4-FFF2-40B4-BE49-F238E27FC236}">
                  <a16:creationId xmlns:a16="http://schemas.microsoft.com/office/drawing/2014/main" id="{605407B5-1E32-4693-A004-9FF50EAB46F3}"/>
                </a:ext>
              </a:extLst>
            </p:cNvPr>
            <p:cNvCxnSpPr>
              <a:cxnSpLocks/>
            </p:cNvCxnSpPr>
            <p:nvPr/>
          </p:nvCxnSpPr>
          <p:spPr>
            <a:xfrm>
              <a:off x="1570589" y="5916695"/>
              <a:ext cx="448888" cy="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箭头连接符 23">
              <a:extLst>
                <a:ext uri="{FF2B5EF4-FFF2-40B4-BE49-F238E27FC236}">
                  <a16:creationId xmlns:a16="http://schemas.microsoft.com/office/drawing/2014/main" id="{E2418567-ED80-4875-A3EC-501BCC690594}"/>
                </a:ext>
              </a:extLst>
            </p:cNvPr>
            <p:cNvCxnSpPr>
              <a:cxnSpLocks/>
            </p:cNvCxnSpPr>
            <p:nvPr/>
          </p:nvCxnSpPr>
          <p:spPr>
            <a:xfrm>
              <a:off x="1570589" y="2836299"/>
              <a:ext cx="448888" cy="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文本框 26">
                  <a:extLst>
                    <a:ext uri="{FF2B5EF4-FFF2-40B4-BE49-F238E27FC236}">
                      <a16:creationId xmlns:a16="http://schemas.microsoft.com/office/drawing/2014/main" id="{CD6A21B1-2D00-491E-83AF-90EC2A21C5EA}"/>
                    </a:ext>
                  </a:extLst>
                </p:cNvPr>
                <p:cNvSpPr txBox="1"/>
                <p:nvPr/>
              </p:nvSpPr>
              <p:spPr>
                <a:xfrm>
                  <a:off x="1123029" y="3006138"/>
                  <a:ext cx="349135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  <m:t>𝑰</m:t>
                            </m:r>
                          </m:e>
                          <m:sub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zh-CN" altLang="en-US" sz="2000" b="1" dirty="0"/>
                </a:p>
              </p:txBody>
            </p:sp>
          </mc:Choice>
          <mc:Fallback xmlns="">
            <p:sp>
              <p:nvSpPr>
                <p:cNvPr id="27" name="文本框 26">
                  <a:extLst>
                    <a:ext uri="{FF2B5EF4-FFF2-40B4-BE49-F238E27FC236}">
                      <a16:creationId xmlns:a16="http://schemas.microsoft.com/office/drawing/2014/main" id="{CD6A21B1-2D00-491E-83AF-90EC2A21C5E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3029" y="3006138"/>
                  <a:ext cx="349135" cy="400110"/>
                </a:xfrm>
                <a:prstGeom prst="rect">
                  <a:avLst/>
                </a:prstGeom>
                <a:blipFill>
                  <a:blip r:embed="rId5"/>
                  <a:stretch>
                    <a:fillRect r="-10526" b="-153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文本框 27">
                  <a:extLst>
                    <a:ext uri="{FF2B5EF4-FFF2-40B4-BE49-F238E27FC236}">
                      <a16:creationId xmlns:a16="http://schemas.microsoft.com/office/drawing/2014/main" id="{F18A7EED-813F-41DA-BD98-8B1643DBF961}"/>
                    </a:ext>
                  </a:extLst>
                </p:cNvPr>
                <p:cNvSpPr txBox="1"/>
                <p:nvPr/>
              </p:nvSpPr>
              <p:spPr>
                <a:xfrm>
                  <a:off x="1123029" y="2619102"/>
                  <a:ext cx="349135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  <m:t>𝑰</m:t>
                            </m:r>
                          </m:e>
                          <m:sub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</m:oMath>
                    </m:oMathPara>
                  </a14:m>
                  <a:endParaRPr lang="zh-CN" altLang="en-US" sz="2000" b="1" dirty="0"/>
                </a:p>
              </p:txBody>
            </p:sp>
          </mc:Choice>
          <mc:Fallback xmlns="">
            <p:sp>
              <p:nvSpPr>
                <p:cNvPr id="28" name="文本框 27">
                  <a:extLst>
                    <a:ext uri="{FF2B5EF4-FFF2-40B4-BE49-F238E27FC236}">
                      <a16:creationId xmlns:a16="http://schemas.microsoft.com/office/drawing/2014/main" id="{F18A7EED-813F-41DA-BD98-8B1643DBF96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3029" y="2619102"/>
                  <a:ext cx="349135" cy="400110"/>
                </a:xfrm>
                <a:prstGeom prst="rect">
                  <a:avLst/>
                </a:prstGeom>
                <a:blipFill>
                  <a:blip r:embed="rId6"/>
                  <a:stretch>
                    <a:fillRect r="-10526" b="-151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文本框 28">
                  <a:extLst>
                    <a:ext uri="{FF2B5EF4-FFF2-40B4-BE49-F238E27FC236}">
                      <a16:creationId xmlns:a16="http://schemas.microsoft.com/office/drawing/2014/main" id="{8D3E64A8-069D-468A-AE3D-C6852296CD29}"/>
                    </a:ext>
                  </a:extLst>
                </p:cNvPr>
                <p:cNvSpPr txBox="1"/>
                <p:nvPr/>
              </p:nvSpPr>
              <p:spPr>
                <a:xfrm>
                  <a:off x="1123029" y="3393174"/>
                  <a:ext cx="349135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  <m:t>𝑰</m:t>
                            </m:r>
                          </m:e>
                          <m:sub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zh-CN" altLang="en-US" sz="2000" b="1" dirty="0"/>
                </a:p>
              </p:txBody>
            </p:sp>
          </mc:Choice>
          <mc:Fallback xmlns="">
            <p:sp>
              <p:nvSpPr>
                <p:cNvPr id="29" name="文本框 28">
                  <a:extLst>
                    <a:ext uri="{FF2B5EF4-FFF2-40B4-BE49-F238E27FC236}">
                      <a16:creationId xmlns:a16="http://schemas.microsoft.com/office/drawing/2014/main" id="{8D3E64A8-069D-468A-AE3D-C6852296CD2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3029" y="3393174"/>
                  <a:ext cx="349135" cy="400110"/>
                </a:xfrm>
                <a:prstGeom prst="rect">
                  <a:avLst/>
                </a:prstGeom>
                <a:blipFill>
                  <a:blip r:embed="rId7"/>
                  <a:stretch>
                    <a:fillRect r="-10526" b="-151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文本框 29">
                  <a:extLst>
                    <a:ext uri="{FF2B5EF4-FFF2-40B4-BE49-F238E27FC236}">
                      <a16:creationId xmlns:a16="http://schemas.microsoft.com/office/drawing/2014/main" id="{A1FDAA0A-DF23-45FB-B35E-CCA8997588A8}"/>
                    </a:ext>
                  </a:extLst>
                </p:cNvPr>
                <p:cNvSpPr txBox="1"/>
                <p:nvPr/>
              </p:nvSpPr>
              <p:spPr>
                <a:xfrm>
                  <a:off x="1123029" y="3780210"/>
                  <a:ext cx="349135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  <m:t>𝑰</m:t>
                            </m:r>
                          </m:e>
                          <m:sub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</m:oMath>
                    </m:oMathPara>
                  </a14:m>
                  <a:endParaRPr lang="zh-CN" altLang="en-US" sz="2000" b="1" dirty="0"/>
                </a:p>
              </p:txBody>
            </p:sp>
          </mc:Choice>
          <mc:Fallback xmlns="">
            <p:sp>
              <p:nvSpPr>
                <p:cNvPr id="30" name="文本框 29">
                  <a:extLst>
                    <a:ext uri="{FF2B5EF4-FFF2-40B4-BE49-F238E27FC236}">
                      <a16:creationId xmlns:a16="http://schemas.microsoft.com/office/drawing/2014/main" id="{A1FDAA0A-DF23-45FB-B35E-CCA8997588A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3029" y="3780210"/>
                  <a:ext cx="349135" cy="400110"/>
                </a:xfrm>
                <a:prstGeom prst="rect">
                  <a:avLst/>
                </a:prstGeom>
                <a:blipFill>
                  <a:blip r:embed="rId8"/>
                  <a:stretch>
                    <a:fillRect r="-10526" b="-153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文本框 30">
                  <a:extLst>
                    <a:ext uri="{FF2B5EF4-FFF2-40B4-BE49-F238E27FC236}">
                      <a16:creationId xmlns:a16="http://schemas.microsoft.com/office/drawing/2014/main" id="{E6604059-871E-4327-938A-A08593138BC0}"/>
                    </a:ext>
                  </a:extLst>
                </p:cNvPr>
                <p:cNvSpPr txBox="1"/>
                <p:nvPr/>
              </p:nvSpPr>
              <p:spPr>
                <a:xfrm>
                  <a:off x="1123029" y="4167246"/>
                  <a:ext cx="349135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  <m:t>𝑰</m:t>
                            </m:r>
                          </m:e>
                          <m:sub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  <m:t>𝟒</m:t>
                            </m:r>
                          </m:sub>
                        </m:sSub>
                      </m:oMath>
                    </m:oMathPara>
                  </a14:m>
                  <a:endParaRPr lang="zh-CN" altLang="en-US" sz="2000" b="1" dirty="0"/>
                </a:p>
              </p:txBody>
            </p:sp>
          </mc:Choice>
          <mc:Fallback xmlns="">
            <p:sp>
              <p:nvSpPr>
                <p:cNvPr id="31" name="文本框 30">
                  <a:extLst>
                    <a:ext uri="{FF2B5EF4-FFF2-40B4-BE49-F238E27FC236}">
                      <a16:creationId xmlns:a16="http://schemas.microsoft.com/office/drawing/2014/main" id="{E6604059-871E-4327-938A-A08593138BC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3029" y="4167246"/>
                  <a:ext cx="349135" cy="400110"/>
                </a:xfrm>
                <a:prstGeom prst="rect">
                  <a:avLst/>
                </a:prstGeom>
                <a:blipFill>
                  <a:blip r:embed="rId9"/>
                  <a:stretch>
                    <a:fillRect r="-10526" b="-151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文本框 31">
                  <a:extLst>
                    <a:ext uri="{FF2B5EF4-FFF2-40B4-BE49-F238E27FC236}">
                      <a16:creationId xmlns:a16="http://schemas.microsoft.com/office/drawing/2014/main" id="{B5BE6400-A4AA-4288-9B96-39B40ED2A748}"/>
                    </a:ext>
                  </a:extLst>
                </p:cNvPr>
                <p:cNvSpPr txBox="1"/>
                <p:nvPr/>
              </p:nvSpPr>
              <p:spPr>
                <a:xfrm>
                  <a:off x="1123029" y="4554282"/>
                  <a:ext cx="349135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  <m:t>𝑰</m:t>
                            </m:r>
                          </m:e>
                          <m:sub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  <m:t>𝟓</m:t>
                            </m:r>
                          </m:sub>
                        </m:sSub>
                      </m:oMath>
                    </m:oMathPara>
                  </a14:m>
                  <a:endParaRPr lang="zh-CN" altLang="en-US" sz="2000" b="1" dirty="0"/>
                </a:p>
              </p:txBody>
            </p:sp>
          </mc:Choice>
          <mc:Fallback xmlns="">
            <p:sp>
              <p:nvSpPr>
                <p:cNvPr id="32" name="文本框 31">
                  <a:extLst>
                    <a:ext uri="{FF2B5EF4-FFF2-40B4-BE49-F238E27FC236}">
                      <a16:creationId xmlns:a16="http://schemas.microsoft.com/office/drawing/2014/main" id="{B5BE6400-A4AA-4288-9B96-39B40ED2A74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3029" y="4554282"/>
                  <a:ext cx="349135" cy="400110"/>
                </a:xfrm>
                <a:prstGeom prst="rect">
                  <a:avLst/>
                </a:prstGeom>
                <a:blipFill>
                  <a:blip r:embed="rId10"/>
                  <a:stretch>
                    <a:fillRect r="-10526" b="-307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文本框 32">
                  <a:extLst>
                    <a:ext uri="{FF2B5EF4-FFF2-40B4-BE49-F238E27FC236}">
                      <a16:creationId xmlns:a16="http://schemas.microsoft.com/office/drawing/2014/main" id="{AAF0D33C-B0BB-4817-BC55-4C2835E79E02}"/>
                    </a:ext>
                  </a:extLst>
                </p:cNvPr>
                <p:cNvSpPr txBox="1"/>
                <p:nvPr/>
              </p:nvSpPr>
              <p:spPr>
                <a:xfrm>
                  <a:off x="1123029" y="4941318"/>
                  <a:ext cx="349135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  <m:t>𝑰</m:t>
                            </m:r>
                          </m:e>
                          <m:sub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  <m:t>𝟔</m:t>
                            </m:r>
                          </m:sub>
                        </m:sSub>
                      </m:oMath>
                    </m:oMathPara>
                  </a14:m>
                  <a:endParaRPr lang="zh-CN" altLang="en-US" sz="2000" b="1" dirty="0"/>
                </a:p>
              </p:txBody>
            </p:sp>
          </mc:Choice>
          <mc:Fallback xmlns="">
            <p:sp>
              <p:nvSpPr>
                <p:cNvPr id="33" name="文本框 32">
                  <a:extLst>
                    <a:ext uri="{FF2B5EF4-FFF2-40B4-BE49-F238E27FC236}">
                      <a16:creationId xmlns:a16="http://schemas.microsoft.com/office/drawing/2014/main" id="{AAF0D33C-B0BB-4817-BC55-4C2835E79E0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3029" y="4941318"/>
                  <a:ext cx="349135" cy="400110"/>
                </a:xfrm>
                <a:prstGeom prst="rect">
                  <a:avLst/>
                </a:prstGeom>
                <a:blipFill>
                  <a:blip r:embed="rId11"/>
                  <a:stretch>
                    <a:fillRect r="-10526" b="-151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文本框 33">
                  <a:extLst>
                    <a:ext uri="{FF2B5EF4-FFF2-40B4-BE49-F238E27FC236}">
                      <a16:creationId xmlns:a16="http://schemas.microsoft.com/office/drawing/2014/main" id="{ABA4E54A-3A05-4F8F-B10B-026559FFF797}"/>
                    </a:ext>
                  </a:extLst>
                </p:cNvPr>
                <p:cNvSpPr txBox="1"/>
                <p:nvPr/>
              </p:nvSpPr>
              <p:spPr>
                <a:xfrm>
                  <a:off x="1123029" y="5328354"/>
                  <a:ext cx="349135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  <m:t>𝑰</m:t>
                            </m:r>
                          </m:e>
                          <m:sub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  <m:t>𝟕</m:t>
                            </m:r>
                          </m:sub>
                        </m:sSub>
                      </m:oMath>
                    </m:oMathPara>
                  </a14:m>
                  <a:endParaRPr lang="zh-CN" altLang="en-US" sz="2000" b="1" dirty="0"/>
                </a:p>
              </p:txBody>
            </p:sp>
          </mc:Choice>
          <mc:Fallback xmlns="">
            <p:sp>
              <p:nvSpPr>
                <p:cNvPr id="34" name="文本框 33">
                  <a:extLst>
                    <a:ext uri="{FF2B5EF4-FFF2-40B4-BE49-F238E27FC236}">
                      <a16:creationId xmlns:a16="http://schemas.microsoft.com/office/drawing/2014/main" id="{ABA4E54A-3A05-4F8F-B10B-026559FFF79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3029" y="5328354"/>
                  <a:ext cx="349135" cy="400110"/>
                </a:xfrm>
                <a:prstGeom prst="rect">
                  <a:avLst/>
                </a:prstGeom>
                <a:blipFill>
                  <a:blip r:embed="rId12"/>
                  <a:stretch>
                    <a:fillRect r="-10526" b="-153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文本框 34">
                  <a:extLst>
                    <a:ext uri="{FF2B5EF4-FFF2-40B4-BE49-F238E27FC236}">
                      <a16:creationId xmlns:a16="http://schemas.microsoft.com/office/drawing/2014/main" id="{E47A0B47-7022-4EB6-9A3F-231100F9A835}"/>
                    </a:ext>
                  </a:extLst>
                </p:cNvPr>
                <p:cNvSpPr txBox="1"/>
                <p:nvPr/>
              </p:nvSpPr>
              <p:spPr>
                <a:xfrm>
                  <a:off x="1123029" y="5715392"/>
                  <a:ext cx="349135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𝑰</m:t>
                            </m:r>
                          </m:e>
                          <m:sub>
                            <m:r>
                              <a:rPr lang="en-US" altLang="zh-CN" sz="20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𝟖</m:t>
                            </m:r>
                          </m:sub>
                        </m:sSub>
                      </m:oMath>
                    </m:oMathPara>
                  </a14:m>
                  <a:endParaRPr lang="zh-CN" altLang="en-US" sz="2000" b="1" dirty="0"/>
                </a:p>
              </p:txBody>
            </p:sp>
          </mc:Choice>
          <mc:Fallback xmlns="">
            <p:sp>
              <p:nvSpPr>
                <p:cNvPr id="35" name="文本框 34">
                  <a:extLst>
                    <a:ext uri="{FF2B5EF4-FFF2-40B4-BE49-F238E27FC236}">
                      <a16:creationId xmlns:a16="http://schemas.microsoft.com/office/drawing/2014/main" id="{E47A0B47-7022-4EB6-9A3F-231100F9A83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3029" y="5715392"/>
                  <a:ext cx="349135" cy="400110"/>
                </a:xfrm>
                <a:prstGeom prst="rect">
                  <a:avLst/>
                </a:prstGeom>
                <a:blipFill>
                  <a:blip r:embed="rId13"/>
                  <a:stretch>
                    <a:fillRect r="-10526" b="-151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6" name="直接箭头连接符 35">
              <a:extLst>
                <a:ext uri="{FF2B5EF4-FFF2-40B4-BE49-F238E27FC236}">
                  <a16:creationId xmlns:a16="http://schemas.microsoft.com/office/drawing/2014/main" id="{89D1CF5E-F1D0-433A-B9E5-4BEAFC41AC10}"/>
                </a:ext>
              </a:extLst>
            </p:cNvPr>
            <p:cNvCxnSpPr>
              <a:cxnSpLocks/>
            </p:cNvCxnSpPr>
            <p:nvPr/>
          </p:nvCxnSpPr>
          <p:spPr>
            <a:xfrm>
              <a:off x="3494961" y="4858952"/>
              <a:ext cx="448888" cy="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箭头连接符 36">
              <a:extLst>
                <a:ext uri="{FF2B5EF4-FFF2-40B4-BE49-F238E27FC236}">
                  <a16:creationId xmlns:a16="http://schemas.microsoft.com/office/drawing/2014/main" id="{3624E2B9-28DB-4589-8D1E-11CD5646315A}"/>
                </a:ext>
              </a:extLst>
            </p:cNvPr>
            <p:cNvCxnSpPr>
              <a:cxnSpLocks/>
            </p:cNvCxnSpPr>
            <p:nvPr/>
          </p:nvCxnSpPr>
          <p:spPr>
            <a:xfrm>
              <a:off x="3494961" y="3858761"/>
              <a:ext cx="448888" cy="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AFF3D335-6842-4B6A-83AB-9E3FF7EC3F7C}"/>
                </a:ext>
              </a:extLst>
            </p:cNvPr>
            <p:cNvSpPr txBox="1"/>
            <p:nvPr/>
          </p:nvSpPr>
          <p:spPr>
            <a:xfrm>
              <a:off x="4048195" y="3568379"/>
              <a:ext cx="647402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800" b="1" dirty="0"/>
                <a:t>F</a:t>
              </a:r>
              <a:r>
                <a:rPr lang="zh-CN" altLang="en-US" sz="2800" b="1" baseline="-25000" dirty="0"/>
                <a:t>奇</a:t>
              </a:r>
            </a:p>
          </p:txBody>
        </p: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9E92F389-5383-4F50-8D9A-85E5C84A2BCF}"/>
                </a:ext>
              </a:extLst>
            </p:cNvPr>
            <p:cNvSpPr txBox="1"/>
            <p:nvPr/>
          </p:nvSpPr>
          <p:spPr>
            <a:xfrm>
              <a:off x="4048195" y="4567356"/>
              <a:ext cx="647402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800" b="1" dirty="0"/>
                <a:t>F</a:t>
              </a:r>
              <a:r>
                <a:rPr lang="zh-CN" altLang="en-US" sz="2800" b="1" baseline="-25000" dirty="0"/>
                <a:t>偶</a:t>
              </a:r>
            </a:p>
          </p:txBody>
        </p:sp>
      </p:grpSp>
      <p:sp>
        <p:nvSpPr>
          <p:cNvPr id="42" name="灯片编号占位符 41">
            <a:extLst>
              <a:ext uri="{FF2B5EF4-FFF2-40B4-BE49-F238E27FC236}">
                <a16:creationId xmlns:a16="http://schemas.microsoft.com/office/drawing/2014/main" id="{AA5BD6F0-ECC0-491D-A404-C58DD4E32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9DF0B-D505-483A-BDA3-D5167758AEB4}" type="slidenum">
              <a:rPr lang="zh-CN" altLang="en-US" sz="1400" b="1" smtClean="0"/>
              <a:pPr/>
              <a:t>4</a:t>
            </a:fld>
            <a:r>
              <a:rPr lang="zh-CN" altLang="en-US"/>
              <a:t> </a:t>
            </a:r>
            <a:r>
              <a:rPr lang="en-US" altLang="zh-CN"/>
              <a:t>/</a:t>
            </a:r>
            <a:r>
              <a:rPr lang="zh-CN" altLang="en-US"/>
              <a:t> </a:t>
            </a:r>
            <a:r>
              <a:rPr lang="en-US" altLang="zh-CN"/>
              <a:t>67</a:t>
            </a:r>
            <a:endParaRPr lang="zh-CN" altLang="en-US" dirty="0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B9E52765-16E6-40E8-8A45-2D8F3D0DE550}"/>
              </a:ext>
            </a:extLst>
          </p:cNvPr>
          <p:cNvSpPr txBox="1"/>
          <p:nvPr/>
        </p:nvSpPr>
        <p:spPr>
          <a:xfrm>
            <a:off x="1261364" y="759820"/>
            <a:ext cx="22296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</a:rPr>
              <a:t>低功耗 </a:t>
            </a:r>
            <a:r>
              <a:rPr lang="zh-CN" altLang="en-US" sz="2400" b="1" dirty="0">
                <a:solidFill>
                  <a:srgbClr val="FF0000"/>
                </a:solidFill>
              </a:rPr>
              <a:t>肖特基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B4DAA77-01F9-4C62-8021-75C4658E16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161" y="3935590"/>
            <a:ext cx="1430713" cy="2146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文本框 42">
            <a:extLst>
              <a:ext uri="{FF2B5EF4-FFF2-40B4-BE49-F238E27FC236}">
                <a16:creationId xmlns:a16="http://schemas.microsoft.com/office/drawing/2014/main" id="{1D20C1F3-3044-43BE-9E59-83ACF2EA43BA}"/>
              </a:ext>
            </a:extLst>
          </p:cNvPr>
          <p:cNvSpPr txBox="1"/>
          <p:nvPr/>
        </p:nvSpPr>
        <p:spPr>
          <a:xfrm>
            <a:off x="453594" y="6119583"/>
            <a:ext cx="14205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/>
              <a:t>1910~1989</a:t>
            </a:r>
            <a:endParaRPr lang="zh-CN" altLang="en-US" dirty="0"/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8FD7C359-B53E-4F10-8CAE-F4532A166079}"/>
              </a:ext>
            </a:extLst>
          </p:cNvPr>
          <p:cNvSpPr txBox="1"/>
          <p:nvPr/>
        </p:nvSpPr>
        <p:spPr>
          <a:xfrm>
            <a:off x="1480248" y="3528335"/>
            <a:ext cx="19552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William </a:t>
            </a:r>
            <a:r>
              <a:rPr lang="en-US" altLang="zh-CN" b="1" dirty="0">
                <a:solidFill>
                  <a:srgbClr val="FF0000"/>
                </a:solidFill>
              </a:rPr>
              <a:t>S</a:t>
            </a:r>
            <a:r>
              <a:rPr lang="en-US" altLang="zh-CN" b="1" dirty="0"/>
              <a:t>hockley</a:t>
            </a:r>
            <a:endParaRPr lang="zh-CN" altLang="en-US" b="1" dirty="0"/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92F993C2-D0E0-4B7A-ACD3-2E05163587D4}"/>
              </a:ext>
            </a:extLst>
          </p:cNvPr>
          <p:cNvSpPr txBox="1"/>
          <p:nvPr/>
        </p:nvSpPr>
        <p:spPr>
          <a:xfrm>
            <a:off x="1960943" y="4828908"/>
            <a:ext cx="4811537" cy="18921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/>
              <a:t>1936 </a:t>
            </a:r>
            <a:r>
              <a:rPr lang="zh-CN" altLang="en-US" sz="2000" dirty="0"/>
              <a:t>，</a:t>
            </a:r>
            <a:r>
              <a:rPr lang="en-US" altLang="zh-CN" sz="2000" dirty="0"/>
              <a:t>MIT</a:t>
            </a:r>
            <a:r>
              <a:rPr lang="zh-CN" altLang="en-US" sz="2000" dirty="0"/>
              <a:t>博士毕业，贝尔实验室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en-US" altLang="zh-CN" sz="2000" dirty="0"/>
              <a:t>1956 </a:t>
            </a:r>
            <a:r>
              <a:rPr lang="zh-CN" altLang="en-US" sz="2000" dirty="0"/>
              <a:t>，诺贝尔物理学奖：晶体管的发明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en-US" altLang="zh-CN" sz="2000" dirty="0"/>
              <a:t>             </a:t>
            </a:r>
            <a:r>
              <a:rPr lang="zh-CN" altLang="en-US" sz="2000" dirty="0"/>
              <a:t>硅谷创建公司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en-US" altLang="zh-CN" sz="2000" dirty="0"/>
              <a:t>1963~1975 </a:t>
            </a:r>
            <a:r>
              <a:rPr lang="zh-CN" altLang="en-US" sz="2000" dirty="0"/>
              <a:t>，斯坦福大学任教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922356AC-49FC-4C84-91AD-BF0B621556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162" y="1538858"/>
            <a:ext cx="1430714" cy="1859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文本框 45">
            <a:extLst>
              <a:ext uri="{FF2B5EF4-FFF2-40B4-BE49-F238E27FC236}">
                <a16:creationId xmlns:a16="http://schemas.microsoft.com/office/drawing/2014/main" id="{1C24F36C-6255-4D6A-9635-B9322DCB5C78}"/>
              </a:ext>
            </a:extLst>
          </p:cNvPr>
          <p:cNvSpPr txBox="1"/>
          <p:nvPr/>
        </p:nvSpPr>
        <p:spPr>
          <a:xfrm>
            <a:off x="1375557" y="1138933"/>
            <a:ext cx="21646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Walter H. </a:t>
            </a:r>
            <a:r>
              <a:rPr lang="en-US" altLang="zh-CN" b="1" dirty="0">
                <a:solidFill>
                  <a:srgbClr val="FF0000"/>
                </a:solidFill>
              </a:rPr>
              <a:t>S</a:t>
            </a:r>
            <a:r>
              <a:rPr lang="en-US" altLang="zh-CN" b="1" dirty="0"/>
              <a:t>chottky</a:t>
            </a:r>
            <a:endParaRPr lang="zh-CN" altLang="en-US" b="1" dirty="0"/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AE891E6C-E9B0-4B8B-A047-2F6CCBAB38A5}"/>
              </a:ext>
            </a:extLst>
          </p:cNvPr>
          <p:cNvSpPr txBox="1"/>
          <p:nvPr/>
        </p:nvSpPr>
        <p:spPr>
          <a:xfrm>
            <a:off x="2083018" y="1657853"/>
            <a:ext cx="1742111" cy="8811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0" i="0" dirty="0">
                <a:solidFill>
                  <a:srgbClr val="626675"/>
                </a:solidFill>
                <a:effectLst/>
                <a:latin typeface="Helvetica Neue"/>
              </a:rPr>
              <a:t>德国物理学家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1886~1976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4163162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2EADD0EC-5110-453A-BFAD-0029F697D9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29" y="900001"/>
            <a:ext cx="3317006" cy="5689668"/>
          </a:xfrm>
          <a:prstGeom prst="rect">
            <a:avLst/>
          </a:prstGeom>
        </p:spPr>
      </p:pic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lvl="1" algn="ctr"/>
            <a:r>
              <a:rPr lang="zh-CN" altLang="en-US" sz="4000" b="1" dirty="0"/>
              <a:t>移位加</a:t>
            </a:r>
            <a:r>
              <a:rPr lang="en-US" altLang="zh-CN" sz="4000" b="1" dirty="0"/>
              <a:t>3</a:t>
            </a:r>
            <a:r>
              <a:rPr lang="zh-CN" altLang="en-US" sz="4000" b="1" dirty="0"/>
              <a:t>算法</a:t>
            </a:r>
            <a:endParaRPr lang="zh-CN" altLang="en-US" sz="5400" dirty="0">
              <a:solidFill>
                <a:srgbClr val="FF0000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64243" y="947942"/>
            <a:ext cx="4333674" cy="563573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0C0CE84-2F35-45E1-A841-CB8DA91B4B8B}"/>
              </a:ext>
            </a:extLst>
          </p:cNvPr>
          <p:cNvSpPr txBox="1"/>
          <p:nvPr/>
        </p:nvSpPr>
        <p:spPr>
          <a:xfrm>
            <a:off x="2342980" y="3290500"/>
            <a:ext cx="9797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i="1" dirty="0">
                <a:solidFill>
                  <a:schemeClr val="bg1">
                    <a:lumMod val="50000"/>
                  </a:schemeClr>
                </a:solidFill>
              </a:rPr>
              <a:t>//</a:t>
            </a:r>
            <a:r>
              <a:rPr lang="zh-CN" altLang="en-US" sz="1200" i="1" dirty="0">
                <a:solidFill>
                  <a:schemeClr val="bg1">
                    <a:lumMod val="50000"/>
                  </a:schemeClr>
                </a:solidFill>
              </a:rPr>
              <a:t>数组</a:t>
            </a:r>
            <a:r>
              <a:rPr lang="en-US" altLang="zh-CN" sz="1200" i="1" dirty="0">
                <a:solidFill>
                  <a:schemeClr val="bg1">
                    <a:lumMod val="50000"/>
                  </a:schemeClr>
                </a:solidFill>
              </a:rPr>
              <a:t>z</a:t>
            </a:r>
            <a:r>
              <a:rPr lang="zh-CN" altLang="en-US" sz="1200" i="1" dirty="0">
                <a:solidFill>
                  <a:schemeClr val="bg1">
                    <a:lumMod val="50000"/>
                  </a:schemeClr>
                </a:solidFill>
              </a:rPr>
              <a:t>清零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9E21456A-7054-473B-B252-DF4007317C3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7685" y="3792044"/>
            <a:ext cx="3527895" cy="175265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930E1CCC-6333-4551-8916-D903067220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5345" y="1202573"/>
            <a:ext cx="6132321" cy="2089266"/>
          </a:xfrm>
          <a:prstGeom prst="rect">
            <a:avLst/>
          </a:prstGeom>
        </p:spPr>
      </p:pic>
      <p:sp>
        <p:nvSpPr>
          <p:cNvPr id="15" name="灯片编号占位符 14">
            <a:extLst>
              <a:ext uri="{FF2B5EF4-FFF2-40B4-BE49-F238E27FC236}">
                <a16:creationId xmlns:a16="http://schemas.microsoft.com/office/drawing/2014/main" id="{EB179A16-6D82-4FE5-A0DD-B9510F5307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9DF0B-D505-483A-BDA3-D5167758AEB4}" type="slidenum">
              <a:rPr lang="zh-CN" altLang="en-US" sz="1400" b="1" smtClean="0"/>
              <a:pPr/>
              <a:t>40</a:t>
            </a:fld>
            <a:r>
              <a:rPr lang="zh-CN" altLang="en-US"/>
              <a:t> </a:t>
            </a:r>
            <a:r>
              <a:rPr lang="en-US" altLang="zh-CN"/>
              <a:t>/</a:t>
            </a:r>
            <a:r>
              <a:rPr lang="zh-CN" altLang="en-US"/>
              <a:t> </a:t>
            </a:r>
            <a:r>
              <a:rPr lang="en-US" altLang="zh-CN"/>
              <a:t>67</a:t>
            </a:r>
            <a:endParaRPr lang="zh-CN" altLang="en-US" dirty="0"/>
          </a:p>
        </p:txBody>
      </p:sp>
      <p:sp>
        <p:nvSpPr>
          <p:cNvPr id="16" name="流程图: 多文档 15">
            <a:extLst>
              <a:ext uri="{FF2B5EF4-FFF2-40B4-BE49-F238E27FC236}">
                <a16:creationId xmlns:a16="http://schemas.microsoft.com/office/drawing/2014/main" id="{2C6511B6-CD12-4084-8362-7AA5A9807087}"/>
              </a:ext>
            </a:extLst>
          </p:cNvPr>
          <p:cNvSpPr/>
          <p:nvPr/>
        </p:nvSpPr>
        <p:spPr>
          <a:xfrm>
            <a:off x="812797" y="209537"/>
            <a:ext cx="2105130" cy="478629"/>
          </a:xfrm>
          <a:prstGeom prst="flowChartMultidocumen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400" dirty="0"/>
              <a:t>Example24_Bin2BCD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1432E7B-373D-4286-B1D7-768C8B19FA50}"/>
              </a:ext>
            </a:extLst>
          </p:cNvPr>
          <p:cNvSpPr txBox="1"/>
          <p:nvPr/>
        </p:nvSpPr>
        <p:spPr>
          <a:xfrm>
            <a:off x="9196603" y="167173"/>
            <a:ext cx="1168910" cy="584775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zh-CN" altLang="en-US" sz="2400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方案</a:t>
            </a:r>
            <a:r>
              <a:rPr lang="en-US" altLang="zh-CN" sz="32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2400" b="1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5783321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BB86FD74-6744-4B33-B674-F318189170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328072"/>
            <a:ext cx="12192000" cy="3012471"/>
          </a:xfrm>
        </p:spPr>
        <p:txBody>
          <a:bodyPr>
            <a:normAutofit/>
            <a:scene3d>
              <a:camera prst="orthographicFront"/>
              <a:lightRig rig="threePt" dir="t"/>
            </a:scene3d>
            <a:sp3d extrusionH="57150">
              <a:bevelT w="57150" h="38100" prst="artDeco"/>
            </a:sp3d>
          </a:bodyPr>
          <a:lstStyle/>
          <a:p>
            <a:r>
              <a:rPr lang="zh-CN" altLang="en-US" sz="15000" b="1" dirty="0">
                <a:solidFill>
                  <a:schemeClr val="accent1"/>
                </a:solidFill>
                <a:effectLst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逻 辑 门 </a:t>
            </a:r>
            <a:r>
              <a:rPr lang="en-US" altLang="zh-CN" sz="15000" b="1" dirty="0">
                <a:solidFill>
                  <a:schemeClr val="accent5"/>
                </a:solidFill>
                <a:effectLst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</a:effectLst>
                <a:latin typeface="Arial Rounded MT Bold" panose="020F0704030504030204" pitchFamily="34" charset="0"/>
                <a:ea typeface="幼圆" panose="02010509060101010101" pitchFamily="49" charset="-122"/>
              </a:rPr>
              <a:t>2</a:t>
            </a:r>
            <a:endParaRPr lang="zh-CN" altLang="en-US" sz="15000" b="1" dirty="0">
              <a:solidFill>
                <a:schemeClr val="accent5"/>
              </a:solidFill>
              <a:effectLst>
                <a:outerShdw blurRad="60007" dist="200025" dir="15000000" sy="30000" kx="-1800000" algn="bl" rotWithShape="0">
                  <a:prstClr val="black">
                    <a:alpha val="32000"/>
                  </a:prstClr>
                </a:outerShdw>
              </a:effectLst>
              <a:latin typeface="Arial Rounded MT Bold" panose="020F0704030504030204" pitchFamily="34" charset="0"/>
              <a:ea typeface="幼圆" panose="02010509060101010101" pitchFamily="49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B2310B6-D96F-46D2-A313-BE517FE45D1D}"/>
              </a:ext>
            </a:extLst>
          </p:cNvPr>
          <p:cNvSpPr txBox="1"/>
          <p:nvPr/>
        </p:nvSpPr>
        <p:spPr>
          <a:xfrm>
            <a:off x="5675264" y="314151"/>
            <a:ext cx="587020" cy="1323439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altLang="zh-CN" sz="8000" dirty="0"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Impact" panose="020B0806030902050204" pitchFamily="34" charset="0"/>
              </a:rPr>
              <a:t>7</a:t>
            </a:r>
            <a:endParaRPr lang="zh-CN" altLang="en-US" sz="8000" dirty="0">
              <a:solidFill>
                <a:schemeClr val="accent5">
                  <a:lumMod val="40000"/>
                  <a:lumOff val="60000"/>
                </a:schemeClr>
              </a:solidFill>
              <a:effectLst>
                <a:glow rad="101600">
                  <a:schemeClr val="accent2">
                    <a:satMod val="175000"/>
                    <a:alpha val="40000"/>
                  </a:scheme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895638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CABD08-6569-482C-80D6-ACE4FFBCF201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DEEBF7"/>
          </a:solidFill>
        </p:spPr>
        <p:txBody>
          <a:bodyPr/>
          <a:lstStyle/>
          <a:p>
            <a:r>
              <a:rPr lang="zh-CN" altLang="en-US" dirty="0"/>
              <a:t>开关电路</a:t>
            </a:r>
          </a:p>
        </p:txBody>
      </p:sp>
      <p:pic>
        <p:nvPicPr>
          <p:cNvPr id="5" name="Picture 11">
            <a:extLst>
              <a:ext uri="{FF2B5EF4-FFF2-40B4-BE49-F238E27FC236}">
                <a16:creationId xmlns:a16="http://schemas.microsoft.com/office/drawing/2014/main" id="{E1CBDB46-9FFF-4749-80D5-744572B9FD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0015" y="972824"/>
            <a:ext cx="3940930" cy="5654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9" name="组合 18">
            <a:extLst>
              <a:ext uri="{FF2B5EF4-FFF2-40B4-BE49-F238E27FC236}">
                <a16:creationId xmlns:a16="http://schemas.microsoft.com/office/drawing/2014/main" id="{09A091C5-97F1-48E5-B410-85D52F33C731}"/>
              </a:ext>
            </a:extLst>
          </p:cNvPr>
          <p:cNvGrpSpPr/>
          <p:nvPr/>
        </p:nvGrpSpPr>
        <p:grpSpPr>
          <a:xfrm>
            <a:off x="1118538" y="2216728"/>
            <a:ext cx="2170900" cy="3627943"/>
            <a:chOff x="1207208" y="1463040"/>
            <a:chExt cx="2170900" cy="3627943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295BDD0D-5FC4-4281-8E59-09BCC1C24D6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07208" y="1866770"/>
              <a:ext cx="700088" cy="3224213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文本框 9">
                  <a:extLst>
                    <a:ext uri="{FF2B5EF4-FFF2-40B4-BE49-F238E27FC236}">
                      <a16:creationId xmlns:a16="http://schemas.microsoft.com/office/drawing/2014/main" id="{22D59BEC-A002-461B-A389-A49E5AE9B8BD}"/>
                    </a:ext>
                  </a:extLst>
                </p:cNvPr>
                <p:cNvSpPr txBox="1"/>
                <p:nvPr/>
              </p:nvSpPr>
              <p:spPr>
                <a:xfrm>
                  <a:off x="1557252" y="1463040"/>
                  <a:ext cx="716285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𝐶𝐶</m:t>
                            </m:r>
                          </m:sub>
                        </m:sSub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0" name="文本框 9">
                  <a:extLst>
                    <a:ext uri="{FF2B5EF4-FFF2-40B4-BE49-F238E27FC236}">
                      <a16:creationId xmlns:a16="http://schemas.microsoft.com/office/drawing/2014/main" id="{22D59BEC-A002-461B-A389-A49E5AE9B8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57252" y="1463040"/>
                  <a:ext cx="716285" cy="461665"/>
                </a:xfrm>
                <a:prstGeom prst="rect">
                  <a:avLst/>
                </a:prstGeom>
                <a:blipFill>
                  <a:blip r:embed="rId5"/>
                  <a:stretch>
                    <a:fillRect b="-2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文本框 11">
                  <a:extLst>
                    <a:ext uri="{FF2B5EF4-FFF2-40B4-BE49-F238E27FC236}">
                      <a16:creationId xmlns:a16="http://schemas.microsoft.com/office/drawing/2014/main" id="{F8911B5F-ED00-41C9-B718-67BF34F2FCAA}"/>
                    </a:ext>
                  </a:extLst>
                </p:cNvPr>
                <p:cNvSpPr txBox="1"/>
                <p:nvPr/>
              </p:nvSpPr>
              <p:spPr>
                <a:xfrm>
                  <a:off x="1622548" y="2493287"/>
                  <a:ext cx="289566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2" name="文本框 11">
                  <a:extLst>
                    <a:ext uri="{FF2B5EF4-FFF2-40B4-BE49-F238E27FC236}">
                      <a16:creationId xmlns:a16="http://schemas.microsoft.com/office/drawing/2014/main" id="{F8911B5F-ED00-41C9-B718-67BF34F2FCA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22548" y="2493287"/>
                  <a:ext cx="289566" cy="369332"/>
                </a:xfrm>
                <a:prstGeom prst="rect">
                  <a:avLst/>
                </a:prstGeom>
                <a:blipFill>
                  <a:blip r:embed="rId6"/>
                  <a:stretch>
                    <a:fillRect l="-23404" r="-19149" b="-6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文本框 14">
                  <a:extLst>
                    <a:ext uri="{FF2B5EF4-FFF2-40B4-BE49-F238E27FC236}">
                      <a16:creationId xmlns:a16="http://schemas.microsoft.com/office/drawing/2014/main" id="{3EEF98FF-452C-4735-A76F-42357253E391}"/>
                    </a:ext>
                  </a:extLst>
                </p:cNvPr>
                <p:cNvSpPr txBox="1"/>
                <p:nvPr/>
              </p:nvSpPr>
              <p:spPr>
                <a:xfrm>
                  <a:off x="1684272" y="3995382"/>
                  <a:ext cx="1290033" cy="36080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𝑆</m:t>
                      </m:r>
                    </m:oMath>
                  </a14:m>
                  <a:r>
                    <a:rPr lang="zh-CN" altLang="en-US" dirty="0"/>
                    <a:t> </a:t>
                  </a:r>
                  <a:r>
                    <a:rPr lang="en-US" altLang="zh-CN" dirty="0"/>
                    <a:t>(</a:t>
                  </a:r>
                  <a:r>
                    <a:rPr lang="zh-CN" altLang="en-US" dirty="0"/>
                    <a:t>输入信号</a:t>
                  </a:r>
                  <a:r>
                    <a:rPr lang="en-US" altLang="zh-CN" dirty="0"/>
                    <a:t>)</a:t>
                  </a:r>
                  <a:endParaRPr lang="zh-CN" altLang="en-US" dirty="0"/>
                </a:p>
              </p:txBody>
            </p:sp>
          </mc:Choice>
          <mc:Fallback xmlns="">
            <p:sp>
              <p:nvSpPr>
                <p:cNvPr id="15" name="文本框 14">
                  <a:extLst>
                    <a:ext uri="{FF2B5EF4-FFF2-40B4-BE49-F238E27FC236}">
                      <a16:creationId xmlns:a16="http://schemas.microsoft.com/office/drawing/2014/main" id="{3EEF98FF-452C-4735-A76F-42357253E39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84272" y="3995382"/>
                  <a:ext cx="1290033" cy="360804"/>
                </a:xfrm>
                <a:prstGeom prst="rect">
                  <a:avLst/>
                </a:prstGeom>
                <a:blipFill>
                  <a:blip r:embed="rId7"/>
                  <a:stretch>
                    <a:fillRect l="-8531" r="-11374" b="-3898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文本框 15">
                  <a:extLst>
                    <a:ext uri="{FF2B5EF4-FFF2-40B4-BE49-F238E27FC236}">
                      <a16:creationId xmlns:a16="http://schemas.microsoft.com/office/drawing/2014/main" id="{9A69A44B-EB97-427A-9F46-4DF0E1D45705}"/>
                    </a:ext>
                  </a:extLst>
                </p:cNvPr>
                <p:cNvSpPr txBox="1"/>
                <p:nvPr/>
              </p:nvSpPr>
              <p:spPr>
                <a:xfrm>
                  <a:off x="1967529" y="3175999"/>
                  <a:ext cx="1410579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CN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altLang="zh-CN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𝐶𝐶</m:t>
                            </m:r>
                          </m:sub>
                        </m:sSub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6" name="文本框 15">
                  <a:extLst>
                    <a:ext uri="{FF2B5EF4-FFF2-40B4-BE49-F238E27FC236}">
                      <a16:creationId xmlns:a16="http://schemas.microsoft.com/office/drawing/2014/main" id="{9A69A44B-EB97-427A-9F46-4DF0E1D4570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67529" y="3175999"/>
                  <a:ext cx="1410579" cy="461665"/>
                </a:xfrm>
                <a:prstGeom prst="rect">
                  <a:avLst/>
                </a:prstGeom>
                <a:blipFill>
                  <a:blip r:embed="rId8"/>
                  <a:stretch>
                    <a:fillRect b="-2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1C45B048-DDD7-4E27-865B-55A8037ED996}"/>
              </a:ext>
            </a:extLst>
          </p:cNvPr>
          <p:cNvGrpSpPr/>
          <p:nvPr/>
        </p:nvGrpSpPr>
        <p:grpSpPr>
          <a:xfrm>
            <a:off x="4636035" y="2216727"/>
            <a:ext cx="1830853" cy="3627943"/>
            <a:chOff x="4597241" y="1463039"/>
            <a:chExt cx="1830853" cy="3627943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B087FE99-C455-4055-9746-3BBE2C462BE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597241" y="1866769"/>
              <a:ext cx="681038" cy="3224213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文本框 10">
                  <a:extLst>
                    <a:ext uri="{FF2B5EF4-FFF2-40B4-BE49-F238E27FC236}">
                      <a16:creationId xmlns:a16="http://schemas.microsoft.com/office/drawing/2014/main" id="{2294C42D-1AFA-4C8F-867D-00445823FCF6}"/>
                    </a:ext>
                  </a:extLst>
                </p:cNvPr>
                <p:cNvSpPr txBox="1"/>
                <p:nvPr/>
              </p:nvSpPr>
              <p:spPr>
                <a:xfrm>
                  <a:off x="4937760" y="1463039"/>
                  <a:ext cx="716285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𝐶𝐶</m:t>
                            </m:r>
                          </m:sub>
                        </m:sSub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1" name="文本框 10">
                  <a:extLst>
                    <a:ext uri="{FF2B5EF4-FFF2-40B4-BE49-F238E27FC236}">
                      <a16:creationId xmlns:a16="http://schemas.microsoft.com/office/drawing/2014/main" id="{2294C42D-1AFA-4C8F-867D-00445823FCF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37760" y="1463039"/>
                  <a:ext cx="716285" cy="461665"/>
                </a:xfrm>
                <a:prstGeom prst="rect">
                  <a:avLst/>
                </a:prstGeom>
                <a:blipFill>
                  <a:blip r:embed="rId10"/>
                  <a:stretch>
                    <a:fillRect b="-2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文本框 12">
                  <a:extLst>
                    <a:ext uri="{FF2B5EF4-FFF2-40B4-BE49-F238E27FC236}">
                      <a16:creationId xmlns:a16="http://schemas.microsoft.com/office/drawing/2014/main" id="{5EAFA659-8248-4FB2-896D-F9428547616B}"/>
                    </a:ext>
                  </a:extLst>
                </p:cNvPr>
                <p:cNvSpPr txBox="1"/>
                <p:nvPr/>
              </p:nvSpPr>
              <p:spPr>
                <a:xfrm>
                  <a:off x="5020220" y="2493287"/>
                  <a:ext cx="289566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3" name="文本框 12">
                  <a:extLst>
                    <a:ext uri="{FF2B5EF4-FFF2-40B4-BE49-F238E27FC236}">
                      <a16:creationId xmlns:a16="http://schemas.microsoft.com/office/drawing/2014/main" id="{5EAFA659-8248-4FB2-896D-F9428547616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20220" y="2493287"/>
                  <a:ext cx="289566" cy="369332"/>
                </a:xfrm>
                <a:prstGeom prst="rect">
                  <a:avLst/>
                </a:prstGeom>
                <a:blipFill>
                  <a:blip r:embed="rId11"/>
                  <a:stretch>
                    <a:fillRect l="-23404" r="-19149" b="-6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文本框 13">
                  <a:extLst>
                    <a:ext uri="{FF2B5EF4-FFF2-40B4-BE49-F238E27FC236}">
                      <a16:creationId xmlns:a16="http://schemas.microsoft.com/office/drawing/2014/main" id="{FDC3A080-B6DE-4897-9D01-5E87458BFF97}"/>
                    </a:ext>
                  </a:extLst>
                </p:cNvPr>
                <p:cNvSpPr txBox="1"/>
                <p:nvPr/>
              </p:nvSpPr>
              <p:spPr>
                <a:xfrm>
                  <a:off x="5086722" y="3995382"/>
                  <a:ext cx="1290033" cy="36080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𝑆</m:t>
                      </m:r>
                    </m:oMath>
                  </a14:m>
                  <a:r>
                    <a:rPr lang="zh-CN" altLang="en-US" dirty="0"/>
                    <a:t> </a:t>
                  </a:r>
                  <a:r>
                    <a:rPr lang="en-US" altLang="zh-CN" dirty="0"/>
                    <a:t>(</a:t>
                  </a:r>
                  <a:r>
                    <a:rPr lang="zh-CN" altLang="en-US" dirty="0"/>
                    <a:t>输入信号</a:t>
                  </a:r>
                  <a:r>
                    <a:rPr lang="en-US" altLang="zh-CN" dirty="0"/>
                    <a:t>)</a:t>
                  </a:r>
                  <a:endParaRPr lang="zh-CN" altLang="en-US" dirty="0"/>
                </a:p>
              </p:txBody>
            </p:sp>
          </mc:Choice>
          <mc:Fallback xmlns="">
            <p:sp>
              <p:nvSpPr>
                <p:cNvPr id="14" name="文本框 13">
                  <a:extLst>
                    <a:ext uri="{FF2B5EF4-FFF2-40B4-BE49-F238E27FC236}">
                      <a16:creationId xmlns:a16="http://schemas.microsoft.com/office/drawing/2014/main" id="{FDC3A080-B6DE-4897-9D01-5E87458BFF9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86722" y="3995382"/>
                  <a:ext cx="1290033" cy="360804"/>
                </a:xfrm>
                <a:prstGeom prst="rect">
                  <a:avLst/>
                </a:prstGeom>
                <a:blipFill>
                  <a:blip r:embed="rId12"/>
                  <a:stretch>
                    <a:fillRect l="-8531" r="-11374" b="-3898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文本框 16">
                  <a:extLst>
                    <a:ext uri="{FF2B5EF4-FFF2-40B4-BE49-F238E27FC236}">
                      <a16:creationId xmlns:a16="http://schemas.microsoft.com/office/drawing/2014/main" id="{C498EAD5-360B-4CE6-8601-F9F96E2AC974}"/>
                    </a:ext>
                  </a:extLst>
                </p:cNvPr>
                <p:cNvSpPr txBox="1"/>
                <p:nvPr/>
              </p:nvSpPr>
              <p:spPr>
                <a:xfrm>
                  <a:off x="5282076" y="3187083"/>
                  <a:ext cx="114601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7" name="文本框 16">
                  <a:extLst>
                    <a:ext uri="{FF2B5EF4-FFF2-40B4-BE49-F238E27FC236}">
                      <a16:creationId xmlns:a16="http://schemas.microsoft.com/office/drawing/2014/main" id="{C498EAD5-360B-4CE6-8601-F9F96E2AC97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82076" y="3187083"/>
                  <a:ext cx="1146018" cy="461665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0" name="文本框 19">
            <a:extLst>
              <a:ext uri="{FF2B5EF4-FFF2-40B4-BE49-F238E27FC236}">
                <a16:creationId xmlns:a16="http://schemas.microsoft.com/office/drawing/2014/main" id="{D97D6CF6-5140-4D05-8BE6-5098B9B2F1C9}"/>
              </a:ext>
            </a:extLst>
          </p:cNvPr>
          <p:cNvSpPr txBox="1"/>
          <p:nvPr/>
        </p:nvSpPr>
        <p:spPr>
          <a:xfrm>
            <a:off x="690546" y="1274789"/>
            <a:ext cx="19191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/>
              <a:t>输出逻辑 </a:t>
            </a:r>
            <a:r>
              <a:rPr lang="en-US" altLang="zh-CN" sz="2800" b="1" dirty="0"/>
              <a:t>1</a:t>
            </a:r>
            <a:endParaRPr lang="zh-CN" altLang="en-US" b="1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8E2FE853-7C94-4454-84E8-9996BFFBEC8C}"/>
              </a:ext>
            </a:extLst>
          </p:cNvPr>
          <p:cNvSpPr txBox="1"/>
          <p:nvPr/>
        </p:nvSpPr>
        <p:spPr>
          <a:xfrm>
            <a:off x="4137497" y="1269246"/>
            <a:ext cx="19191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/>
              <a:t>输出逻辑 </a:t>
            </a:r>
            <a:r>
              <a:rPr lang="en-US" altLang="zh-CN" sz="2800" b="1" dirty="0"/>
              <a:t>0</a:t>
            </a:r>
            <a:endParaRPr lang="zh-CN" altLang="en-US" b="1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1F8CBFB2-4CD0-4B1B-BD0F-5D126C62C808}"/>
              </a:ext>
            </a:extLst>
          </p:cNvPr>
          <p:cNvSpPr txBox="1"/>
          <p:nvPr/>
        </p:nvSpPr>
        <p:spPr>
          <a:xfrm>
            <a:off x="1910817" y="3649952"/>
            <a:ext cx="13466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(</a:t>
            </a:r>
            <a:r>
              <a:rPr lang="zh-CN" altLang="en-US" dirty="0"/>
              <a:t>输出信号</a:t>
            </a:r>
            <a:r>
              <a:rPr lang="en-US" altLang="zh-CN" dirty="0"/>
              <a:t>)</a:t>
            </a:r>
            <a:endParaRPr lang="zh-CN" altLang="en-US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54A0933D-12D1-458D-920D-74D77BB17B46}"/>
              </a:ext>
            </a:extLst>
          </p:cNvPr>
          <p:cNvSpPr txBox="1"/>
          <p:nvPr/>
        </p:nvSpPr>
        <p:spPr>
          <a:xfrm>
            <a:off x="5323538" y="3649952"/>
            <a:ext cx="13466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(</a:t>
            </a:r>
            <a:r>
              <a:rPr lang="zh-CN" altLang="en-US" dirty="0"/>
              <a:t>输出信号</a:t>
            </a:r>
            <a:r>
              <a:rPr lang="en-US" altLang="zh-CN" dirty="0"/>
              <a:t>)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6A1EDFF-26BD-49F9-9224-1F8C730B5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9DF0B-D505-483A-BDA3-D5167758AEB4}" type="slidenum">
              <a:rPr lang="zh-CN" altLang="en-US" sz="1400" b="1" smtClean="0"/>
              <a:pPr/>
              <a:t>42</a:t>
            </a:fld>
            <a:r>
              <a:rPr lang="zh-CN" altLang="en-US"/>
              <a:t> </a:t>
            </a:r>
            <a:r>
              <a:rPr lang="en-US" altLang="zh-CN"/>
              <a:t>/</a:t>
            </a:r>
            <a:r>
              <a:rPr lang="zh-CN" altLang="en-US"/>
              <a:t> </a:t>
            </a:r>
            <a:r>
              <a:rPr lang="en-US" altLang="zh-CN"/>
              <a:t>67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684314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3BFD1478-3BEB-44AB-9A06-BA5BA04D5D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949" y="917197"/>
            <a:ext cx="3951448" cy="3290425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801750D2-64A4-4CC4-A7A8-3A305EE78F18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DEEBF7"/>
          </a:solidFill>
        </p:spPr>
        <p:txBody>
          <a:bodyPr/>
          <a:lstStyle/>
          <a:p>
            <a:r>
              <a:rPr lang="zh-CN" altLang="en-US" dirty="0"/>
              <a:t>分立元件电路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30E02E6-8E6D-4895-8C32-DD867AF249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8934" y="1869469"/>
            <a:ext cx="7593065" cy="3392434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0FA5CF9-0C4A-407A-A7F0-A99B19CD29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885" y="4224821"/>
            <a:ext cx="3907577" cy="2547200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3AA61A1A-E9B9-4A67-B87B-D82A925CBF7B}"/>
              </a:ext>
            </a:extLst>
          </p:cNvPr>
          <p:cNvSpPr txBox="1"/>
          <p:nvPr/>
        </p:nvSpPr>
        <p:spPr>
          <a:xfrm>
            <a:off x="10269268" y="5442191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rgbClr val="FF0000"/>
                </a:solidFill>
              </a:rPr>
              <a:t>三极管</a:t>
            </a: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EF552CBF-3D99-42C4-B7CB-63B8CECE716E}"/>
              </a:ext>
            </a:extLst>
          </p:cNvPr>
          <p:cNvSpPr/>
          <p:nvPr/>
        </p:nvSpPr>
        <p:spPr>
          <a:xfrm>
            <a:off x="7183789" y="1724766"/>
            <a:ext cx="914400" cy="4013504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zh-CN" altLang="en-US" sz="1600" b="1" dirty="0">
                <a:solidFill>
                  <a:srgbClr val="FF0000"/>
                </a:solidFill>
              </a:rPr>
              <a:t>二极管</a:t>
            </a:r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3AA988E3-3E0F-4D75-A9F0-18BF6B9EAEA1}"/>
              </a:ext>
            </a:extLst>
          </p:cNvPr>
          <p:cNvCxnSpPr>
            <a:stCxn id="12" idx="0"/>
          </p:cNvCxnSpPr>
          <p:nvPr/>
        </p:nvCxnSpPr>
        <p:spPr>
          <a:xfrm flipH="1" flipV="1">
            <a:off x="10704503" y="4780469"/>
            <a:ext cx="41819" cy="66172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图片 16">
            <a:extLst>
              <a:ext uri="{FF2B5EF4-FFF2-40B4-BE49-F238E27FC236}">
                <a16:creationId xmlns:a16="http://schemas.microsoft.com/office/drawing/2014/main" id="{CE7BDE2E-6DA6-42CA-857F-C9C089F8AD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82490" y="5406606"/>
            <a:ext cx="1609725" cy="619125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A185F34D-4EA3-40F3-9DA1-BA88A1FACC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53648" y="986675"/>
            <a:ext cx="1609725" cy="619125"/>
          </a:xfrm>
          <a:prstGeom prst="rect">
            <a:avLst/>
          </a:prstGeom>
        </p:spPr>
      </p:pic>
      <p:cxnSp>
        <p:nvCxnSpPr>
          <p:cNvPr id="21" name="连接符: 曲线 20">
            <a:extLst>
              <a:ext uri="{FF2B5EF4-FFF2-40B4-BE49-F238E27FC236}">
                <a16:creationId xmlns:a16="http://schemas.microsoft.com/office/drawing/2014/main" id="{AB76A1BF-B8A1-4183-B7A7-1860F8AA12CA}"/>
              </a:ext>
            </a:extLst>
          </p:cNvPr>
          <p:cNvCxnSpPr>
            <a:cxnSpLocks/>
          </p:cNvCxnSpPr>
          <p:nvPr/>
        </p:nvCxnSpPr>
        <p:spPr>
          <a:xfrm rot="16200000" flipH="1">
            <a:off x="5684277" y="2676730"/>
            <a:ext cx="1613733" cy="815842"/>
          </a:xfrm>
          <a:prstGeom prst="curvedConnector3">
            <a:avLst>
              <a:gd name="adj1" fmla="val -45344"/>
            </a:avLst>
          </a:prstGeom>
          <a:ln w="57150">
            <a:solidFill>
              <a:srgbClr val="000000">
                <a:alpha val="50196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连接符: 曲线 27">
            <a:extLst>
              <a:ext uri="{FF2B5EF4-FFF2-40B4-BE49-F238E27FC236}">
                <a16:creationId xmlns:a16="http://schemas.microsoft.com/office/drawing/2014/main" id="{3E501AE4-5591-4B72-8046-FF886197C283}"/>
              </a:ext>
            </a:extLst>
          </p:cNvPr>
          <p:cNvCxnSpPr>
            <a:cxnSpLocks/>
          </p:cNvCxnSpPr>
          <p:nvPr/>
        </p:nvCxnSpPr>
        <p:spPr>
          <a:xfrm rot="16200000" flipH="1">
            <a:off x="5976558" y="3830587"/>
            <a:ext cx="894118" cy="841399"/>
          </a:xfrm>
          <a:prstGeom prst="curvedConnector3">
            <a:avLst>
              <a:gd name="adj1" fmla="val -63904"/>
            </a:avLst>
          </a:prstGeom>
          <a:ln w="57150">
            <a:solidFill>
              <a:srgbClr val="000000">
                <a:alpha val="50196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30D6E32-2A74-4847-9659-C39533707E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9DF0B-D505-483A-BDA3-D5167758AEB4}" type="slidenum">
              <a:rPr lang="zh-CN" altLang="en-US" sz="1400" b="1" smtClean="0"/>
              <a:pPr/>
              <a:t>43</a:t>
            </a:fld>
            <a:r>
              <a:rPr lang="zh-CN" altLang="en-US"/>
              <a:t> </a:t>
            </a:r>
            <a:r>
              <a:rPr lang="en-US" altLang="zh-CN"/>
              <a:t>/</a:t>
            </a:r>
            <a:r>
              <a:rPr lang="zh-CN" altLang="en-US"/>
              <a:t> </a:t>
            </a:r>
            <a:r>
              <a:rPr lang="en-US" altLang="zh-CN"/>
              <a:t>67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148861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5D6B6F-B052-4DD9-9F6B-681EAFFC1A16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DEEBF7"/>
          </a:solidFill>
        </p:spPr>
        <p:txBody>
          <a:bodyPr/>
          <a:lstStyle/>
          <a:p>
            <a:r>
              <a:rPr lang="zh-CN" altLang="en-US" dirty="0"/>
              <a:t>集成电路  </a:t>
            </a:r>
            <a:r>
              <a:rPr lang="en-US" altLang="zh-CN" sz="3600" b="1" spc="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altLang="zh-CN" sz="3600" spc="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ntegrated </a:t>
            </a:r>
            <a:r>
              <a:rPr lang="en-US" altLang="zh-CN" sz="3600" b="1" spc="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altLang="zh-CN" sz="3600" spc="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ircuit</a:t>
            </a:r>
            <a:endParaRPr lang="zh-CN" altLang="en-US" spc="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7DCD976-0362-49A0-9F4F-DC93C8ADB976}"/>
              </a:ext>
            </a:extLst>
          </p:cNvPr>
          <p:cNvSpPr txBox="1"/>
          <p:nvPr/>
        </p:nvSpPr>
        <p:spPr>
          <a:xfrm>
            <a:off x="397452" y="912124"/>
            <a:ext cx="11462038" cy="1144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>一个电路中所需的晶体管、二极管、电阻、电容、电感等元件，及布线互连在一起，制作在一块半导体晶片上，通过引脚与外部联系。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E2E3A2C1-37A7-41C6-BB04-815C679257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52" t="14676" r="9339" b="14847"/>
          <a:stretch/>
        </p:blipFill>
        <p:spPr bwMode="auto">
          <a:xfrm>
            <a:off x="192406" y="2680376"/>
            <a:ext cx="3508289" cy="2978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686F3395-14F1-4913-951F-8FB2D95D78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88" t="3433" r="47086" b="57765"/>
          <a:stretch/>
        </p:blipFill>
        <p:spPr bwMode="auto">
          <a:xfrm>
            <a:off x="3256067" y="4122982"/>
            <a:ext cx="4281801" cy="2661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A0D12888-FC2A-4D73-BAB0-3753BCBEBB43}"/>
              </a:ext>
            </a:extLst>
          </p:cNvPr>
          <p:cNvSpPr txBox="1"/>
          <p:nvPr/>
        </p:nvSpPr>
        <p:spPr>
          <a:xfrm>
            <a:off x="8491307" y="2187038"/>
            <a:ext cx="2836772" cy="28060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/>
              <a:t>简化设计、调试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/>
              <a:t>可靠性高</a:t>
            </a:r>
            <a:endParaRPr lang="en-US" altLang="zh-CN" sz="2400" b="1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/>
              <a:t>维护性好</a:t>
            </a:r>
            <a:endParaRPr lang="en-US" altLang="zh-CN" sz="2400" b="1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/>
              <a:t>功耗低</a:t>
            </a:r>
            <a:endParaRPr lang="en-US" altLang="zh-CN" sz="2400" b="1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/>
              <a:t>成本低</a:t>
            </a:r>
            <a:endParaRPr lang="en-US" altLang="zh-CN" sz="2400" b="1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2012795-1C38-42F3-BB8F-244DB7426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9DF0B-D505-483A-BDA3-D5167758AEB4}" type="slidenum">
              <a:rPr lang="zh-CN" altLang="en-US" sz="1400" b="1" smtClean="0"/>
              <a:pPr/>
              <a:t>44</a:t>
            </a:fld>
            <a:r>
              <a:rPr lang="zh-CN" altLang="en-US"/>
              <a:t> </a:t>
            </a:r>
            <a:r>
              <a:rPr lang="en-US" altLang="zh-CN"/>
              <a:t>/</a:t>
            </a:r>
            <a:r>
              <a:rPr lang="zh-CN" altLang="en-US"/>
              <a:t> </a:t>
            </a:r>
            <a:r>
              <a:rPr lang="en-US" altLang="zh-CN"/>
              <a:t>67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696249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EA87A9-2C22-4EC2-835F-AF81516A5508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DEEBF7"/>
          </a:solidFill>
        </p:spPr>
        <p:txBody>
          <a:bodyPr/>
          <a:lstStyle/>
          <a:p>
            <a:r>
              <a:rPr lang="zh-CN" altLang="en-US" dirty="0"/>
              <a:t>半导体器件分类</a:t>
            </a: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AAE7C4EC-CAED-4179-B7CB-C46D2AD41ABA}"/>
              </a:ext>
            </a:extLst>
          </p:cNvPr>
          <p:cNvGrpSpPr/>
          <p:nvPr/>
        </p:nvGrpSpPr>
        <p:grpSpPr>
          <a:xfrm>
            <a:off x="1336009" y="2667083"/>
            <a:ext cx="6840520" cy="1846952"/>
            <a:chOff x="739186" y="1418687"/>
            <a:chExt cx="6840520" cy="1846952"/>
          </a:xfrm>
        </p:grpSpPr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A6E41A88-77D4-4705-8C2E-0EACB9CDEC4F}"/>
                </a:ext>
              </a:extLst>
            </p:cNvPr>
            <p:cNvSpPr txBox="1"/>
            <p:nvPr/>
          </p:nvSpPr>
          <p:spPr>
            <a:xfrm>
              <a:off x="739186" y="2127689"/>
              <a:ext cx="268535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zh-CN" altLang="en-US" sz="2400" b="1" dirty="0"/>
                <a:t>双极型集成电路</a:t>
              </a: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AE1B9EE5-A896-49D1-A55A-8663BA0486C3}"/>
                </a:ext>
              </a:extLst>
            </p:cNvPr>
            <p:cNvSpPr txBox="1"/>
            <p:nvPr/>
          </p:nvSpPr>
          <p:spPr>
            <a:xfrm>
              <a:off x="3980644" y="1418687"/>
              <a:ext cx="359906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/>
                <a:t>TTL</a:t>
              </a:r>
              <a:r>
                <a:rPr lang="zh-CN" altLang="en-US" sz="2400" dirty="0"/>
                <a:t>：</a:t>
              </a:r>
              <a:r>
                <a:rPr lang="zh-CN" altLang="en-US" sz="2400" b="1" dirty="0"/>
                <a:t>三极管</a:t>
              </a:r>
              <a:r>
                <a:rPr lang="en-US" altLang="zh-CN" sz="2400" b="1" dirty="0"/>
                <a:t>-</a:t>
              </a:r>
              <a:r>
                <a:rPr lang="zh-CN" altLang="en-US" sz="2400" b="1" dirty="0"/>
                <a:t>三极管电路</a:t>
              </a: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44582502-4C91-4ECF-B031-296D5E348784}"/>
                </a:ext>
              </a:extLst>
            </p:cNvPr>
            <p:cNvSpPr txBox="1"/>
            <p:nvPr/>
          </p:nvSpPr>
          <p:spPr>
            <a:xfrm>
              <a:off x="3980644" y="2097643"/>
              <a:ext cx="282801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/>
                <a:t>ECL</a:t>
              </a:r>
              <a:r>
                <a:rPr lang="zh-CN" altLang="en-US" sz="2400" dirty="0"/>
                <a:t>：射级耦合电路</a:t>
              </a: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827D6A53-37DF-4AB4-BD81-47E7E20736AF}"/>
                </a:ext>
              </a:extLst>
            </p:cNvPr>
            <p:cNvSpPr txBox="1"/>
            <p:nvPr/>
          </p:nvSpPr>
          <p:spPr>
            <a:xfrm>
              <a:off x="3980644" y="2803974"/>
              <a:ext cx="266451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/>
                <a:t>I</a:t>
              </a:r>
              <a:r>
                <a:rPr lang="en-US" altLang="zh-CN" sz="2400" baseline="30000" dirty="0"/>
                <a:t>2</a:t>
              </a:r>
              <a:r>
                <a:rPr lang="en-US" altLang="zh-CN" sz="2400" dirty="0"/>
                <a:t>L</a:t>
              </a:r>
              <a:r>
                <a:rPr lang="zh-CN" altLang="en-US" sz="2400" dirty="0"/>
                <a:t>：集成注入电路</a:t>
              </a:r>
            </a:p>
          </p:txBody>
        </p:sp>
        <p:sp>
          <p:nvSpPr>
            <p:cNvPr id="11" name="左大括号 10">
              <a:extLst>
                <a:ext uri="{FF2B5EF4-FFF2-40B4-BE49-F238E27FC236}">
                  <a16:creationId xmlns:a16="http://schemas.microsoft.com/office/drawing/2014/main" id="{A9F325E0-47ED-4440-A4CC-0958A72C1BD2}"/>
                </a:ext>
              </a:extLst>
            </p:cNvPr>
            <p:cNvSpPr/>
            <p:nvPr/>
          </p:nvSpPr>
          <p:spPr>
            <a:xfrm>
              <a:off x="3701396" y="1579611"/>
              <a:ext cx="120460" cy="1557822"/>
            </a:xfrm>
            <a:prstGeom prst="leftBrace">
              <a:avLst>
                <a:gd name="adj1" fmla="val 81963"/>
                <a:gd name="adj2" fmla="val 50000"/>
              </a:avLst>
            </a:prstGeom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2" name="文本框 11">
            <a:extLst>
              <a:ext uri="{FF2B5EF4-FFF2-40B4-BE49-F238E27FC236}">
                <a16:creationId xmlns:a16="http://schemas.microsoft.com/office/drawing/2014/main" id="{79D405B1-D16C-4C30-89F2-357553729177}"/>
              </a:ext>
            </a:extLst>
          </p:cNvPr>
          <p:cNvSpPr txBox="1"/>
          <p:nvPr/>
        </p:nvSpPr>
        <p:spPr>
          <a:xfrm>
            <a:off x="8387472" y="4990289"/>
            <a:ext cx="2969083" cy="1113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chemeClr val="accent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速度慢、制作方便、</a:t>
            </a:r>
            <a:endParaRPr lang="en-US" altLang="zh-CN" sz="2400" b="1" dirty="0">
              <a:solidFill>
                <a:schemeClr val="accent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chemeClr val="accent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功耗低、集成度低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64540C0D-90E6-4FCB-B3C2-950534F39FB6}"/>
              </a:ext>
            </a:extLst>
          </p:cNvPr>
          <p:cNvSpPr txBox="1"/>
          <p:nvPr/>
        </p:nvSpPr>
        <p:spPr>
          <a:xfrm>
            <a:off x="8387472" y="2886680"/>
            <a:ext cx="2646878" cy="1113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chemeClr val="accent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速度快、负载强、</a:t>
            </a:r>
            <a:endParaRPr lang="en-US" altLang="zh-CN" sz="2400" b="1" dirty="0">
              <a:solidFill>
                <a:schemeClr val="accent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chemeClr val="accent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功耗大、集成度低</a:t>
            </a: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750D446C-963C-47CD-BEEF-2AE87A566D7E}"/>
              </a:ext>
            </a:extLst>
          </p:cNvPr>
          <p:cNvGrpSpPr/>
          <p:nvPr/>
        </p:nvGrpSpPr>
        <p:grpSpPr>
          <a:xfrm>
            <a:off x="1336009" y="4721644"/>
            <a:ext cx="5881922" cy="1847336"/>
            <a:chOff x="739186" y="4300038"/>
            <a:chExt cx="5881922" cy="1847336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09C15F1E-66BA-45C0-8175-981BAA74D6BE}"/>
                </a:ext>
              </a:extLst>
            </p:cNvPr>
            <p:cNvSpPr txBox="1"/>
            <p:nvPr/>
          </p:nvSpPr>
          <p:spPr>
            <a:xfrm>
              <a:off x="739186" y="5018329"/>
              <a:ext cx="2685351" cy="959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zh-CN" altLang="en-US" sz="2400" b="1" dirty="0"/>
                <a:t>单极型集成电路</a:t>
              </a:r>
              <a:endParaRPr lang="en-US" altLang="zh-CN" sz="2400" b="1" dirty="0"/>
            </a:p>
            <a:p>
              <a:pPr algn="ctr">
                <a:lnSpc>
                  <a:spcPct val="150000"/>
                </a:lnSpc>
              </a:pPr>
              <a:r>
                <a:rPr lang="en-US" altLang="zh-CN" sz="2400" b="1" dirty="0"/>
                <a:t>( MOS )</a:t>
              </a:r>
              <a:endParaRPr lang="zh-CN" altLang="en-US" sz="2400" b="1" dirty="0"/>
            </a:p>
          </p:txBody>
        </p:sp>
        <p:sp>
          <p:nvSpPr>
            <p:cNvPr id="14" name="左大括号 13">
              <a:extLst>
                <a:ext uri="{FF2B5EF4-FFF2-40B4-BE49-F238E27FC236}">
                  <a16:creationId xmlns:a16="http://schemas.microsoft.com/office/drawing/2014/main" id="{4549078A-17A0-4B3E-B0E3-0916EEDE5280}"/>
                </a:ext>
              </a:extLst>
            </p:cNvPr>
            <p:cNvSpPr/>
            <p:nvPr/>
          </p:nvSpPr>
          <p:spPr>
            <a:xfrm>
              <a:off x="3701396" y="4448745"/>
              <a:ext cx="120460" cy="1557822"/>
            </a:xfrm>
            <a:prstGeom prst="leftBrace">
              <a:avLst>
                <a:gd name="adj1" fmla="val 81963"/>
                <a:gd name="adj2" fmla="val 50000"/>
              </a:avLst>
            </a:prstGeom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48AFA1EF-DF7D-4200-ABC4-980501E46BAA}"/>
                </a:ext>
              </a:extLst>
            </p:cNvPr>
            <p:cNvSpPr txBox="1"/>
            <p:nvPr/>
          </p:nvSpPr>
          <p:spPr>
            <a:xfrm>
              <a:off x="3980644" y="4300038"/>
              <a:ext cx="101181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/>
                <a:t>PMOS</a:t>
              </a:r>
              <a:endParaRPr lang="zh-CN" altLang="en-US" sz="2400" dirty="0"/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B28FA374-1869-4473-9E1F-26F8BF846FD5}"/>
                </a:ext>
              </a:extLst>
            </p:cNvPr>
            <p:cNvSpPr txBox="1"/>
            <p:nvPr/>
          </p:nvSpPr>
          <p:spPr>
            <a:xfrm>
              <a:off x="3980643" y="4996823"/>
              <a:ext cx="106631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/>
                <a:t>NMOS</a:t>
              </a:r>
              <a:endParaRPr lang="zh-CN" altLang="en-US" sz="2400" dirty="0"/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2534B319-89FD-4BB0-94FF-6BA91EFE0212}"/>
                </a:ext>
              </a:extLst>
            </p:cNvPr>
            <p:cNvSpPr txBox="1"/>
            <p:nvPr/>
          </p:nvSpPr>
          <p:spPr>
            <a:xfrm>
              <a:off x="3980642" y="5685709"/>
              <a:ext cx="264046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/>
                <a:t>CMOS</a:t>
              </a:r>
              <a:r>
                <a:rPr lang="zh-CN" altLang="en-US" sz="2400" dirty="0"/>
                <a:t>：互补</a:t>
              </a:r>
              <a:r>
                <a:rPr lang="en-US" altLang="zh-CN" sz="2400" dirty="0"/>
                <a:t>MOS</a:t>
              </a:r>
              <a:endParaRPr lang="zh-CN" altLang="en-US" sz="2400" dirty="0"/>
            </a:p>
          </p:txBody>
        </p:sp>
      </p:grpSp>
      <p:sp>
        <p:nvSpPr>
          <p:cNvPr id="22" name="文本框 21">
            <a:extLst>
              <a:ext uri="{FF2B5EF4-FFF2-40B4-BE49-F238E27FC236}">
                <a16:creationId xmlns:a16="http://schemas.microsoft.com/office/drawing/2014/main" id="{86937BA7-4FE1-4E07-8429-8626319BF533}"/>
              </a:ext>
            </a:extLst>
          </p:cNvPr>
          <p:cNvSpPr txBox="1"/>
          <p:nvPr/>
        </p:nvSpPr>
        <p:spPr>
          <a:xfrm>
            <a:off x="676086" y="945947"/>
            <a:ext cx="10839827" cy="1312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/>
              <a:t>半导体</a:t>
            </a:r>
            <a:r>
              <a:rPr lang="zh-CN" altLang="en-US" sz="2800" dirty="0"/>
              <a:t>：常温下导电性介于</a:t>
            </a:r>
            <a:r>
              <a:rPr lang="zh-CN" altLang="en-US" sz="2800" b="1" dirty="0"/>
              <a:t>导体</a:t>
            </a:r>
            <a:r>
              <a:rPr lang="zh-CN" altLang="en-US" sz="2800" dirty="0"/>
              <a:t>和</a:t>
            </a:r>
            <a:r>
              <a:rPr lang="zh-CN" altLang="en-US" sz="2800" b="1" dirty="0"/>
              <a:t>绝缘体</a:t>
            </a:r>
            <a:r>
              <a:rPr lang="zh-CN" altLang="en-US" sz="2800" dirty="0"/>
              <a:t>之间的材料，如 硅、锗</a:t>
            </a:r>
            <a:r>
              <a:rPr lang="en-US" altLang="zh-CN" sz="2800" dirty="0"/>
              <a:t>……</a:t>
            </a:r>
          </a:p>
          <a:p>
            <a:pPr>
              <a:lnSpc>
                <a:spcPct val="150000"/>
              </a:lnSpc>
            </a:pPr>
            <a:r>
              <a:rPr lang="zh-CN" altLang="en-US" sz="2800" dirty="0"/>
              <a:t>               </a:t>
            </a:r>
            <a:r>
              <a: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特点</a:t>
            </a:r>
            <a:r>
              <a:rPr lang="zh-CN" altLang="en-US" sz="2800" dirty="0"/>
              <a:t>：导电性可控（绝缘体</a:t>
            </a:r>
            <a:r>
              <a:rPr lang="en-US" altLang="zh-CN" sz="2800" dirty="0">
                <a:sym typeface="Wingdings" panose="05000000000000000000" pitchFamily="2" charset="2"/>
              </a:rPr>
              <a:t></a:t>
            </a:r>
            <a:r>
              <a:rPr lang="zh-CN" altLang="en-US" sz="2800" dirty="0"/>
              <a:t>导体）</a:t>
            </a:r>
            <a:endParaRPr lang="en-US" altLang="zh-CN" sz="2800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D58CF74B-C2EE-4D0F-BC9B-6BA6E357FABA}"/>
              </a:ext>
            </a:extLst>
          </p:cNvPr>
          <p:cNvSpPr txBox="1"/>
          <p:nvPr/>
        </p:nvSpPr>
        <p:spPr>
          <a:xfrm>
            <a:off x="332868" y="2611789"/>
            <a:ext cx="553998" cy="405730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vert="eaVert" wrap="square" rtlCol="0">
            <a:spAutoFit/>
          </a:bodyPr>
          <a:lstStyle/>
          <a:p>
            <a:pPr algn="ctr"/>
            <a:r>
              <a:rPr lang="zh-CN" altLang="en-US" sz="2400" b="1" dirty="0"/>
              <a:t>材   料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0F70C6FB-75AF-4781-89F2-585C276B9B84}"/>
              </a:ext>
            </a:extLst>
          </p:cNvPr>
          <p:cNvSpPr/>
          <p:nvPr/>
        </p:nvSpPr>
        <p:spPr>
          <a:xfrm>
            <a:off x="886867" y="2611789"/>
            <a:ext cx="10584200" cy="2051040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54681D2B-E048-48DF-9963-BF612B0DEE16}"/>
              </a:ext>
            </a:extLst>
          </p:cNvPr>
          <p:cNvSpPr/>
          <p:nvPr/>
        </p:nvSpPr>
        <p:spPr>
          <a:xfrm>
            <a:off x="886867" y="4664652"/>
            <a:ext cx="10584200" cy="2006267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6FA0490-8C93-4565-BCA0-DC85F810E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9DF0B-D505-483A-BDA3-D5167758AEB4}" type="slidenum">
              <a:rPr lang="zh-CN" altLang="en-US" sz="1400" b="1" smtClean="0"/>
              <a:pPr/>
              <a:t>45</a:t>
            </a:fld>
            <a:r>
              <a:rPr lang="zh-CN" altLang="en-US"/>
              <a:t> </a:t>
            </a:r>
            <a:r>
              <a:rPr lang="en-US" altLang="zh-CN"/>
              <a:t>/</a:t>
            </a:r>
            <a:r>
              <a:rPr lang="zh-CN" altLang="en-US"/>
              <a:t> </a:t>
            </a:r>
            <a:r>
              <a:rPr lang="en-US" altLang="zh-CN"/>
              <a:t>67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0982039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组合 40">
            <a:extLst>
              <a:ext uri="{FF2B5EF4-FFF2-40B4-BE49-F238E27FC236}">
                <a16:creationId xmlns:a16="http://schemas.microsoft.com/office/drawing/2014/main" id="{CD371B7D-45BD-48B4-BCA0-1900445DEB40}"/>
              </a:ext>
            </a:extLst>
          </p:cNvPr>
          <p:cNvGrpSpPr/>
          <p:nvPr/>
        </p:nvGrpSpPr>
        <p:grpSpPr>
          <a:xfrm>
            <a:off x="2062654" y="4893032"/>
            <a:ext cx="7044257" cy="1815575"/>
            <a:chOff x="4446024" y="1543875"/>
            <a:chExt cx="7044257" cy="1815575"/>
          </a:xfrm>
        </p:grpSpPr>
        <p:pic>
          <p:nvPicPr>
            <p:cNvPr id="24" name="图片 23">
              <a:extLst>
                <a:ext uri="{FF2B5EF4-FFF2-40B4-BE49-F238E27FC236}">
                  <a16:creationId xmlns:a16="http://schemas.microsoft.com/office/drawing/2014/main" id="{5321A8DA-D920-45E3-BA91-1623D70F6F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46024" y="1543875"/>
              <a:ext cx="7044257" cy="1815575"/>
            </a:xfrm>
            <a:prstGeom prst="rect">
              <a:avLst/>
            </a:prstGeom>
          </p:spPr>
        </p:pic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F858C9C6-524B-40F2-8CC4-7BEED79A871D}"/>
                </a:ext>
              </a:extLst>
            </p:cNvPr>
            <p:cNvSpPr txBox="1"/>
            <p:nvPr/>
          </p:nvSpPr>
          <p:spPr>
            <a:xfrm>
              <a:off x="7077185" y="2451663"/>
              <a:ext cx="11688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schemeClr val="accent1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正向</a:t>
              </a:r>
              <a:r>
                <a:rPr lang="zh-CN" altLang="en-US" b="1" dirty="0">
                  <a:solidFill>
                    <a:schemeClr val="accent1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导通</a:t>
              </a: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77EEBBF3-DCE7-4970-9470-D1D97DBACB2B}"/>
                </a:ext>
              </a:extLst>
            </p:cNvPr>
            <p:cNvSpPr txBox="1"/>
            <p:nvPr/>
          </p:nvSpPr>
          <p:spPr>
            <a:xfrm>
              <a:off x="9668160" y="2451662"/>
              <a:ext cx="11688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schemeClr val="accent1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反向</a:t>
              </a:r>
              <a:r>
                <a:rPr lang="zh-CN" altLang="en-US" b="1" dirty="0">
                  <a:solidFill>
                    <a:schemeClr val="accent1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截止</a:t>
              </a:r>
            </a:p>
          </p:txBody>
        </p:sp>
        <p:sp>
          <p:nvSpPr>
            <p:cNvPr id="4" name="箭头: 上弧形 3">
              <a:extLst>
                <a:ext uri="{FF2B5EF4-FFF2-40B4-BE49-F238E27FC236}">
                  <a16:creationId xmlns:a16="http://schemas.microsoft.com/office/drawing/2014/main" id="{CCB6C32A-F28F-4F68-9B14-333E5F946DF8}"/>
                </a:ext>
              </a:extLst>
            </p:cNvPr>
            <p:cNvSpPr/>
            <p:nvPr/>
          </p:nvSpPr>
          <p:spPr>
            <a:xfrm>
              <a:off x="6953820" y="2267032"/>
              <a:ext cx="1560503" cy="531119"/>
            </a:xfrm>
            <a:prstGeom prst="curved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5" name="箭头: 上弧形 24">
              <a:extLst>
                <a:ext uri="{FF2B5EF4-FFF2-40B4-BE49-F238E27FC236}">
                  <a16:creationId xmlns:a16="http://schemas.microsoft.com/office/drawing/2014/main" id="{61295229-E214-4CA0-93E5-C34D67158C5A}"/>
                </a:ext>
              </a:extLst>
            </p:cNvPr>
            <p:cNvSpPr/>
            <p:nvPr/>
          </p:nvSpPr>
          <p:spPr>
            <a:xfrm flipH="1">
              <a:off x="9422335" y="2267031"/>
              <a:ext cx="1560503" cy="531119"/>
            </a:xfrm>
            <a:prstGeom prst="curved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" name="标题 1">
            <a:extLst>
              <a:ext uri="{FF2B5EF4-FFF2-40B4-BE49-F238E27FC236}">
                <a16:creationId xmlns:a16="http://schemas.microsoft.com/office/drawing/2014/main" id="{F9E75FD0-4300-429B-BEA3-FC010BB37539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DEEBF7"/>
          </a:solidFill>
        </p:spPr>
        <p:txBody>
          <a:bodyPr/>
          <a:lstStyle/>
          <a:p>
            <a:r>
              <a:rPr lang="zh-CN" altLang="en-US" dirty="0"/>
              <a:t>晶体</a:t>
            </a:r>
            <a:r>
              <a:rPr lang="zh-CN" altLang="en-US" b="1" dirty="0"/>
              <a:t>二极管  </a:t>
            </a:r>
            <a:r>
              <a:rPr lang="en-US" altLang="zh-CN" sz="3600" spc="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Diode</a:t>
            </a:r>
            <a:endParaRPr lang="zh-CN" altLang="en-US" spc="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FEB38269-6299-4E25-A837-E420D1B67813}"/>
              </a:ext>
            </a:extLst>
          </p:cNvPr>
          <p:cNvGrpSpPr/>
          <p:nvPr/>
        </p:nvGrpSpPr>
        <p:grpSpPr>
          <a:xfrm>
            <a:off x="4042861" y="2681342"/>
            <a:ext cx="3446801" cy="2120448"/>
            <a:chOff x="323051" y="4646289"/>
            <a:chExt cx="3446801" cy="2120448"/>
          </a:xfrm>
        </p:grpSpPr>
        <p:pic>
          <p:nvPicPr>
            <p:cNvPr id="13316" name="Picture 4">
              <a:extLst>
                <a:ext uri="{FF2B5EF4-FFF2-40B4-BE49-F238E27FC236}">
                  <a16:creationId xmlns:a16="http://schemas.microsoft.com/office/drawing/2014/main" id="{2DD59700-EF64-47DA-80F9-5BCC915F08D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051" y="4646289"/>
              <a:ext cx="3446801" cy="15464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524D1A65-E4C9-46B8-9000-7D3466D852C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3051" y="6170510"/>
              <a:ext cx="3446801" cy="596227"/>
            </a:xfrm>
            <a:prstGeom prst="rect">
              <a:avLst/>
            </a:prstGeom>
          </p:spPr>
        </p:pic>
      </p:grpSp>
      <p:pic>
        <p:nvPicPr>
          <p:cNvPr id="8" name="图片 7">
            <a:extLst>
              <a:ext uri="{FF2B5EF4-FFF2-40B4-BE49-F238E27FC236}">
                <a16:creationId xmlns:a16="http://schemas.microsoft.com/office/drawing/2014/main" id="{783AD565-4E61-443C-BF2A-AEF0078E92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203" y="2611323"/>
            <a:ext cx="1576471" cy="2042424"/>
          </a:xfrm>
          <a:prstGeom prst="rect">
            <a:avLst/>
          </a:prstGeom>
        </p:spPr>
      </p:pic>
      <p:grpSp>
        <p:nvGrpSpPr>
          <p:cNvPr id="18" name="组合 17">
            <a:extLst>
              <a:ext uri="{FF2B5EF4-FFF2-40B4-BE49-F238E27FC236}">
                <a16:creationId xmlns:a16="http://schemas.microsoft.com/office/drawing/2014/main" id="{6F3B643E-83F4-4D6E-B354-ECF87EFC7D58}"/>
              </a:ext>
            </a:extLst>
          </p:cNvPr>
          <p:cNvGrpSpPr/>
          <p:nvPr/>
        </p:nvGrpSpPr>
        <p:grpSpPr>
          <a:xfrm>
            <a:off x="8959871" y="2783693"/>
            <a:ext cx="2788444" cy="2168897"/>
            <a:chOff x="98564" y="1272581"/>
            <a:chExt cx="2788444" cy="2168897"/>
          </a:xfrm>
        </p:grpSpPr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1C048D57-AA36-42BB-B407-71630F8DDD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391" b="5716"/>
            <a:stretch/>
          </p:blipFill>
          <p:spPr>
            <a:xfrm>
              <a:off x="98564" y="1272581"/>
              <a:ext cx="2788444" cy="2168897"/>
            </a:xfrm>
            <a:prstGeom prst="rect">
              <a:avLst/>
            </a:prstGeom>
          </p:spPr>
        </p:pic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16BC5921-3063-4116-BEE3-E77C2F31BEF7}"/>
                </a:ext>
              </a:extLst>
            </p:cNvPr>
            <p:cNvSpPr txBox="1"/>
            <p:nvPr/>
          </p:nvSpPr>
          <p:spPr>
            <a:xfrm>
              <a:off x="2240677" y="1867334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solidFill>
                    <a:schemeClr val="accent4">
                      <a:lumMod val="40000"/>
                      <a:lumOff val="60000"/>
                    </a:schemeClr>
                  </a:solidFill>
                </a:rPr>
                <a:t>正极</a:t>
              </a: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E6751EB6-E1ED-4E9D-928E-1A138586393F}"/>
                </a:ext>
              </a:extLst>
            </p:cNvPr>
            <p:cNvSpPr txBox="1"/>
            <p:nvPr/>
          </p:nvSpPr>
          <p:spPr>
            <a:xfrm>
              <a:off x="973041" y="3072146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solidFill>
                    <a:schemeClr val="accent4">
                      <a:lumMod val="40000"/>
                      <a:lumOff val="60000"/>
                    </a:schemeClr>
                  </a:solidFill>
                </a:rPr>
                <a:t>负极</a:t>
              </a:r>
            </a:p>
          </p:txBody>
        </p:sp>
      </p:grpSp>
      <p:pic>
        <p:nvPicPr>
          <p:cNvPr id="13318" name="Picture 6">
            <a:extLst>
              <a:ext uri="{FF2B5EF4-FFF2-40B4-BE49-F238E27FC236}">
                <a16:creationId xmlns:a16="http://schemas.microsoft.com/office/drawing/2014/main" id="{02992852-6C50-41CE-BE29-8467FB40E5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0631" y="2010979"/>
            <a:ext cx="1865144" cy="600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6" name="组合 35">
            <a:extLst>
              <a:ext uri="{FF2B5EF4-FFF2-40B4-BE49-F238E27FC236}">
                <a16:creationId xmlns:a16="http://schemas.microsoft.com/office/drawing/2014/main" id="{089216EC-40FD-4BBE-AD82-A3638E630403}"/>
              </a:ext>
            </a:extLst>
          </p:cNvPr>
          <p:cNvGrpSpPr/>
          <p:nvPr/>
        </p:nvGrpSpPr>
        <p:grpSpPr>
          <a:xfrm>
            <a:off x="3063255" y="1116099"/>
            <a:ext cx="5427251" cy="1265162"/>
            <a:chOff x="5904400" y="4270406"/>
            <a:chExt cx="5427251" cy="1265162"/>
          </a:xfrm>
        </p:grpSpPr>
        <p:sp>
          <p:nvSpPr>
            <p:cNvPr id="9" name="矩形: 圆角 8">
              <a:extLst>
                <a:ext uri="{FF2B5EF4-FFF2-40B4-BE49-F238E27FC236}">
                  <a16:creationId xmlns:a16="http://schemas.microsoft.com/office/drawing/2014/main" id="{4F34A34E-2473-46EF-8BD3-469BF9E765FA}"/>
                </a:ext>
              </a:extLst>
            </p:cNvPr>
            <p:cNvSpPr/>
            <p:nvPr/>
          </p:nvSpPr>
          <p:spPr>
            <a:xfrm>
              <a:off x="7139986" y="4270406"/>
              <a:ext cx="2918414" cy="756500"/>
            </a:xfrm>
            <a:prstGeom prst="roundRect">
              <a:avLst/>
            </a:prstGeom>
            <a:noFill/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C5222FDC-229D-4FAE-8C3F-CD1B0083DA82}"/>
                </a:ext>
              </a:extLst>
            </p:cNvPr>
            <p:cNvSpPr/>
            <p:nvPr/>
          </p:nvSpPr>
          <p:spPr>
            <a:xfrm>
              <a:off x="7559599" y="4467966"/>
              <a:ext cx="2079188" cy="36138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77954426-BA6F-4FCF-B869-F9FAFD7F05FB}"/>
                </a:ext>
              </a:extLst>
            </p:cNvPr>
            <p:cNvGrpSpPr/>
            <p:nvPr/>
          </p:nvGrpSpPr>
          <p:grpSpPr>
            <a:xfrm>
              <a:off x="8448619" y="4467966"/>
              <a:ext cx="301149" cy="361380"/>
              <a:chOff x="8005107" y="4467966"/>
              <a:chExt cx="301149" cy="361380"/>
            </a:xfrm>
          </p:grpSpPr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862AA1C0-85E8-4776-BF96-C7ED9EDC1B45}"/>
                  </a:ext>
                </a:extLst>
              </p:cNvPr>
              <p:cNvSpPr/>
              <p:nvPr/>
            </p:nvSpPr>
            <p:spPr>
              <a:xfrm>
                <a:off x="8005107" y="4467966"/>
                <a:ext cx="142361" cy="36138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A0DB3E5C-2692-4201-80C7-ED1BF8BEEF16}"/>
                  </a:ext>
                </a:extLst>
              </p:cNvPr>
              <p:cNvSpPr/>
              <p:nvPr/>
            </p:nvSpPr>
            <p:spPr>
              <a:xfrm>
                <a:off x="8163895" y="4467966"/>
                <a:ext cx="142361" cy="36138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FF6FCAA5-F9D6-4A35-8542-356BE83DAB7B}"/>
                </a:ext>
              </a:extLst>
            </p:cNvPr>
            <p:cNvSpPr txBox="1"/>
            <p:nvPr/>
          </p:nvSpPr>
          <p:spPr>
            <a:xfrm>
              <a:off x="9246646" y="4467966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</a:t>
              </a:r>
              <a:endParaRPr lang="zh-CN" alt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1C0192B1-E487-45CB-BAFF-147AD3448716}"/>
                </a:ext>
              </a:extLst>
            </p:cNvPr>
            <p:cNvSpPr txBox="1"/>
            <p:nvPr/>
          </p:nvSpPr>
          <p:spPr>
            <a:xfrm>
              <a:off x="7607104" y="4467966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</a:t>
              </a:r>
              <a:endParaRPr lang="zh-CN" alt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30" name="直接连接符 29">
              <a:extLst>
                <a:ext uri="{FF2B5EF4-FFF2-40B4-BE49-F238E27FC236}">
                  <a16:creationId xmlns:a16="http://schemas.microsoft.com/office/drawing/2014/main" id="{2ECBB2D9-5790-4ECE-A634-0868E9F12DA2}"/>
                </a:ext>
              </a:extLst>
            </p:cNvPr>
            <p:cNvCxnSpPr>
              <a:endCxn id="12" idx="1"/>
            </p:cNvCxnSpPr>
            <p:nvPr/>
          </p:nvCxnSpPr>
          <p:spPr>
            <a:xfrm>
              <a:off x="6718376" y="4646289"/>
              <a:ext cx="841223" cy="2367"/>
            </a:xfrm>
            <a:prstGeom prst="line">
              <a:avLst/>
            </a:prstGeom>
            <a:ln w="28575" cap="rnd">
              <a:solidFill>
                <a:schemeClr val="tx1"/>
              </a:solidFill>
              <a:head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id="{14F3D8F7-A99C-4224-B9DF-861E5EF825D0}"/>
                </a:ext>
              </a:extLst>
            </p:cNvPr>
            <p:cNvCxnSpPr>
              <a:cxnSpLocks/>
              <a:endCxn id="12" idx="3"/>
            </p:cNvCxnSpPr>
            <p:nvPr/>
          </p:nvCxnSpPr>
          <p:spPr>
            <a:xfrm flipH="1">
              <a:off x="9638787" y="4646289"/>
              <a:ext cx="846262" cy="2367"/>
            </a:xfrm>
            <a:prstGeom prst="line">
              <a:avLst/>
            </a:prstGeom>
            <a:ln w="28575" cap="rnd">
              <a:solidFill>
                <a:schemeClr val="tx1"/>
              </a:solidFill>
              <a:head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D83B1566-A199-4FCB-AB1A-8E188677B9F9}"/>
                </a:ext>
              </a:extLst>
            </p:cNvPr>
            <p:cNvSpPr txBox="1"/>
            <p:nvPr/>
          </p:nvSpPr>
          <p:spPr>
            <a:xfrm>
              <a:off x="7258290" y="5079186"/>
              <a:ext cx="6976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/>
                <a:t>外壳</a:t>
              </a:r>
            </a:p>
          </p:txBody>
        </p: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2A2760F4-75B5-4B45-B4AF-5A9084C94340}"/>
                </a:ext>
              </a:extLst>
            </p:cNvPr>
            <p:cNvSpPr txBox="1"/>
            <p:nvPr/>
          </p:nvSpPr>
          <p:spPr>
            <a:xfrm>
              <a:off x="8805363" y="5135458"/>
              <a:ext cx="76976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/>
                <a:t>PN</a:t>
              </a:r>
              <a:r>
                <a:rPr lang="zh-CN" altLang="en-US" sz="2000" dirty="0"/>
                <a:t>结</a:t>
              </a:r>
            </a:p>
          </p:txBody>
        </p: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34A9BBEF-9BD0-48B4-B1C8-0D55699FCCC1}"/>
                </a:ext>
              </a:extLst>
            </p:cNvPr>
            <p:cNvSpPr txBox="1"/>
            <p:nvPr/>
          </p:nvSpPr>
          <p:spPr>
            <a:xfrm>
              <a:off x="5904400" y="4457790"/>
              <a:ext cx="6976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/>
                <a:t>正极</a:t>
              </a:r>
            </a:p>
          </p:txBody>
        </p: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A03EC38B-6F64-495E-8205-10222FF09E00}"/>
                </a:ext>
              </a:extLst>
            </p:cNvPr>
            <p:cNvSpPr txBox="1"/>
            <p:nvPr/>
          </p:nvSpPr>
          <p:spPr>
            <a:xfrm>
              <a:off x="10634024" y="4446234"/>
              <a:ext cx="6976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/>
                <a:t>负极</a:t>
              </a:r>
            </a:p>
          </p:txBody>
        </p:sp>
        <p:cxnSp>
          <p:nvCxnSpPr>
            <p:cNvPr id="34" name="直接箭头连接符 33">
              <a:extLst>
                <a:ext uri="{FF2B5EF4-FFF2-40B4-BE49-F238E27FC236}">
                  <a16:creationId xmlns:a16="http://schemas.microsoft.com/office/drawing/2014/main" id="{12A6755D-302D-490F-8CE8-3E4E6840C08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599193" y="4850448"/>
              <a:ext cx="591052" cy="36238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5AD200F-7D2A-49B3-BE1E-62949E877C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9DF0B-D505-483A-BDA3-D5167758AEB4}" type="slidenum">
              <a:rPr lang="zh-CN" altLang="en-US" sz="1400" b="1" smtClean="0"/>
              <a:pPr/>
              <a:t>46</a:t>
            </a:fld>
            <a:r>
              <a:rPr lang="zh-CN" altLang="en-US"/>
              <a:t> </a:t>
            </a:r>
            <a:r>
              <a:rPr lang="en-US" altLang="zh-CN"/>
              <a:t>/</a:t>
            </a:r>
            <a:r>
              <a:rPr lang="zh-CN" altLang="en-US"/>
              <a:t> </a:t>
            </a:r>
            <a:r>
              <a:rPr lang="en-US" altLang="zh-CN"/>
              <a:t>67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3026465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9E75FD0-4300-429B-BEA3-FC010BB37539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DEEBF7"/>
          </a:solidFill>
        </p:spPr>
        <p:txBody>
          <a:bodyPr/>
          <a:lstStyle/>
          <a:p>
            <a:r>
              <a:rPr lang="zh-CN" altLang="en-US" dirty="0"/>
              <a:t>晶体</a:t>
            </a:r>
            <a:r>
              <a:rPr lang="zh-CN" altLang="en-US" b="1" dirty="0"/>
              <a:t>二极管</a:t>
            </a:r>
            <a:r>
              <a:rPr lang="zh-CN" altLang="en-US" dirty="0"/>
              <a:t>的开关特性</a:t>
            </a: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CBD77A59-2E95-47A2-BD09-807368D60084}"/>
              </a:ext>
            </a:extLst>
          </p:cNvPr>
          <p:cNvGrpSpPr/>
          <p:nvPr/>
        </p:nvGrpSpPr>
        <p:grpSpPr>
          <a:xfrm>
            <a:off x="342496" y="1875213"/>
            <a:ext cx="4837720" cy="4835359"/>
            <a:chOff x="6483308" y="1326789"/>
            <a:chExt cx="5032017" cy="5029561"/>
          </a:xfrm>
        </p:grpSpPr>
        <p:pic>
          <p:nvPicPr>
            <p:cNvPr id="13320" name="Picture 8" descr="Real diode i-v curve">
              <a:extLst>
                <a:ext uri="{FF2B5EF4-FFF2-40B4-BE49-F238E27FC236}">
                  <a16:creationId xmlns:a16="http://schemas.microsoft.com/office/drawing/2014/main" id="{A4D234E4-4221-4F00-ACFC-755E82CFC7B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85764" y="1326789"/>
              <a:ext cx="5029561" cy="50295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151CDE6A-6424-4025-9D10-2B65D36C84D0}"/>
                </a:ext>
              </a:extLst>
            </p:cNvPr>
            <p:cNvSpPr txBox="1"/>
            <p:nvPr/>
          </p:nvSpPr>
          <p:spPr>
            <a:xfrm>
              <a:off x="9087929" y="3819009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阈值电压</a:t>
              </a: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36ECA1D9-D53E-4A88-BC70-79C92B9C9049}"/>
                </a:ext>
              </a:extLst>
            </p:cNvPr>
            <p:cNvSpPr txBox="1"/>
            <p:nvPr/>
          </p:nvSpPr>
          <p:spPr>
            <a:xfrm>
              <a:off x="10387292" y="1906467"/>
              <a:ext cx="492443" cy="1862048"/>
            </a:xfrm>
            <a:prstGeom prst="rect">
              <a:avLst/>
            </a:prstGeom>
            <a:solidFill>
              <a:srgbClr val="DEFBD9"/>
            </a:solidFill>
          </p:spPr>
          <p:txBody>
            <a:bodyPr vert="eaVert" wrap="none" rtlCol="0">
              <a:spAutoFit/>
            </a:bodyPr>
            <a:lstStyle/>
            <a:p>
              <a:r>
                <a:rPr lang="zh-CN" altLang="en-US" sz="2000" spc="300" dirty="0"/>
                <a:t>正向</a:t>
              </a:r>
              <a:r>
                <a:rPr lang="zh-CN" altLang="en-US" sz="2000" b="1" spc="300" dirty="0">
                  <a:solidFill>
                    <a:srgbClr val="FF0000"/>
                  </a:solidFill>
                </a:rPr>
                <a:t>导通</a:t>
              </a:r>
              <a:r>
                <a:rPr lang="zh-CN" altLang="en-US" sz="2000" spc="300" dirty="0"/>
                <a:t>状态</a:t>
              </a: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112C23FB-71AF-4DBF-9AAE-02145F5F6F1F}"/>
                </a:ext>
              </a:extLst>
            </p:cNvPr>
            <p:cNvSpPr txBox="1"/>
            <p:nvPr/>
          </p:nvSpPr>
          <p:spPr>
            <a:xfrm>
              <a:off x="7577158" y="4020760"/>
              <a:ext cx="1210588" cy="400110"/>
            </a:xfrm>
            <a:prstGeom prst="rect">
              <a:avLst/>
            </a:prstGeom>
            <a:solidFill>
              <a:srgbClr val="FDD8D8"/>
            </a:solidFill>
          </p:spPr>
          <p:txBody>
            <a:bodyPr wrap="none" rtlCol="0">
              <a:spAutoFit/>
            </a:bodyPr>
            <a:lstStyle/>
            <a:p>
              <a:r>
                <a:rPr lang="zh-CN" altLang="en-US" sz="2000" dirty="0"/>
                <a:t>反向</a:t>
              </a:r>
              <a:r>
                <a:rPr lang="zh-CN" altLang="en-US" sz="2000" b="1" dirty="0">
                  <a:solidFill>
                    <a:srgbClr val="FF0000"/>
                  </a:solidFill>
                </a:rPr>
                <a:t>截止</a:t>
              </a: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C5197AA4-28CF-4CBE-9AE4-53DF0CAD5D36}"/>
                </a:ext>
              </a:extLst>
            </p:cNvPr>
            <p:cNvSpPr txBox="1"/>
            <p:nvPr/>
          </p:nvSpPr>
          <p:spPr>
            <a:xfrm>
              <a:off x="6483308" y="4651592"/>
              <a:ext cx="307777" cy="1515456"/>
            </a:xfrm>
            <a:prstGeom prst="rect">
              <a:avLst/>
            </a:prstGeom>
            <a:solidFill>
              <a:srgbClr val="FFFAC9"/>
            </a:solidFill>
          </p:spPr>
          <p:txBody>
            <a:bodyPr vert="eaVert" wrap="none" lIns="0" tIns="108000" rIns="0" bIns="72000" rtlCol="0">
              <a:spAutoFit/>
            </a:bodyPr>
            <a:lstStyle/>
            <a:p>
              <a:r>
                <a:rPr lang="zh-CN" altLang="en-US" sz="2000" spc="600" dirty="0"/>
                <a:t>反向</a:t>
              </a:r>
              <a:r>
                <a:rPr lang="zh-CN" altLang="en-US" sz="2000" b="1" spc="600" dirty="0"/>
                <a:t>击穿</a:t>
              </a:r>
              <a:endParaRPr lang="zh-CN" altLang="en-US" sz="2000" spc="600" dirty="0"/>
            </a:p>
          </p:txBody>
        </p:sp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43D65013-6A8B-4EBE-89DF-1AED4DB4CEBF}"/>
              </a:ext>
            </a:extLst>
          </p:cNvPr>
          <p:cNvSpPr txBox="1"/>
          <p:nvPr/>
        </p:nvSpPr>
        <p:spPr>
          <a:xfrm>
            <a:off x="378751" y="1002521"/>
            <a:ext cx="4782078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800" b="1" dirty="0"/>
              <a:t>静态：正向</a:t>
            </a:r>
            <a:r>
              <a:rPr lang="zh-CN" altLang="en-US" sz="2800" b="1" dirty="0">
                <a:solidFill>
                  <a:srgbClr val="FF0000"/>
                </a:solidFill>
              </a:rPr>
              <a:t>导通</a:t>
            </a:r>
            <a:r>
              <a:rPr lang="zh-CN" altLang="en-US" sz="2800" b="1" dirty="0"/>
              <a:t>、反向</a:t>
            </a:r>
            <a:r>
              <a:rPr lang="zh-CN" altLang="en-US" sz="2800" b="1" dirty="0">
                <a:solidFill>
                  <a:srgbClr val="FF0000"/>
                </a:solidFill>
              </a:rPr>
              <a:t>截止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6176C2A-B45F-48DC-952C-08805D37A336}"/>
              </a:ext>
            </a:extLst>
          </p:cNvPr>
          <p:cNvSpPr txBox="1"/>
          <p:nvPr/>
        </p:nvSpPr>
        <p:spPr>
          <a:xfrm>
            <a:off x="378751" y="2331389"/>
            <a:ext cx="3135911" cy="784189"/>
          </a:xfrm>
          <a:prstGeom prst="homePlate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/>
              <a:t>为防止电路过大烧毁，</a:t>
            </a:r>
            <a:endParaRPr lang="en-US" altLang="zh-CN" dirty="0"/>
          </a:p>
          <a:p>
            <a:pPr>
              <a:lnSpc>
                <a:spcPct val="130000"/>
              </a:lnSpc>
            </a:pPr>
            <a:r>
              <a:rPr lang="zh-CN" altLang="en-US" dirty="0"/>
              <a:t>需串联一只电阻</a:t>
            </a:r>
            <a:r>
              <a:rPr lang="en-US" altLang="zh-CN" dirty="0"/>
              <a:t>R</a:t>
            </a:r>
            <a:r>
              <a:rPr lang="zh-CN" altLang="en-US" dirty="0"/>
              <a:t>。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2A1FB7C5-04E3-4423-B7D7-8C026836F9CA}"/>
              </a:ext>
            </a:extLst>
          </p:cNvPr>
          <p:cNvSpPr txBox="1"/>
          <p:nvPr/>
        </p:nvSpPr>
        <p:spPr>
          <a:xfrm>
            <a:off x="6056797" y="1000449"/>
            <a:ext cx="5500224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800" b="1" dirty="0"/>
              <a:t>动态：</a:t>
            </a:r>
            <a:r>
              <a:rPr lang="zh-CN" altLang="en-US" sz="2800" b="1" dirty="0">
                <a:solidFill>
                  <a:srgbClr val="FF0000"/>
                </a:solidFill>
              </a:rPr>
              <a:t>导通</a:t>
            </a:r>
            <a:r>
              <a:rPr lang="zh-CN" altLang="en-US" sz="2800" b="1" dirty="0"/>
              <a:t>、</a:t>
            </a:r>
            <a:r>
              <a:rPr lang="zh-CN" altLang="en-US" sz="2800" b="1" dirty="0">
                <a:solidFill>
                  <a:srgbClr val="FF0000"/>
                </a:solidFill>
              </a:rPr>
              <a:t>截止转换需要时间</a:t>
            </a:r>
          </a:p>
        </p:txBody>
      </p: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3D621BD4-A1C1-42A1-8DE2-B1014475BF50}"/>
              </a:ext>
            </a:extLst>
          </p:cNvPr>
          <p:cNvGrpSpPr/>
          <p:nvPr/>
        </p:nvGrpSpPr>
        <p:grpSpPr>
          <a:xfrm>
            <a:off x="6835050" y="1937888"/>
            <a:ext cx="3841021" cy="2130058"/>
            <a:chOff x="6835050" y="1937888"/>
            <a:chExt cx="3841021" cy="213005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文本框 20">
                  <a:extLst>
                    <a:ext uri="{FF2B5EF4-FFF2-40B4-BE49-F238E27FC236}">
                      <a16:creationId xmlns:a16="http://schemas.microsoft.com/office/drawing/2014/main" id="{6231E1D0-8FD2-43B9-8CF5-3FE78D010EBF}"/>
                    </a:ext>
                  </a:extLst>
                </p:cNvPr>
                <p:cNvSpPr txBox="1"/>
                <p:nvPr/>
              </p:nvSpPr>
              <p:spPr>
                <a:xfrm>
                  <a:off x="6835050" y="2702114"/>
                  <a:ext cx="44537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21" name="文本框 20">
                  <a:extLst>
                    <a:ext uri="{FF2B5EF4-FFF2-40B4-BE49-F238E27FC236}">
                      <a16:creationId xmlns:a16="http://schemas.microsoft.com/office/drawing/2014/main" id="{6231E1D0-8FD2-43B9-8CF5-3FE78D010E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35050" y="2702114"/>
                  <a:ext cx="445378" cy="46166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9" name="直接箭头连接符 28">
              <a:extLst>
                <a:ext uri="{FF2B5EF4-FFF2-40B4-BE49-F238E27FC236}">
                  <a16:creationId xmlns:a16="http://schemas.microsoft.com/office/drawing/2014/main" id="{1DD6CD0B-6301-4711-B592-1417CC506421}"/>
                </a:ext>
              </a:extLst>
            </p:cNvPr>
            <p:cNvCxnSpPr/>
            <p:nvPr/>
          </p:nvCxnSpPr>
          <p:spPr>
            <a:xfrm>
              <a:off x="7844558" y="2430389"/>
              <a:ext cx="684000" cy="0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文本框 32">
                  <a:extLst>
                    <a:ext uri="{FF2B5EF4-FFF2-40B4-BE49-F238E27FC236}">
                      <a16:creationId xmlns:a16="http://schemas.microsoft.com/office/drawing/2014/main" id="{6590EAF3-10A2-46D5-B010-7FB16FD6B086}"/>
                    </a:ext>
                  </a:extLst>
                </p:cNvPr>
                <p:cNvSpPr txBox="1"/>
                <p:nvPr/>
              </p:nvSpPr>
              <p:spPr>
                <a:xfrm>
                  <a:off x="7991820" y="2406954"/>
                  <a:ext cx="377155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33" name="文本框 32">
                  <a:extLst>
                    <a:ext uri="{FF2B5EF4-FFF2-40B4-BE49-F238E27FC236}">
                      <a16:creationId xmlns:a16="http://schemas.microsoft.com/office/drawing/2014/main" id="{6590EAF3-10A2-46D5-B010-7FB16FD6B0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91820" y="2406954"/>
                  <a:ext cx="377155" cy="46166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31" name="图片 30">
              <a:extLst>
                <a:ext uri="{FF2B5EF4-FFF2-40B4-BE49-F238E27FC236}">
                  <a16:creationId xmlns:a16="http://schemas.microsoft.com/office/drawing/2014/main" id="{A2F11343-CF07-4D3F-B3A7-EEFFAB63DB5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125975" y="1937888"/>
              <a:ext cx="3550096" cy="2130058"/>
            </a:xfrm>
            <a:prstGeom prst="rect">
              <a:avLst/>
            </a:prstGeom>
          </p:spPr>
        </p:pic>
        <p:cxnSp>
          <p:nvCxnSpPr>
            <p:cNvPr id="38" name="直接箭头连接符 37">
              <a:extLst>
                <a:ext uri="{FF2B5EF4-FFF2-40B4-BE49-F238E27FC236}">
                  <a16:creationId xmlns:a16="http://schemas.microsoft.com/office/drawing/2014/main" id="{C30F6C6E-32F7-4243-BAB4-21E7274C5B74}"/>
                </a:ext>
              </a:extLst>
            </p:cNvPr>
            <p:cNvCxnSpPr>
              <a:cxnSpLocks/>
            </p:cNvCxnSpPr>
            <p:nvPr/>
          </p:nvCxnSpPr>
          <p:spPr>
            <a:xfrm>
              <a:off x="7352633" y="2512052"/>
              <a:ext cx="0" cy="916948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文本框 33">
            <a:extLst>
              <a:ext uri="{FF2B5EF4-FFF2-40B4-BE49-F238E27FC236}">
                <a16:creationId xmlns:a16="http://schemas.microsoft.com/office/drawing/2014/main" id="{5F1C2D89-F2CD-4F55-9425-38A04672175B}"/>
              </a:ext>
            </a:extLst>
          </p:cNvPr>
          <p:cNvSpPr txBox="1"/>
          <p:nvPr/>
        </p:nvSpPr>
        <p:spPr>
          <a:xfrm>
            <a:off x="6565063" y="4544621"/>
            <a:ext cx="506420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2200" dirty="0"/>
              <a:t> 截止→导通：</a:t>
            </a:r>
            <a:r>
              <a:rPr lang="zh-CN" altLang="en-US" sz="2200" b="1" dirty="0"/>
              <a:t>开通时间</a:t>
            </a:r>
            <a:r>
              <a:rPr lang="zh-CN" altLang="en-US" sz="2200" dirty="0"/>
              <a:t>，极短可忽略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7105FD62-7818-44C7-927F-30FCE7F8A80C}"/>
              </a:ext>
            </a:extLst>
          </p:cNvPr>
          <p:cNvSpPr txBox="1"/>
          <p:nvPr/>
        </p:nvSpPr>
        <p:spPr>
          <a:xfrm>
            <a:off x="6565062" y="5374462"/>
            <a:ext cx="39356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2200" dirty="0"/>
              <a:t> 导通→截止：</a:t>
            </a:r>
            <a:r>
              <a:rPr lang="zh-CN" altLang="en-US" sz="2200" b="1" dirty="0"/>
              <a:t>反向恢复时间</a:t>
            </a:r>
            <a:endParaRPr lang="zh-CN" altLang="en-US" sz="2200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BFBD21C-6BDF-4331-BFD8-971D6F94D0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9DF0B-D505-483A-BDA3-D5167758AEB4}" type="slidenum">
              <a:rPr lang="zh-CN" altLang="en-US" sz="1400" b="1" smtClean="0"/>
              <a:pPr/>
              <a:t>47</a:t>
            </a:fld>
            <a:r>
              <a:rPr lang="zh-CN" altLang="en-US"/>
              <a:t> </a:t>
            </a:r>
            <a:r>
              <a:rPr lang="en-US" altLang="zh-CN"/>
              <a:t>/</a:t>
            </a:r>
            <a:r>
              <a:rPr lang="zh-CN" altLang="en-US"/>
              <a:t> </a:t>
            </a:r>
            <a:r>
              <a:rPr lang="en-US" altLang="zh-CN"/>
              <a:t>67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2286738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C383987-2A04-497E-A45D-D3F90B8F3DD5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DEEBF7"/>
          </a:solidFill>
        </p:spPr>
        <p:txBody>
          <a:bodyPr/>
          <a:lstStyle/>
          <a:p>
            <a:r>
              <a:rPr lang="zh-CN" altLang="en-US" dirty="0"/>
              <a:t>三极管  </a:t>
            </a:r>
            <a:r>
              <a:rPr lang="en-US" altLang="zh-CN" sz="3600" spc="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Transistor</a:t>
            </a:r>
            <a:endParaRPr lang="zh-CN" altLang="en-US" spc="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A7951389-425B-428E-AAC4-70A5F381A8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96" t="17315" r="3703" b="5696"/>
          <a:stretch/>
        </p:blipFill>
        <p:spPr bwMode="auto">
          <a:xfrm>
            <a:off x="5190726" y="4839391"/>
            <a:ext cx="1965686" cy="1532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345E5749-FFEE-4131-A015-732FFB050F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12" t="28743" r="13333" b="16087"/>
          <a:stretch/>
        </p:blipFill>
        <p:spPr bwMode="auto">
          <a:xfrm>
            <a:off x="3072419" y="4839391"/>
            <a:ext cx="2118307" cy="1536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6B3D27A-1A65-44EE-94C7-9FE91536BA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095" y="1120525"/>
            <a:ext cx="6379054" cy="3344665"/>
          </a:xfrm>
          <a:prstGeom prst="rect">
            <a:avLst/>
          </a:prstGeom>
        </p:spPr>
      </p:pic>
      <p:pic>
        <p:nvPicPr>
          <p:cNvPr id="8198" name="Picture 6">
            <a:extLst>
              <a:ext uri="{FF2B5EF4-FFF2-40B4-BE49-F238E27FC236}">
                <a16:creationId xmlns:a16="http://schemas.microsoft.com/office/drawing/2014/main" id="{1149D2F0-4AD5-4878-998A-253209F197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40" t="20839" r="8428" b="1990"/>
          <a:stretch/>
        </p:blipFill>
        <p:spPr bwMode="auto">
          <a:xfrm>
            <a:off x="307081" y="4839391"/>
            <a:ext cx="2765338" cy="1516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3DA3A633-C964-49B6-835A-D86D40FC2024}"/>
              </a:ext>
            </a:extLst>
          </p:cNvPr>
          <p:cNvSpPr txBox="1"/>
          <p:nvPr/>
        </p:nvSpPr>
        <p:spPr>
          <a:xfrm>
            <a:off x="10744390" y="1041592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+6V</a:t>
            </a:r>
            <a:endParaRPr lang="zh-CN" altLang="en-US" b="1" dirty="0"/>
          </a:p>
        </p:txBody>
      </p: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A162B39C-0BDC-41B7-9795-05ED2B6ABAE1}"/>
              </a:ext>
            </a:extLst>
          </p:cNvPr>
          <p:cNvCxnSpPr/>
          <p:nvPr/>
        </p:nvCxnSpPr>
        <p:spPr>
          <a:xfrm>
            <a:off x="10551190" y="2206606"/>
            <a:ext cx="0" cy="115532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4C277C6B-F503-4945-B549-72A636F8232F}"/>
                  </a:ext>
                </a:extLst>
              </p:cNvPr>
              <p:cNvSpPr txBox="1"/>
              <p:nvPr/>
            </p:nvSpPr>
            <p:spPr>
              <a:xfrm>
                <a:off x="10626125" y="1993690"/>
                <a:ext cx="43915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𝑐𝑒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4C277C6B-F503-4945-B549-72A636F823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26125" y="1993690"/>
                <a:ext cx="439158" cy="369332"/>
              </a:xfrm>
              <a:prstGeom prst="rect">
                <a:avLst/>
              </a:prstGeom>
              <a:blipFill>
                <a:blip r:embed="rId6"/>
                <a:stretch>
                  <a:fillRect l="-13889" b="-98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图片 19">
            <a:extLst>
              <a:ext uri="{FF2B5EF4-FFF2-40B4-BE49-F238E27FC236}">
                <a16:creationId xmlns:a16="http://schemas.microsoft.com/office/drawing/2014/main" id="{83782CE2-AED8-4725-BA01-FF000AE1D8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69583" y="1176658"/>
            <a:ext cx="2174807" cy="2541172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D368C3D3-054E-4829-8C38-52DB8A135D3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28750" y="4225278"/>
            <a:ext cx="2215640" cy="2482126"/>
          </a:xfrm>
          <a:prstGeom prst="rect">
            <a:avLst/>
          </a:prstGeom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08B2384D-3CCB-4C39-8B9F-D8FA5E0A83DB}"/>
              </a:ext>
            </a:extLst>
          </p:cNvPr>
          <p:cNvSpPr txBox="1"/>
          <p:nvPr/>
        </p:nvSpPr>
        <p:spPr>
          <a:xfrm>
            <a:off x="10733117" y="4082821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+6V</a:t>
            </a:r>
            <a:endParaRPr lang="zh-CN" altLang="en-US" b="1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87911704-BF44-4F16-89BB-6BBEE928362C}"/>
              </a:ext>
            </a:extLst>
          </p:cNvPr>
          <p:cNvSpPr txBox="1"/>
          <p:nvPr/>
        </p:nvSpPr>
        <p:spPr>
          <a:xfrm>
            <a:off x="10817265" y="2747330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/>
              <a:t>闭合</a:t>
            </a:r>
            <a:endParaRPr lang="zh-CN" altLang="en-US" b="1" dirty="0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127200F6-178A-4CE0-B8D5-71C9A68F1C80}"/>
              </a:ext>
            </a:extLst>
          </p:cNvPr>
          <p:cNvSpPr txBox="1"/>
          <p:nvPr/>
        </p:nvSpPr>
        <p:spPr>
          <a:xfrm>
            <a:off x="10817265" y="5816408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/>
              <a:t>断开</a:t>
            </a:r>
            <a:endParaRPr lang="zh-CN" altLang="en-US" b="1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449CF31-F1B7-423D-A669-2CED8A8549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9DF0B-D505-483A-BDA3-D5167758AEB4}" type="slidenum">
              <a:rPr lang="zh-CN" altLang="en-US" sz="1400" b="1" smtClean="0"/>
              <a:pPr/>
              <a:t>48</a:t>
            </a:fld>
            <a:r>
              <a:rPr lang="zh-CN" altLang="en-US"/>
              <a:t> </a:t>
            </a:r>
            <a:r>
              <a:rPr lang="en-US" altLang="zh-CN"/>
              <a:t>/</a:t>
            </a:r>
            <a:r>
              <a:rPr lang="zh-CN" altLang="en-US"/>
              <a:t> </a:t>
            </a:r>
            <a:r>
              <a:rPr lang="en-US" altLang="zh-CN"/>
              <a:t>67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71E76C4-0A9D-493E-8639-8C4D5C8B0F95}"/>
              </a:ext>
            </a:extLst>
          </p:cNvPr>
          <p:cNvSpPr txBox="1"/>
          <p:nvPr/>
        </p:nvSpPr>
        <p:spPr>
          <a:xfrm>
            <a:off x="8872451" y="261953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基极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961CDD06-ADDC-4F35-B8F7-005B794EC174}"/>
              </a:ext>
            </a:extLst>
          </p:cNvPr>
          <p:cNvSpPr txBox="1"/>
          <p:nvPr/>
        </p:nvSpPr>
        <p:spPr>
          <a:xfrm>
            <a:off x="9033013" y="317726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发射极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69BB5118-B0BC-4ACE-8AB2-E4A843040C4D}"/>
              </a:ext>
            </a:extLst>
          </p:cNvPr>
          <p:cNvSpPr txBox="1"/>
          <p:nvPr/>
        </p:nvSpPr>
        <p:spPr>
          <a:xfrm>
            <a:off x="9151254" y="2235957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集电极</a:t>
            </a:r>
          </a:p>
        </p:txBody>
      </p:sp>
    </p:spTree>
    <p:extLst>
      <p:ext uri="{BB962C8B-B14F-4D97-AF65-F5344CB8AC3E}">
        <p14:creationId xmlns:p14="http://schemas.microsoft.com/office/powerpoint/2010/main" val="10769497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1F16164-E2D5-469D-8272-DCD49ECA422C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DEEBF7"/>
          </a:solidFill>
        </p:spPr>
        <p:txBody>
          <a:bodyPr/>
          <a:lstStyle/>
          <a:p>
            <a:r>
              <a:rPr lang="zh-CN" altLang="en-US" dirty="0"/>
              <a:t>简单逻辑门电路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A773C86-CE96-4E3B-8E59-DDE22DAAF8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088" y="1049960"/>
            <a:ext cx="1965383" cy="833594"/>
          </a:xfrm>
          <a:prstGeom prst="rect">
            <a:avLst/>
          </a:prstGeom>
        </p:spPr>
      </p:pic>
      <p:grpSp>
        <p:nvGrpSpPr>
          <p:cNvPr id="13" name="组合 12">
            <a:extLst>
              <a:ext uri="{FF2B5EF4-FFF2-40B4-BE49-F238E27FC236}">
                <a16:creationId xmlns:a16="http://schemas.microsoft.com/office/drawing/2014/main" id="{31082DDE-0287-47A1-908A-9EE4A044AB7A}"/>
              </a:ext>
            </a:extLst>
          </p:cNvPr>
          <p:cNvGrpSpPr/>
          <p:nvPr/>
        </p:nvGrpSpPr>
        <p:grpSpPr>
          <a:xfrm>
            <a:off x="636371" y="2106679"/>
            <a:ext cx="2576513" cy="2436575"/>
            <a:chOff x="1156531" y="2485853"/>
            <a:chExt cx="2576513" cy="2436575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FC33D2DB-3B84-4CCD-ADEC-91F5A8231B8D}"/>
                </a:ext>
              </a:extLst>
            </p:cNvPr>
            <p:cNvSpPr/>
            <p:nvPr/>
          </p:nvSpPr>
          <p:spPr>
            <a:xfrm>
              <a:off x="1626207" y="2485853"/>
              <a:ext cx="1680962" cy="2436575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60F06F81-31BF-4E7D-BF79-9F528483B5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56531" y="2524239"/>
              <a:ext cx="2576513" cy="2305050"/>
            </a:xfrm>
            <a:prstGeom prst="rect">
              <a:avLst/>
            </a:prstGeom>
          </p:spPr>
        </p:pic>
      </p:grpSp>
      <p:graphicFrame>
        <p:nvGraphicFramePr>
          <p:cNvPr id="14" name="表格 14">
            <a:extLst>
              <a:ext uri="{FF2B5EF4-FFF2-40B4-BE49-F238E27FC236}">
                <a16:creationId xmlns:a16="http://schemas.microsoft.com/office/drawing/2014/main" id="{A17CBB4A-BF62-4903-85EB-225C2E414D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7111968"/>
              </p:ext>
            </p:extLst>
          </p:nvPr>
        </p:nvGraphicFramePr>
        <p:xfrm>
          <a:off x="2140905" y="4804765"/>
          <a:ext cx="1445511" cy="1854200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481837">
                  <a:extLst>
                    <a:ext uri="{9D8B030D-6E8A-4147-A177-3AD203B41FA5}">
                      <a16:colId xmlns:a16="http://schemas.microsoft.com/office/drawing/2014/main" val="2579551380"/>
                    </a:ext>
                  </a:extLst>
                </a:gridCol>
                <a:gridCol w="481837">
                  <a:extLst>
                    <a:ext uri="{9D8B030D-6E8A-4147-A177-3AD203B41FA5}">
                      <a16:colId xmlns:a16="http://schemas.microsoft.com/office/drawing/2014/main" val="2257255631"/>
                    </a:ext>
                  </a:extLst>
                </a:gridCol>
                <a:gridCol w="481837">
                  <a:extLst>
                    <a:ext uri="{9D8B030D-6E8A-4147-A177-3AD203B41FA5}">
                      <a16:colId xmlns:a16="http://schemas.microsoft.com/office/drawing/2014/main" val="33406001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A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B</a:t>
                      </a:r>
                      <a:endParaRPr lang="zh-CN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F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6475279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0</a:t>
                      </a:r>
                      <a:endParaRPr lang="zh-CN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0215727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0</a:t>
                      </a:r>
                      <a:endParaRPr lang="zh-CN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8745327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0</a:t>
                      </a:r>
                      <a:endParaRPr lang="zh-CN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8719458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1</a:t>
                      </a:r>
                      <a:endParaRPr lang="zh-CN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119137109"/>
                  </a:ext>
                </a:extLst>
              </a:tr>
            </a:tbl>
          </a:graphicData>
        </a:graphic>
      </p:graphicFrame>
      <p:graphicFrame>
        <p:nvGraphicFramePr>
          <p:cNvPr id="15" name="表格 14">
            <a:extLst>
              <a:ext uri="{FF2B5EF4-FFF2-40B4-BE49-F238E27FC236}">
                <a16:creationId xmlns:a16="http://schemas.microsoft.com/office/drawing/2014/main" id="{178C93C4-0EA7-48EB-AEF0-23168FFA8CD9}"/>
              </a:ext>
            </a:extLst>
          </p:cNvPr>
          <p:cNvGraphicFramePr>
            <a:graphicFrameLocks noGrp="1"/>
          </p:cNvGraphicFramePr>
          <p:nvPr/>
        </p:nvGraphicFramePr>
        <p:xfrm>
          <a:off x="266539" y="4804765"/>
          <a:ext cx="1680963" cy="185420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560321">
                  <a:extLst>
                    <a:ext uri="{9D8B030D-6E8A-4147-A177-3AD203B41FA5}">
                      <a16:colId xmlns:a16="http://schemas.microsoft.com/office/drawing/2014/main" val="2579551380"/>
                    </a:ext>
                  </a:extLst>
                </a:gridCol>
                <a:gridCol w="560321">
                  <a:extLst>
                    <a:ext uri="{9D8B030D-6E8A-4147-A177-3AD203B41FA5}">
                      <a16:colId xmlns:a16="http://schemas.microsoft.com/office/drawing/2014/main" val="2257255631"/>
                    </a:ext>
                  </a:extLst>
                </a:gridCol>
                <a:gridCol w="560321">
                  <a:extLst>
                    <a:ext uri="{9D8B030D-6E8A-4147-A177-3AD203B41FA5}">
                      <a16:colId xmlns:a16="http://schemas.microsoft.com/office/drawing/2014/main" val="33406001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A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B</a:t>
                      </a:r>
                      <a:endParaRPr lang="zh-CN" altLang="en-US" baseline="-250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F</a:t>
                      </a:r>
                      <a:endParaRPr lang="zh-CN" altLang="en-US" baseline="-25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6475279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0</a:t>
                      </a:r>
                      <a:endParaRPr lang="zh-CN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0215727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+5</a:t>
                      </a:r>
                      <a:endParaRPr lang="zh-CN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0</a:t>
                      </a:r>
                      <a:endParaRPr lang="zh-CN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8745327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+5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0</a:t>
                      </a:r>
                      <a:endParaRPr lang="zh-CN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8719458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+5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+5</a:t>
                      </a:r>
                      <a:endParaRPr lang="zh-CN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+5</a:t>
                      </a:r>
                      <a:endParaRPr lang="zh-CN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119137109"/>
                  </a:ext>
                </a:extLst>
              </a:tr>
            </a:tbl>
          </a:graphicData>
        </a:graphic>
      </p:graphicFrame>
      <p:pic>
        <p:nvPicPr>
          <p:cNvPr id="19" name="图片 18">
            <a:extLst>
              <a:ext uri="{FF2B5EF4-FFF2-40B4-BE49-F238E27FC236}">
                <a16:creationId xmlns:a16="http://schemas.microsoft.com/office/drawing/2014/main" id="{4D8D3E0F-1C3A-4335-BF55-44464C2B03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9468" y="1049959"/>
            <a:ext cx="1927684" cy="833593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8E417FD6-D384-4222-9DD8-154CE53125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25317" y="2409825"/>
            <a:ext cx="2576513" cy="2038350"/>
          </a:xfrm>
          <a:prstGeom prst="rect">
            <a:avLst/>
          </a:prstGeom>
        </p:spPr>
      </p:pic>
      <p:sp>
        <p:nvSpPr>
          <p:cNvPr id="22" name="矩形 21">
            <a:extLst>
              <a:ext uri="{FF2B5EF4-FFF2-40B4-BE49-F238E27FC236}">
                <a16:creationId xmlns:a16="http://schemas.microsoft.com/office/drawing/2014/main" id="{C98EC5F9-EECE-4264-8A47-41998F349D99}"/>
              </a:ext>
            </a:extLst>
          </p:cNvPr>
          <p:cNvSpPr/>
          <p:nvPr/>
        </p:nvSpPr>
        <p:spPr>
          <a:xfrm>
            <a:off x="5616892" y="2106679"/>
            <a:ext cx="1680962" cy="2436575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24" name="表格 14">
            <a:extLst>
              <a:ext uri="{FF2B5EF4-FFF2-40B4-BE49-F238E27FC236}">
                <a16:creationId xmlns:a16="http://schemas.microsoft.com/office/drawing/2014/main" id="{64D6F84F-93B6-4F39-B4EE-70B03175CA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9921957"/>
              </p:ext>
            </p:extLst>
          </p:nvPr>
        </p:nvGraphicFramePr>
        <p:xfrm>
          <a:off x="6610305" y="4804765"/>
          <a:ext cx="1445511" cy="1854200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481837">
                  <a:extLst>
                    <a:ext uri="{9D8B030D-6E8A-4147-A177-3AD203B41FA5}">
                      <a16:colId xmlns:a16="http://schemas.microsoft.com/office/drawing/2014/main" val="2579551380"/>
                    </a:ext>
                  </a:extLst>
                </a:gridCol>
                <a:gridCol w="481837">
                  <a:extLst>
                    <a:ext uri="{9D8B030D-6E8A-4147-A177-3AD203B41FA5}">
                      <a16:colId xmlns:a16="http://schemas.microsoft.com/office/drawing/2014/main" val="2257255631"/>
                    </a:ext>
                  </a:extLst>
                </a:gridCol>
                <a:gridCol w="481837">
                  <a:extLst>
                    <a:ext uri="{9D8B030D-6E8A-4147-A177-3AD203B41FA5}">
                      <a16:colId xmlns:a16="http://schemas.microsoft.com/office/drawing/2014/main" val="33406001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A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B</a:t>
                      </a:r>
                      <a:endParaRPr lang="zh-CN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F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6475279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0</a:t>
                      </a:r>
                      <a:endParaRPr lang="zh-CN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0215727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1</a:t>
                      </a:r>
                      <a:endParaRPr lang="zh-CN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8745327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1</a:t>
                      </a:r>
                      <a:endParaRPr lang="zh-CN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8719458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1</a:t>
                      </a:r>
                      <a:endParaRPr lang="zh-CN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119137109"/>
                  </a:ext>
                </a:extLst>
              </a:tr>
            </a:tbl>
          </a:graphicData>
        </a:graphic>
      </p:graphicFrame>
      <p:graphicFrame>
        <p:nvGraphicFramePr>
          <p:cNvPr id="25" name="表格 24">
            <a:extLst>
              <a:ext uri="{FF2B5EF4-FFF2-40B4-BE49-F238E27FC236}">
                <a16:creationId xmlns:a16="http://schemas.microsoft.com/office/drawing/2014/main" id="{CB5AC2EC-4498-4796-B9C2-831AE166A3AB}"/>
              </a:ext>
            </a:extLst>
          </p:cNvPr>
          <p:cNvGraphicFramePr>
            <a:graphicFrameLocks noGrp="1"/>
          </p:cNvGraphicFramePr>
          <p:nvPr/>
        </p:nvGraphicFramePr>
        <p:xfrm>
          <a:off x="4735939" y="4804765"/>
          <a:ext cx="1680963" cy="185420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560321">
                  <a:extLst>
                    <a:ext uri="{9D8B030D-6E8A-4147-A177-3AD203B41FA5}">
                      <a16:colId xmlns:a16="http://schemas.microsoft.com/office/drawing/2014/main" val="2579551380"/>
                    </a:ext>
                  </a:extLst>
                </a:gridCol>
                <a:gridCol w="560321">
                  <a:extLst>
                    <a:ext uri="{9D8B030D-6E8A-4147-A177-3AD203B41FA5}">
                      <a16:colId xmlns:a16="http://schemas.microsoft.com/office/drawing/2014/main" val="2257255631"/>
                    </a:ext>
                  </a:extLst>
                </a:gridCol>
                <a:gridCol w="560321">
                  <a:extLst>
                    <a:ext uri="{9D8B030D-6E8A-4147-A177-3AD203B41FA5}">
                      <a16:colId xmlns:a16="http://schemas.microsoft.com/office/drawing/2014/main" val="33406001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A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B</a:t>
                      </a:r>
                      <a:endParaRPr lang="zh-CN" altLang="en-US" baseline="-250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F</a:t>
                      </a:r>
                      <a:endParaRPr lang="zh-CN" altLang="en-US" baseline="-25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6475279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0</a:t>
                      </a:r>
                      <a:endParaRPr lang="zh-CN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0215727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+5</a:t>
                      </a:r>
                      <a:endParaRPr lang="zh-CN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+5</a:t>
                      </a:r>
                      <a:endParaRPr lang="zh-CN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8745327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+5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+5</a:t>
                      </a:r>
                      <a:endParaRPr lang="zh-CN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8719458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+5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+5</a:t>
                      </a:r>
                      <a:endParaRPr lang="zh-CN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+5</a:t>
                      </a:r>
                      <a:endParaRPr lang="zh-CN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119137109"/>
                  </a:ext>
                </a:extLst>
              </a:tr>
            </a:tbl>
          </a:graphicData>
        </a:graphic>
      </p:graphicFrame>
      <p:pic>
        <p:nvPicPr>
          <p:cNvPr id="27" name="图片 26">
            <a:extLst>
              <a:ext uri="{FF2B5EF4-FFF2-40B4-BE49-F238E27FC236}">
                <a16:creationId xmlns:a16="http://schemas.microsoft.com/office/drawing/2014/main" id="{65DAE2DA-B1E5-430A-8E83-1515DC91D4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4572" y="1138893"/>
            <a:ext cx="2380850" cy="613249"/>
          </a:xfrm>
          <a:prstGeom prst="rect">
            <a:avLst/>
          </a:prstGeom>
        </p:spPr>
      </p:pic>
      <p:graphicFrame>
        <p:nvGraphicFramePr>
          <p:cNvPr id="28" name="表格 14">
            <a:extLst>
              <a:ext uri="{FF2B5EF4-FFF2-40B4-BE49-F238E27FC236}">
                <a16:creationId xmlns:a16="http://schemas.microsoft.com/office/drawing/2014/main" id="{D05F1E33-1F53-4EA4-9A0F-FFD2912B85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3251379"/>
              </p:ext>
            </p:extLst>
          </p:nvPr>
        </p:nvGraphicFramePr>
        <p:xfrm>
          <a:off x="10629287" y="4804765"/>
          <a:ext cx="963674" cy="1112520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481837">
                  <a:extLst>
                    <a:ext uri="{9D8B030D-6E8A-4147-A177-3AD203B41FA5}">
                      <a16:colId xmlns:a16="http://schemas.microsoft.com/office/drawing/2014/main" val="2579551380"/>
                    </a:ext>
                  </a:extLst>
                </a:gridCol>
                <a:gridCol w="481837">
                  <a:extLst>
                    <a:ext uri="{9D8B030D-6E8A-4147-A177-3AD203B41FA5}">
                      <a16:colId xmlns:a16="http://schemas.microsoft.com/office/drawing/2014/main" val="33406001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A</a:t>
                      </a:r>
                      <a:endParaRPr lang="zh-CN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F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6475279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1</a:t>
                      </a:r>
                      <a:endParaRPr lang="zh-CN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0215727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0</a:t>
                      </a:r>
                      <a:endParaRPr lang="zh-CN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119137109"/>
                  </a:ext>
                </a:extLst>
              </a:tr>
            </a:tbl>
          </a:graphicData>
        </a:graphic>
      </p:graphicFrame>
      <p:graphicFrame>
        <p:nvGraphicFramePr>
          <p:cNvPr id="29" name="表格 28">
            <a:extLst>
              <a:ext uri="{FF2B5EF4-FFF2-40B4-BE49-F238E27FC236}">
                <a16:creationId xmlns:a16="http://schemas.microsoft.com/office/drawing/2014/main" id="{A52538F3-9BB9-468A-A43F-8B35BAF8E0AD}"/>
              </a:ext>
            </a:extLst>
          </p:cNvPr>
          <p:cNvGraphicFramePr>
            <a:graphicFrameLocks noGrp="1"/>
          </p:cNvGraphicFramePr>
          <p:nvPr/>
        </p:nvGraphicFramePr>
        <p:xfrm>
          <a:off x="9154948" y="4804765"/>
          <a:ext cx="1251730" cy="111252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625865">
                  <a:extLst>
                    <a:ext uri="{9D8B030D-6E8A-4147-A177-3AD203B41FA5}">
                      <a16:colId xmlns:a16="http://schemas.microsoft.com/office/drawing/2014/main" val="2579551380"/>
                    </a:ext>
                  </a:extLst>
                </a:gridCol>
                <a:gridCol w="625865">
                  <a:extLst>
                    <a:ext uri="{9D8B030D-6E8A-4147-A177-3AD203B41FA5}">
                      <a16:colId xmlns:a16="http://schemas.microsoft.com/office/drawing/2014/main" val="33406001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A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</a:t>
                      </a:r>
                      <a:r>
                        <a:rPr lang="en-US" altLang="zh-CN" baseline="-25000" dirty="0"/>
                        <a:t>F</a:t>
                      </a:r>
                      <a:endParaRPr lang="zh-CN" altLang="en-US" baseline="-25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75279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+5</a:t>
                      </a:r>
                      <a:endParaRPr lang="zh-CN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15727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+5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0</a:t>
                      </a:r>
                      <a:endParaRPr lang="zh-CN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9137109"/>
                  </a:ext>
                </a:extLst>
              </a:tr>
            </a:tbl>
          </a:graphicData>
        </a:graphic>
      </p:graphicFrame>
      <p:grpSp>
        <p:nvGrpSpPr>
          <p:cNvPr id="33" name="组合 32">
            <a:extLst>
              <a:ext uri="{FF2B5EF4-FFF2-40B4-BE49-F238E27FC236}">
                <a16:creationId xmlns:a16="http://schemas.microsoft.com/office/drawing/2014/main" id="{C93885C3-6281-4C4F-86C8-F37B45C96BB6}"/>
              </a:ext>
            </a:extLst>
          </p:cNvPr>
          <p:cNvGrpSpPr/>
          <p:nvPr/>
        </p:nvGrpSpPr>
        <p:grpSpPr>
          <a:xfrm>
            <a:off x="9032525" y="2100938"/>
            <a:ext cx="2492882" cy="2454008"/>
            <a:chOff x="8835416" y="2100938"/>
            <a:chExt cx="2492882" cy="2454008"/>
          </a:xfrm>
        </p:grpSpPr>
        <p:pic>
          <p:nvPicPr>
            <p:cNvPr id="31" name="图片 30">
              <a:extLst>
                <a:ext uri="{FF2B5EF4-FFF2-40B4-BE49-F238E27FC236}">
                  <a16:creationId xmlns:a16="http://schemas.microsoft.com/office/drawing/2014/main" id="{CC760A33-A1AA-462C-BAA7-834C4001734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835416" y="2100938"/>
              <a:ext cx="2492882" cy="2379156"/>
            </a:xfrm>
            <a:prstGeom prst="rect">
              <a:avLst/>
            </a:prstGeom>
          </p:spPr>
        </p:pic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89346BC6-D0D0-41C6-BA13-FA8BE066E83F}"/>
                </a:ext>
              </a:extLst>
            </p:cNvPr>
            <p:cNvSpPr/>
            <p:nvPr/>
          </p:nvSpPr>
          <p:spPr>
            <a:xfrm>
              <a:off x="9287256" y="2118371"/>
              <a:ext cx="1614363" cy="2436575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CB44040E-F1B1-4CA0-9978-B1E08FAC2071}"/>
              </a:ext>
            </a:extLst>
          </p:cNvPr>
          <p:cNvSpPr txBox="1"/>
          <p:nvPr/>
        </p:nvSpPr>
        <p:spPr>
          <a:xfrm>
            <a:off x="9275231" y="39714"/>
            <a:ext cx="1723549" cy="807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b="1" dirty="0">
                <a:solidFill>
                  <a:schemeClr val="bg1">
                    <a:lumMod val="50000"/>
                  </a:schemeClr>
                </a:solidFill>
              </a:rPr>
              <a:t>开关特性差，</a:t>
            </a:r>
            <a:endParaRPr lang="en-US" altLang="zh-CN" sz="2000" b="1" dirty="0">
              <a:solidFill>
                <a:schemeClr val="bg1">
                  <a:lumMod val="50000"/>
                </a:schemeClr>
              </a:solidFill>
            </a:endParaRPr>
          </a:p>
          <a:p>
            <a:pPr>
              <a:lnSpc>
                <a:spcPct val="120000"/>
              </a:lnSpc>
            </a:pPr>
            <a:r>
              <a:rPr lang="zh-CN" altLang="en-US" sz="2000" b="1" dirty="0">
                <a:solidFill>
                  <a:schemeClr val="bg1">
                    <a:lumMod val="50000"/>
                  </a:schemeClr>
                </a:solidFill>
              </a:rPr>
              <a:t>故较少使用。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E0F500E-2B87-4F0C-A2B6-E9B6930CDA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9DF0B-D505-483A-BDA3-D5167758AEB4}" type="slidenum">
              <a:rPr lang="zh-CN" altLang="en-US" sz="1400" b="1" smtClean="0"/>
              <a:pPr/>
              <a:t>49</a:t>
            </a:fld>
            <a:r>
              <a:rPr lang="zh-CN" altLang="en-US"/>
              <a:t> </a:t>
            </a:r>
            <a:r>
              <a:rPr lang="en-US" altLang="zh-CN"/>
              <a:t>/</a:t>
            </a:r>
            <a:r>
              <a:rPr lang="zh-CN" altLang="en-US"/>
              <a:t> </a:t>
            </a:r>
            <a:r>
              <a:rPr lang="en-US" altLang="zh-CN"/>
              <a:t>67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089615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3C819EB8-639A-40BA-9FDA-296E7F9ED55C}"/>
              </a:ext>
            </a:extLst>
          </p:cNvPr>
          <p:cNvGrpSpPr/>
          <p:nvPr/>
        </p:nvGrpSpPr>
        <p:grpSpPr>
          <a:xfrm>
            <a:off x="1569345" y="957284"/>
            <a:ext cx="9784455" cy="5878550"/>
            <a:chOff x="1569345" y="979452"/>
            <a:chExt cx="9784455" cy="5878550"/>
          </a:xfrm>
        </p:grpSpPr>
        <p:grpSp>
          <p:nvGrpSpPr>
            <p:cNvPr id="15" name="组合 14"/>
            <p:cNvGrpSpPr/>
            <p:nvPr/>
          </p:nvGrpSpPr>
          <p:grpSpPr>
            <a:xfrm>
              <a:off x="1569345" y="1381072"/>
              <a:ext cx="9784455" cy="5437665"/>
              <a:chOff x="1187480" y="1302443"/>
              <a:chExt cx="9784455" cy="5437665"/>
            </a:xfrm>
          </p:grpSpPr>
          <p:grpSp>
            <p:nvGrpSpPr>
              <p:cNvPr id="13" name="组合 12"/>
              <p:cNvGrpSpPr/>
              <p:nvPr/>
            </p:nvGrpSpPr>
            <p:grpSpPr>
              <a:xfrm>
                <a:off x="1187480" y="1495554"/>
                <a:ext cx="9784455" cy="5244554"/>
                <a:chOff x="1187480" y="1231008"/>
                <a:chExt cx="9784455" cy="5244554"/>
              </a:xfrm>
            </p:grpSpPr>
            <p:pic>
              <p:nvPicPr>
                <p:cNvPr id="5" name="图片 4"/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87480" y="1231008"/>
                  <a:ext cx="9784455" cy="5244554"/>
                </a:xfrm>
                <a:prstGeom prst="rect">
                  <a:avLst/>
                </a:prstGeom>
              </p:spPr>
            </p:pic>
            <p:sp>
              <p:nvSpPr>
                <p:cNvPr id="3" name="文本框 2"/>
                <p:cNvSpPr txBox="1"/>
                <p:nvPr/>
              </p:nvSpPr>
              <p:spPr>
                <a:xfrm>
                  <a:off x="2001328" y="5987018"/>
                  <a:ext cx="87716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zh-CN" altLang="en-US" dirty="0"/>
                    <a:t>奇校验</a:t>
                  </a:r>
                </a:p>
              </p:txBody>
            </p:sp>
            <p:sp>
              <p:nvSpPr>
                <p:cNvPr id="9" name="文本框 8"/>
                <p:cNvSpPr txBox="1"/>
                <p:nvPr/>
              </p:nvSpPr>
              <p:spPr>
                <a:xfrm>
                  <a:off x="7838418" y="6072864"/>
                  <a:ext cx="252024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dirty="0"/>
                    <a:t>(</a:t>
                  </a:r>
                  <a:r>
                    <a:rPr lang="zh-CN" altLang="en-US" dirty="0"/>
                    <a:t>不能检测</a:t>
                  </a:r>
                  <a:r>
                    <a:rPr lang="en-US" altLang="zh-CN" dirty="0"/>
                    <a:t>2</a:t>
                  </a:r>
                  <a:r>
                    <a:rPr lang="zh-CN" altLang="en-US" dirty="0"/>
                    <a:t>位同时出错</a:t>
                  </a:r>
                  <a:r>
                    <a:rPr lang="en-US" altLang="zh-CN" dirty="0"/>
                    <a:t>)</a:t>
                  </a:r>
                  <a:endParaRPr lang="zh-CN" altLang="en-US" dirty="0"/>
                </a:p>
              </p:txBody>
            </p:sp>
            <p:sp>
              <p:nvSpPr>
                <p:cNvPr id="11" name="文本框 10"/>
                <p:cNvSpPr txBox="1"/>
                <p:nvPr/>
              </p:nvSpPr>
              <p:spPr>
                <a:xfrm>
                  <a:off x="4027482" y="3410309"/>
                  <a:ext cx="584775" cy="1927772"/>
                </a:xfrm>
                <a:prstGeom prst="rect">
                  <a:avLst/>
                </a:prstGeom>
                <a:noFill/>
              </p:spPr>
              <p:txBody>
                <a:bodyPr vert="eaVert" wrap="none" rtlCol="0">
                  <a:spAutoFit/>
                </a:bodyPr>
                <a:lstStyle/>
                <a:p>
                  <a:r>
                    <a:rPr lang="zh-CN" altLang="en-US" sz="2600" b="1" spc="300" dirty="0">
                      <a:solidFill>
                        <a:schemeClr val="bg1">
                          <a:lumMod val="65000"/>
                        </a:schemeClr>
                      </a:solidFill>
                      <a:latin typeface="楷体" panose="02010609060101010101" pitchFamily="49" charset="-122"/>
                      <a:ea typeface="楷体" panose="02010609060101010101" pitchFamily="49" charset="-122"/>
                    </a:rPr>
                    <a:t>产生校验位</a:t>
                  </a:r>
                </a:p>
              </p:txBody>
            </p:sp>
            <p:sp>
              <p:nvSpPr>
                <p:cNvPr id="12" name="文本框 11"/>
                <p:cNvSpPr txBox="1"/>
                <p:nvPr/>
              </p:nvSpPr>
              <p:spPr>
                <a:xfrm>
                  <a:off x="8240048" y="3476445"/>
                  <a:ext cx="584775" cy="1560684"/>
                </a:xfrm>
                <a:prstGeom prst="rect">
                  <a:avLst/>
                </a:prstGeom>
                <a:noFill/>
              </p:spPr>
              <p:txBody>
                <a:bodyPr vert="eaVert" wrap="none" rtlCol="0">
                  <a:spAutoFit/>
                </a:bodyPr>
                <a:lstStyle/>
                <a:p>
                  <a:r>
                    <a:rPr lang="zh-CN" altLang="en-US" sz="2600" b="1" spc="300" dirty="0">
                      <a:solidFill>
                        <a:schemeClr val="bg1">
                          <a:lumMod val="65000"/>
                        </a:schemeClr>
                      </a:solidFill>
                      <a:latin typeface="楷体" panose="02010609060101010101" pitchFamily="49" charset="-122"/>
                      <a:ea typeface="楷体" panose="02010609060101010101" pitchFamily="49" charset="-122"/>
                    </a:rPr>
                    <a:t>实施校验</a:t>
                  </a:r>
                </a:p>
              </p:txBody>
            </p:sp>
          </p:grp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4" name="文本框 13"/>
                  <p:cNvSpPr txBox="1"/>
                  <p:nvPr/>
                </p:nvSpPr>
                <p:spPr>
                  <a:xfrm>
                    <a:off x="6381677" y="1302443"/>
                    <a:ext cx="1520801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zh-CN" altLang="en-US" dirty="0">
                        <a:solidFill>
                          <a:srgbClr val="FF0000"/>
                        </a:solidFill>
                      </a:rPr>
                      <a:t>若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altLang="zh-CN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7</m:t>
                            </m:r>
                          </m:sub>
                        </m:sSub>
                      </m:oMath>
                    </a14:m>
                    <a:r>
                      <a:rPr lang="zh-CN" altLang="en-US" dirty="0">
                        <a:solidFill>
                          <a:srgbClr val="FF0000"/>
                        </a:solidFill>
                      </a:rPr>
                      <a:t>数据有误</a:t>
                    </a:r>
                  </a:p>
                </p:txBody>
              </p:sp>
            </mc:Choice>
            <mc:Fallback>
              <p:sp>
                <p:nvSpPr>
                  <p:cNvPr id="14" name="文本框 1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81677" y="1302443"/>
                    <a:ext cx="1520801" cy="369332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3614" t="-9836" r="-3614" b="-24590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9" name="文本框 18"/>
            <p:cNvSpPr txBox="1"/>
            <p:nvPr/>
          </p:nvSpPr>
          <p:spPr>
            <a:xfrm>
              <a:off x="3789180" y="1050963"/>
              <a:ext cx="149271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b="1" spc="600" dirty="0">
                  <a:solidFill>
                    <a:schemeClr val="accent6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发送端</a:t>
              </a: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8220283" y="1050963"/>
              <a:ext cx="149271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b="1" spc="600" dirty="0">
                  <a:solidFill>
                    <a:schemeClr val="accent6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接收端</a:t>
              </a:r>
            </a:p>
          </p:txBody>
        </p:sp>
        <p:sp>
          <p:nvSpPr>
            <p:cNvPr id="7" name="流程图: 资料带 6">
              <a:extLst>
                <a:ext uri="{FF2B5EF4-FFF2-40B4-BE49-F238E27FC236}">
                  <a16:creationId xmlns:a16="http://schemas.microsoft.com/office/drawing/2014/main" id="{5F073222-E16A-49FC-9EF4-67EE9C7B3B35}"/>
                </a:ext>
              </a:extLst>
            </p:cNvPr>
            <p:cNvSpPr/>
            <p:nvPr/>
          </p:nvSpPr>
          <p:spPr>
            <a:xfrm rot="5400000">
              <a:off x="3267219" y="3873652"/>
              <a:ext cx="5878550" cy="90150"/>
            </a:xfrm>
            <a:prstGeom prst="flowChartPunchedTape">
              <a:avLst/>
            </a:prstGeom>
            <a:solidFill>
              <a:srgbClr val="F2F2F2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58B62C0D-9051-45A4-957B-E14162F79947}"/>
                </a:ext>
              </a:extLst>
            </p:cNvPr>
            <p:cNvSpPr txBox="1"/>
            <p:nvPr/>
          </p:nvSpPr>
          <p:spPr>
            <a:xfrm>
              <a:off x="5098496" y="4433423"/>
              <a:ext cx="395376" cy="461665"/>
            </a:xfrm>
            <a:prstGeom prst="rect">
              <a:avLst/>
            </a:prstGeom>
            <a:solidFill>
              <a:srgbClr val="FFCCFF"/>
            </a:solidFill>
          </p:spPr>
          <p:txBody>
            <a:bodyPr wrap="square" lIns="0" rIns="0">
              <a:spAutoFit/>
            </a:bodyPr>
            <a:lstStyle/>
            <a:p>
              <a:r>
                <a:rPr lang="en-US" altLang="zh-CN" sz="2400" dirty="0"/>
                <a:t>F</a:t>
              </a:r>
              <a:r>
                <a:rPr lang="zh-CN" altLang="en-US" sz="2400" baseline="-25000" dirty="0"/>
                <a:t>奇</a:t>
              </a: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23996A0F-3F03-4324-A0AB-E675EFEA04BD}"/>
                </a:ext>
              </a:extLst>
            </p:cNvPr>
            <p:cNvSpPr txBox="1"/>
            <p:nvPr/>
          </p:nvSpPr>
          <p:spPr>
            <a:xfrm>
              <a:off x="9304148" y="4433422"/>
              <a:ext cx="395376" cy="461665"/>
            </a:xfrm>
            <a:prstGeom prst="rect">
              <a:avLst/>
            </a:prstGeom>
            <a:solidFill>
              <a:srgbClr val="FFCCFF"/>
            </a:solidFill>
          </p:spPr>
          <p:txBody>
            <a:bodyPr wrap="square" lIns="0" rIns="0">
              <a:spAutoFit/>
            </a:bodyPr>
            <a:lstStyle/>
            <a:p>
              <a:r>
                <a:rPr lang="en-US" altLang="zh-CN" sz="2400" dirty="0"/>
                <a:t>F</a:t>
              </a:r>
              <a:r>
                <a:rPr lang="zh-CN" altLang="en-US" sz="2400" baseline="-25000" dirty="0"/>
                <a:t>偶</a:t>
              </a: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solidFill>
            <a:schemeClr val="accent5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en-US" altLang="zh-CN" sz="3200" dirty="0">
                <a:solidFill>
                  <a:schemeClr val="bg1">
                    <a:lumMod val="50000"/>
                  </a:schemeClr>
                </a:solidFill>
              </a:rPr>
              <a:t>              【</a:t>
            </a:r>
            <a:r>
              <a:rPr lang="zh-CN" altLang="en-US" sz="3200" dirty="0">
                <a:solidFill>
                  <a:schemeClr val="bg1">
                    <a:lumMod val="50000"/>
                  </a:schemeClr>
                </a:solidFill>
              </a:rPr>
              <a:t>例</a:t>
            </a:r>
            <a:r>
              <a:rPr lang="en-US" altLang="zh-CN" sz="3200" dirty="0">
                <a:solidFill>
                  <a:schemeClr val="bg1">
                    <a:lumMod val="50000"/>
                  </a:schemeClr>
                </a:solidFill>
              </a:rPr>
              <a:t>1】</a:t>
            </a:r>
            <a:r>
              <a:rPr lang="zh-CN" altLang="en-US" sz="3600" dirty="0">
                <a:latin typeface="楷体" panose="02010609060101010101" pitchFamily="49" charset="-122"/>
                <a:ea typeface="楷体" panose="02010609060101010101" pitchFamily="49" charset="-122"/>
              </a:rPr>
              <a:t>用两片</a:t>
            </a:r>
            <a:r>
              <a:rPr lang="en-US" altLang="zh-CN" sz="3600" dirty="0">
                <a:latin typeface="楷体" panose="02010609060101010101" pitchFamily="49" charset="-122"/>
                <a:ea typeface="楷体" panose="02010609060101010101" pitchFamily="49" charset="-122"/>
              </a:rPr>
              <a:t>74LS280</a:t>
            </a:r>
            <a:r>
              <a:rPr lang="zh-CN" altLang="en-US" sz="3600" dirty="0">
                <a:latin typeface="楷体" panose="02010609060101010101" pitchFamily="49" charset="-122"/>
                <a:ea typeface="楷体" panose="02010609060101010101" pitchFamily="49" charset="-122"/>
              </a:rPr>
              <a:t>实现</a:t>
            </a:r>
            <a:r>
              <a:rPr lang="en-US" altLang="zh-CN" sz="3600" dirty="0">
                <a:latin typeface="楷体" panose="02010609060101010101" pitchFamily="49" charset="-122"/>
                <a:ea typeface="楷体" panose="02010609060101010101" pitchFamily="49" charset="-122"/>
              </a:rPr>
              <a:t>8</a:t>
            </a:r>
            <a:r>
              <a:rPr lang="zh-CN" altLang="en-US" sz="3600" dirty="0">
                <a:latin typeface="楷体" panose="02010609060101010101" pitchFamily="49" charset="-122"/>
                <a:ea typeface="楷体" panose="02010609060101010101" pitchFamily="49" charset="-122"/>
              </a:rPr>
              <a:t>位数据传输系统</a:t>
            </a:r>
            <a:endParaRPr lang="zh-CN" altLang="en-US" sz="32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A913022-5D99-443E-BC9C-A355AEA9AE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9DF0B-D505-483A-BDA3-D5167758AEB4}" type="slidenum">
              <a:rPr lang="zh-CN" altLang="en-US" sz="1400" b="1" smtClean="0"/>
              <a:pPr/>
              <a:t>5</a:t>
            </a:fld>
            <a:r>
              <a:rPr lang="zh-CN" altLang="en-US"/>
              <a:t> </a:t>
            </a:r>
            <a:r>
              <a:rPr lang="en-US" altLang="zh-CN"/>
              <a:t>/</a:t>
            </a:r>
            <a:r>
              <a:rPr lang="zh-CN" altLang="en-US"/>
              <a:t> </a:t>
            </a:r>
            <a:r>
              <a:rPr lang="en-US" altLang="zh-CN"/>
              <a:t>67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9548209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E9C014-B559-4D2B-8BAA-E921BBB50DF3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DEEBF7"/>
          </a:solidFill>
        </p:spPr>
        <p:txBody>
          <a:bodyPr/>
          <a:lstStyle/>
          <a:p>
            <a:r>
              <a:rPr lang="en-US" altLang="zh-CN" dirty="0"/>
              <a:t>TTL</a:t>
            </a:r>
            <a:r>
              <a:rPr lang="zh-CN" altLang="en-US" dirty="0"/>
              <a:t>集成门电路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843755C-CFA5-44CD-9E59-511933B86F71}"/>
              </a:ext>
            </a:extLst>
          </p:cNvPr>
          <p:cNvSpPr txBox="1"/>
          <p:nvPr/>
        </p:nvSpPr>
        <p:spPr>
          <a:xfrm>
            <a:off x="8273934" y="184020"/>
            <a:ext cx="37925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bg1">
                    <a:lumMod val="50000"/>
                  </a:schemeClr>
                </a:solidFill>
                <a:latin typeface="Arial Narrow" panose="020B0606020202030204" pitchFamily="34" charset="0"/>
              </a:rPr>
              <a:t>T</a:t>
            </a:r>
            <a:r>
              <a:rPr lang="en-US" altLang="zh-CN" sz="2800" dirty="0">
                <a:solidFill>
                  <a:schemeClr val="bg1">
                    <a:lumMod val="50000"/>
                  </a:schemeClr>
                </a:solidFill>
                <a:latin typeface="Arial Narrow" panose="020B0606020202030204" pitchFamily="34" charset="0"/>
              </a:rPr>
              <a:t>ransistor-</a:t>
            </a:r>
            <a:r>
              <a:rPr lang="en-US" altLang="zh-CN" sz="2800" b="1" dirty="0">
                <a:solidFill>
                  <a:schemeClr val="bg1">
                    <a:lumMod val="50000"/>
                  </a:schemeClr>
                </a:solidFill>
                <a:latin typeface="Arial Narrow" panose="020B0606020202030204" pitchFamily="34" charset="0"/>
              </a:rPr>
              <a:t>T</a:t>
            </a:r>
            <a:r>
              <a:rPr lang="en-US" altLang="zh-CN" sz="2800" dirty="0">
                <a:solidFill>
                  <a:schemeClr val="bg1">
                    <a:lumMod val="50000"/>
                  </a:schemeClr>
                </a:solidFill>
                <a:latin typeface="Arial Narrow" panose="020B0606020202030204" pitchFamily="34" charset="0"/>
              </a:rPr>
              <a:t>ransistor </a:t>
            </a:r>
            <a:r>
              <a:rPr lang="en-US" altLang="zh-CN" sz="2800" b="1" dirty="0">
                <a:solidFill>
                  <a:schemeClr val="bg1">
                    <a:lumMod val="50000"/>
                  </a:schemeClr>
                </a:solidFill>
                <a:latin typeface="Arial Narrow" panose="020B0606020202030204" pitchFamily="34" charset="0"/>
              </a:rPr>
              <a:t>L</a:t>
            </a:r>
            <a:r>
              <a:rPr lang="en-US" altLang="zh-CN" sz="2800" dirty="0">
                <a:solidFill>
                  <a:schemeClr val="bg1">
                    <a:lumMod val="50000"/>
                  </a:schemeClr>
                </a:solidFill>
                <a:latin typeface="Arial Narrow" panose="020B0606020202030204" pitchFamily="34" charset="0"/>
              </a:rPr>
              <a:t>ogic</a:t>
            </a:r>
            <a:endParaRPr lang="zh-CN" altLang="en-US" sz="2800" dirty="0">
              <a:solidFill>
                <a:schemeClr val="bg1">
                  <a:lumMod val="50000"/>
                </a:schemeClr>
              </a:solidFill>
              <a:latin typeface="Arial Narrow" panose="020B0606020202030204" pitchFamily="34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ECE09B8D-AAFB-4A01-BA7E-FA0FAE5099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1168" y="1019235"/>
            <a:ext cx="1609725" cy="61912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B48F8958-909F-4639-A684-F5E8196919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1775" y="1089588"/>
            <a:ext cx="1885950" cy="48577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0AB1826E-0CDA-4C98-AA7D-6C2485E031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89695" y="1022912"/>
            <a:ext cx="1609725" cy="619125"/>
          </a:xfrm>
          <a:prstGeom prst="rect">
            <a:avLst/>
          </a:prstGeom>
        </p:spPr>
      </p:pic>
      <p:pic>
        <p:nvPicPr>
          <p:cNvPr id="6148" name="Picture 4" descr="Transistor has one collector, one base, and two emitters, and in the circuit.">
            <a:extLst>
              <a:ext uri="{FF2B5EF4-FFF2-40B4-BE49-F238E27FC236}">
                <a16:creationId xmlns:a16="http://schemas.microsoft.com/office/drawing/2014/main" id="{691F3627-DCBB-4001-B4FE-5BE3E5EC2FB0}"/>
              </a:ext>
            </a:extLst>
          </p:cNvPr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061" y="1830659"/>
            <a:ext cx="3665220" cy="346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64C58324-FBF5-4427-9CFC-CB6408C8023F}"/>
              </a:ext>
            </a:extLst>
          </p:cNvPr>
          <p:cNvSpPr/>
          <p:nvPr/>
        </p:nvSpPr>
        <p:spPr>
          <a:xfrm>
            <a:off x="958204" y="1899991"/>
            <a:ext cx="2343492" cy="334279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1652FF44-DA1F-43DF-AC16-1ADD83A5455E}"/>
              </a:ext>
            </a:extLst>
          </p:cNvPr>
          <p:cNvGrpSpPr/>
          <p:nvPr/>
        </p:nvGrpSpPr>
        <p:grpSpPr>
          <a:xfrm>
            <a:off x="4334021" y="1830659"/>
            <a:ext cx="3992880" cy="3486150"/>
            <a:chOff x="4334021" y="2151824"/>
            <a:chExt cx="3992880" cy="3486150"/>
          </a:xfrm>
        </p:grpSpPr>
        <p:pic>
          <p:nvPicPr>
            <p:cNvPr id="6150" name="Picture 6" descr="TTL Circuit Analysis Diagram 1">
              <a:extLst>
                <a:ext uri="{FF2B5EF4-FFF2-40B4-BE49-F238E27FC236}">
                  <a16:creationId xmlns:a16="http://schemas.microsoft.com/office/drawing/2014/main" id="{4E4B4492-3A87-4F39-9ADD-FB68D76E80F0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34021" y="2151824"/>
              <a:ext cx="3992880" cy="34861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9A9E5751-5AC9-4365-9AF6-0D48E57CC821}"/>
                </a:ext>
              </a:extLst>
            </p:cNvPr>
            <p:cNvSpPr/>
            <p:nvPr/>
          </p:nvSpPr>
          <p:spPr>
            <a:xfrm>
              <a:off x="4924254" y="2228508"/>
              <a:ext cx="2609964" cy="334279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8A7E41BD-7570-4B34-A954-C451037C4474}"/>
              </a:ext>
            </a:extLst>
          </p:cNvPr>
          <p:cNvGrpSpPr/>
          <p:nvPr/>
        </p:nvGrpSpPr>
        <p:grpSpPr>
          <a:xfrm>
            <a:off x="8660641" y="1787805"/>
            <a:ext cx="3329940" cy="3509954"/>
            <a:chOff x="8660641" y="2127044"/>
            <a:chExt cx="3329940" cy="3509954"/>
          </a:xfrm>
        </p:grpSpPr>
        <p:pic>
          <p:nvPicPr>
            <p:cNvPr id="6146" name="Picture 2">
              <a:extLst>
                <a:ext uri="{FF2B5EF4-FFF2-40B4-BE49-F238E27FC236}">
                  <a16:creationId xmlns:a16="http://schemas.microsoft.com/office/drawing/2014/main" id="{C5A273F6-B540-4406-B5C5-C725E05EEAAD}"/>
                </a:ext>
              </a:extLst>
            </p:cNvPr>
            <p:cNvPicPr>
              <a:picLocks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262"/>
            <a:stretch/>
          </p:blipFill>
          <p:spPr bwMode="auto">
            <a:xfrm>
              <a:off x="8660641" y="2127044"/>
              <a:ext cx="3329940" cy="35099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CE6109C1-6B7A-4797-8353-9709C968B15B}"/>
                </a:ext>
              </a:extLst>
            </p:cNvPr>
            <p:cNvSpPr/>
            <p:nvPr/>
          </p:nvSpPr>
          <p:spPr>
            <a:xfrm>
              <a:off x="9144624" y="2228508"/>
              <a:ext cx="2160000" cy="334279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BBC14301-B12F-44FC-9D3F-E11394EDADDF}"/>
              </a:ext>
            </a:extLst>
          </p:cNvPr>
          <p:cNvGrpSpPr/>
          <p:nvPr/>
        </p:nvGrpSpPr>
        <p:grpSpPr>
          <a:xfrm>
            <a:off x="9094909" y="5448923"/>
            <a:ext cx="2268362" cy="1272551"/>
            <a:chOff x="9094909" y="5448923"/>
            <a:chExt cx="2268362" cy="1272551"/>
          </a:xfrm>
        </p:grpSpPr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04BABB9E-0276-4165-9483-0BE29D03096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94909" y="5448923"/>
              <a:ext cx="2268362" cy="1272551"/>
            </a:xfrm>
            <a:prstGeom prst="rect">
              <a:avLst/>
            </a:prstGeom>
          </p:spPr>
        </p:pic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2C916FBC-3B87-482C-8DBB-5004A9459B46}"/>
                </a:ext>
              </a:extLst>
            </p:cNvPr>
            <p:cNvSpPr txBox="1"/>
            <p:nvPr/>
          </p:nvSpPr>
          <p:spPr>
            <a:xfrm>
              <a:off x="9894534" y="5891980"/>
              <a:ext cx="75533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b="1" dirty="0">
                  <a:solidFill>
                    <a:schemeClr val="accent1"/>
                  </a:solidFill>
                </a:rPr>
                <a:t>7404</a:t>
              </a:r>
              <a:endParaRPr lang="zh-CN" altLang="en-US" b="1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E1645C72-FB13-4964-BD55-E4D13AA9824D}"/>
              </a:ext>
            </a:extLst>
          </p:cNvPr>
          <p:cNvGrpSpPr/>
          <p:nvPr/>
        </p:nvGrpSpPr>
        <p:grpSpPr>
          <a:xfrm>
            <a:off x="973545" y="5448923"/>
            <a:ext cx="2224118" cy="1272551"/>
            <a:chOff x="973545" y="5448923"/>
            <a:chExt cx="2224118" cy="1272551"/>
          </a:xfrm>
        </p:grpSpPr>
        <p:pic>
          <p:nvPicPr>
            <p:cNvPr id="32" name="图片 31">
              <a:extLst>
                <a:ext uri="{FF2B5EF4-FFF2-40B4-BE49-F238E27FC236}">
                  <a16:creationId xmlns:a16="http://schemas.microsoft.com/office/drawing/2014/main" id="{EF763044-52D7-4BB0-81B7-71107B41FA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3545" y="5448923"/>
              <a:ext cx="2224118" cy="1272551"/>
            </a:xfrm>
            <a:prstGeom prst="rect">
              <a:avLst/>
            </a:prstGeom>
          </p:spPr>
        </p:pic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7070F9D9-1F0E-427B-AA07-901A7A41CB74}"/>
                </a:ext>
              </a:extLst>
            </p:cNvPr>
            <p:cNvSpPr txBox="1"/>
            <p:nvPr/>
          </p:nvSpPr>
          <p:spPr>
            <a:xfrm>
              <a:off x="2370840" y="5934340"/>
              <a:ext cx="75533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b="1" dirty="0">
                  <a:solidFill>
                    <a:schemeClr val="accent1"/>
                  </a:solidFill>
                </a:rPr>
                <a:t>7400</a:t>
              </a:r>
              <a:endParaRPr lang="zh-CN" altLang="en-US" b="1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E6690786-7C6A-4752-9259-0C94C55E66C0}"/>
              </a:ext>
            </a:extLst>
          </p:cNvPr>
          <p:cNvGrpSpPr/>
          <p:nvPr/>
        </p:nvGrpSpPr>
        <p:grpSpPr>
          <a:xfrm>
            <a:off x="4952389" y="5451275"/>
            <a:ext cx="2297103" cy="1300137"/>
            <a:chOff x="4952389" y="5451275"/>
            <a:chExt cx="2297103" cy="1300137"/>
          </a:xfrm>
        </p:grpSpPr>
        <p:pic>
          <p:nvPicPr>
            <p:cNvPr id="37" name="图片 36">
              <a:extLst>
                <a:ext uri="{FF2B5EF4-FFF2-40B4-BE49-F238E27FC236}">
                  <a16:creationId xmlns:a16="http://schemas.microsoft.com/office/drawing/2014/main" id="{2B4A30F8-4814-49BE-ADCB-A7398FBA0B7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2389" y="5451275"/>
              <a:ext cx="2297103" cy="1300137"/>
            </a:xfrm>
            <a:prstGeom prst="rect">
              <a:avLst/>
            </a:prstGeom>
          </p:spPr>
        </p:pic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44009E0C-1FFD-41FD-98FE-72D7ED5C91E2}"/>
                </a:ext>
              </a:extLst>
            </p:cNvPr>
            <p:cNvSpPr txBox="1"/>
            <p:nvPr/>
          </p:nvSpPr>
          <p:spPr>
            <a:xfrm>
              <a:off x="6427207" y="5922482"/>
              <a:ext cx="75533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b="1" dirty="0">
                  <a:solidFill>
                    <a:schemeClr val="accent1"/>
                  </a:solidFill>
                </a:rPr>
                <a:t>7402</a:t>
              </a:r>
              <a:endParaRPr lang="zh-CN" altLang="en-US" b="1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48DC9E3-37D0-49CE-BAC0-6D1432266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9DF0B-D505-483A-BDA3-D5167758AEB4}" type="slidenum">
              <a:rPr lang="zh-CN" altLang="en-US" sz="1400" b="1" smtClean="0"/>
              <a:pPr/>
              <a:t>50</a:t>
            </a:fld>
            <a:r>
              <a:rPr lang="zh-CN" altLang="en-US"/>
              <a:t> </a:t>
            </a:r>
            <a:r>
              <a:rPr lang="en-US" altLang="zh-CN"/>
              <a:t>/</a:t>
            </a:r>
            <a:r>
              <a:rPr lang="zh-CN" altLang="en-US"/>
              <a:t> </a:t>
            </a:r>
            <a:r>
              <a:rPr lang="en-US" altLang="zh-CN"/>
              <a:t>67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7238025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4CBD7EE-A971-4258-9E06-A233C25D6AB2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DEEBF7"/>
          </a:solidFill>
        </p:spPr>
        <p:txBody>
          <a:bodyPr/>
          <a:lstStyle/>
          <a:p>
            <a:pPr algn="l"/>
            <a:r>
              <a:rPr lang="en-US" altLang="zh-CN" dirty="0"/>
              <a:t>                   CMOS</a:t>
            </a:r>
            <a:r>
              <a:rPr lang="zh-CN" altLang="en-US" dirty="0"/>
              <a:t>晶体管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ED6A9487-5DC7-4B1C-B7B2-3C3D4AAD7010}"/>
              </a:ext>
            </a:extLst>
          </p:cNvPr>
          <p:cNvSpPr txBox="1"/>
          <p:nvPr/>
        </p:nvSpPr>
        <p:spPr>
          <a:xfrm>
            <a:off x="7685850" y="39671"/>
            <a:ext cx="427221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chemeClr val="bg1">
                    <a:lumMod val="50000"/>
                  </a:schemeClr>
                </a:solidFill>
                <a:latin typeface="Arial Narrow" panose="020B0606020202030204" pitchFamily="34" charset="0"/>
              </a:rPr>
              <a:t>C</a:t>
            </a: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latin typeface="Arial Narrow" panose="020B0606020202030204" pitchFamily="34" charset="0"/>
              </a:rPr>
              <a:t>omplementary </a:t>
            </a:r>
            <a:r>
              <a:rPr lang="en-US" altLang="zh-CN" sz="2000" b="1" dirty="0">
                <a:solidFill>
                  <a:schemeClr val="bg1">
                    <a:lumMod val="50000"/>
                  </a:schemeClr>
                </a:solidFill>
                <a:latin typeface="Arial Narrow" panose="020B0606020202030204" pitchFamily="34" charset="0"/>
              </a:rPr>
              <a:t>M</a:t>
            </a: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latin typeface="Arial Narrow" panose="020B0606020202030204" pitchFamily="34" charset="0"/>
              </a:rPr>
              <a:t>etal </a:t>
            </a:r>
            <a:r>
              <a:rPr lang="en-US" altLang="zh-CN" sz="2000" b="1" dirty="0">
                <a:solidFill>
                  <a:schemeClr val="bg1">
                    <a:lumMod val="50000"/>
                  </a:schemeClr>
                </a:solidFill>
                <a:latin typeface="Arial Narrow" panose="020B0606020202030204" pitchFamily="34" charset="0"/>
              </a:rPr>
              <a:t>O</a:t>
            </a: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latin typeface="Arial Narrow" panose="020B0606020202030204" pitchFamily="34" charset="0"/>
              </a:rPr>
              <a:t>xide </a:t>
            </a:r>
            <a:r>
              <a:rPr lang="en-US" altLang="zh-CN" sz="2000" b="1" dirty="0">
                <a:solidFill>
                  <a:schemeClr val="bg1">
                    <a:lumMod val="50000"/>
                  </a:schemeClr>
                </a:solidFill>
                <a:latin typeface="Arial Narrow" panose="020B0606020202030204" pitchFamily="34" charset="0"/>
              </a:rPr>
              <a:t>S</a:t>
            </a: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latin typeface="Arial Narrow" panose="020B0606020202030204" pitchFamily="34" charset="0"/>
              </a:rPr>
              <a:t>emiconductor</a:t>
            </a:r>
          </a:p>
          <a:p>
            <a:pPr algn="ctr"/>
            <a:r>
              <a:rPr lang="zh-CN" altLang="en-US" sz="2800" spc="300" dirty="0">
                <a:solidFill>
                  <a:schemeClr val="bg1">
                    <a:lumMod val="50000"/>
                  </a:schemeClr>
                </a:solidFill>
              </a:rPr>
              <a:t>互补金属氧化物半导体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49C3100A-3B9E-412B-B24F-037E6E3108E2}"/>
              </a:ext>
            </a:extLst>
          </p:cNvPr>
          <p:cNvSpPr txBox="1"/>
          <p:nvPr/>
        </p:nvSpPr>
        <p:spPr>
          <a:xfrm>
            <a:off x="3493625" y="862137"/>
            <a:ext cx="63401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/>
              <a:t>工艺简单、集成度高、功耗小、抗干扰能力强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02BA276D-BCCF-4196-9A32-3D9DEA7735D7}"/>
              </a:ext>
            </a:extLst>
          </p:cNvPr>
          <p:cNvGrpSpPr/>
          <p:nvPr/>
        </p:nvGrpSpPr>
        <p:grpSpPr>
          <a:xfrm rot="5400000">
            <a:off x="2974252" y="3340364"/>
            <a:ext cx="792635" cy="1427900"/>
            <a:chOff x="1280784" y="2463638"/>
            <a:chExt cx="792635" cy="1427900"/>
          </a:xfrm>
        </p:grpSpPr>
        <p:cxnSp>
          <p:nvCxnSpPr>
            <p:cNvPr id="7" name="肘形连接符 5">
              <a:extLst>
                <a:ext uri="{FF2B5EF4-FFF2-40B4-BE49-F238E27FC236}">
                  <a16:creationId xmlns:a16="http://schemas.microsoft.com/office/drawing/2014/main" id="{156A2B92-7419-4F1B-BF1C-A9A571CDFEDB}"/>
                </a:ext>
              </a:extLst>
            </p:cNvPr>
            <p:cNvCxnSpPr/>
            <p:nvPr/>
          </p:nvCxnSpPr>
          <p:spPr>
            <a:xfrm rot="5400000">
              <a:off x="1569419" y="2679638"/>
              <a:ext cx="720000" cy="288000"/>
            </a:xfrm>
            <a:prstGeom prst="bentConnector3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肘形连接符 10">
              <a:extLst>
                <a:ext uri="{FF2B5EF4-FFF2-40B4-BE49-F238E27FC236}">
                  <a16:creationId xmlns:a16="http://schemas.microsoft.com/office/drawing/2014/main" id="{C8D66331-F030-416A-B81B-055A60C92A60}"/>
                </a:ext>
              </a:extLst>
            </p:cNvPr>
            <p:cNvCxnSpPr/>
            <p:nvPr/>
          </p:nvCxnSpPr>
          <p:spPr>
            <a:xfrm rot="16200000" flipV="1">
              <a:off x="1569419" y="3387538"/>
              <a:ext cx="720000" cy="288000"/>
            </a:xfrm>
            <a:prstGeom prst="bentConnector3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肘形连接符 11">
              <a:extLst>
                <a:ext uri="{FF2B5EF4-FFF2-40B4-BE49-F238E27FC236}">
                  <a16:creationId xmlns:a16="http://schemas.microsoft.com/office/drawing/2014/main" id="{E72D8A99-D4F4-4ECC-A4C4-B8A684300704}"/>
                </a:ext>
              </a:extLst>
            </p:cNvPr>
            <p:cNvCxnSpPr/>
            <p:nvPr/>
          </p:nvCxnSpPr>
          <p:spPr>
            <a:xfrm flipH="1">
              <a:off x="1640784" y="2823638"/>
              <a:ext cx="0" cy="720000"/>
            </a:xfrm>
            <a:prstGeom prst="straightConnector1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肘形连接符 11">
              <a:extLst>
                <a:ext uri="{FF2B5EF4-FFF2-40B4-BE49-F238E27FC236}">
                  <a16:creationId xmlns:a16="http://schemas.microsoft.com/office/drawing/2014/main" id="{47CC61FE-8A17-4B7C-97C0-56FC90C3A2A8}"/>
                </a:ext>
              </a:extLst>
            </p:cNvPr>
            <p:cNvCxnSpPr/>
            <p:nvPr/>
          </p:nvCxnSpPr>
          <p:spPr>
            <a:xfrm rot="5400000">
              <a:off x="1460784" y="3004607"/>
              <a:ext cx="0" cy="360000"/>
            </a:xfrm>
            <a:prstGeom prst="straightConnector1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74D5FAEE-54A5-43E8-AC9B-86BBD368BE74}"/>
              </a:ext>
            </a:extLst>
          </p:cNvPr>
          <p:cNvSpPr txBox="1"/>
          <p:nvPr/>
        </p:nvSpPr>
        <p:spPr>
          <a:xfrm>
            <a:off x="2752781" y="3223499"/>
            <a:ext cx="12282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G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ate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栅极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BD2CA78F-C247-449A-8B9C-4FBA8C2577FD}"/>
                  </a:ext>
                </a:extLst>
              </p:cNvPr>
              <p:cNvSpPr txBox="1"/>
              <p:nvPr/>
            </p:nvSpPr>
            <p:spPr>
              <a:xfrm>
                <a:off x="317399" y="3782807"/>
                <a:ext cx="95090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  <a:scene3d>
                  <a:camera prst="orthographicFront"/>
                  <a:lightRig rig="harsh" dir="t"/>
                </a:scene3d>
                <a:sp3d extrusionH="57150" prstMaterial="matte">
                  <a:bevelT w="63500" h="12700" prst="angle"/>
                  <a:contourClr>
                    <a:schemeClr val="bg1">
                      <a:lumMod val="65000"/>
                    </a:schemeClr>
                  </a:contourClr>
                </a:sp3d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altLang="zh-CN" sz="3200" b="1" i="1" u="none" strike="noStrike" kern="1200" cap="none" spc="0" normalizeH="0" baseline="0" noProof="0" dirty="0" smtClean="0">
                        <a:ln/>
                        <a:solidFill>
                          <a:srgbClr val="A5A5A5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𝒏</m:t>
                    </m:r>
                    <m:r>
                      <a:rPr kumimoji="0" lang="en-US" altLang="zh-CN" sz="3200" b="1" i="1" u="none" strike="noStrike" kern="1200" cap="none" spc="0" normalizeH="0" baseline="0" noProof="0" dirty="0" smtClean="0">
                        <a:ln/>
                        <a:solidFill>
                          <a:srgbClr val="A5A5A5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 </m:t>
                    </m:r>
                  </m:oMath>
                </a14:m>
                <a:r>
                  <a:rPr kumimoji="0" lang="zh-CN" altLang="en-US" sz="3200" b="1" i="0" u="none" strike="noStrike" kern="1200" cap="none" spc="0" normalizeH="0" baseline="0" noProof="0" dirty="0">
                    <a:ln/>
                    <a:solidFill>
                      <a:srgbClr val="A5A5A5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rPr>
                  <a:t>型</a:t>
                </a:r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BD2CA78F-C247-449A-8B9C-4FBA8C2577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399" y="3782807"/>
                <a:ext cx="950901" cy="5847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文本框 12">
            <a:extLst>
              <a:ext uri="{FF2B5EF4-FFF2-40B4-BE49-F238E27FC236}">
                <a16:creationId xmlns:a16="http://schemas.microsoft.com/office/drawing/2014/main" id="{B6451ED2-1B58-47C8-B23B-311C63EF9CDB}"/>
              </a:ext>
            </a:extLst>
          </p:cNvPr>
          <p:cNvSpPr txBox="1"/>
          <p:nvPr/>
        </p:nvSpPr>
        <p:spPr>
          <a:xfrm>
            <a:off x="1797412" y="4162632"/>
            <a:ext cx="870751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S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ource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源极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A8C52CFD-825B-4D38-B527-1E6855CAC17F}"/>
              </a:ext>
            </a:extLst>
          </p:cNvPr>
          <p:cNvSpPr txBox="1"/>
          <p:nvPr/>
        </p:nvSpPr>
        <p:spPr>
          <a:xfrm>
            <a:off x="4165074" y="4162632"/>
            <a:ext cx="721672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D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rain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漏极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5414D014-ED5F-4B68-AFA1-701391895C2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710078" y="1848547"/>
            <a:ext cx="1484076" cy="896228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BB512FF6-0FD3-4E97-B8EE-EDBA52A6B917}"/>
              </a:ext>
            </a:extLst>
          </p:cNvPr>
          <p:cNvSpPr txBox="1"/>
          <p:nvPr/>
        </p:nvSpPr>
        <p:spPr>
          <a:xfrm>
            <a:off x="2700357" y="1450192"/>
            <a:ext cx="12282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G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ate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栅极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50A2D0CA-A90E-4DCF-8E07-74E8B304697B}"/>
              </a:ext>
            </a:extLst>
          </p:cNvPr>
          <p:cNvSpPr txBox="1"/>
          <p:nvPr/>
        </p:nvSpPr>
        <p:spPr>
          <a:xfrm>
            <a:off x="4159682" y="2123065"/>
            <a:ext cx="721672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D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rain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漏极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E50942AC-A5C4-4C44-9200-4ADAAE31EB60}"/>
              </a:ext>
            </a:extLst>
          </p:cNvPr>
          <p:cNvSpPr txBox="1"/>
          <p:nvPr/>
        </p:nvSpPr>
        <p:spPr>
          <a:xfrm>
            <a:off x="1739280" y="2127408"/>
            <a:ext cx="870751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S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ource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源极</a:t>
            </a: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361373EA-904A-479D-8694-7C6650182E81}"/>
              </a:ext>
            </a:extLst>
          </p:cNvPr>
          <p:cNvGrpSpPr/>
          <p:nvPr/>
        </p:nvGrpSpPr>
        <p:grpSpPr>
          <a:xfrm>
            <a:off x="6229482" y="1699142"/>
            <a:ext cx="5191894" cy="3124645"/>
            <a:chOff x="6229482" y="1814117"/>
            <a:chExt cx="5191894" cy="3124645"/>
          </a:xfrm>
        </p:grpSpPr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FFB4602B-6ECC-42C7-AA42-2322556BBAFE}"/>
                </a:ext>
              </a:extLst>
            </p:cNvPr>
            <p:cNvGrpSpPr/>
            <p:nvPr/>
          </p:nvGrpSpPr>
          <p:grpSpPr>
            <a:xfrm>
              <a:off x="6229482" y="1814117"/>
              <a:ext cx="5191894" cy="2821182"/>
              <a:chOff x="6229482" y="1814117"/>
              <a:chExt cx="5191894" cy="2821182"/>
            </a:xfrm>
          </p:grpSpPr>
          <p:grpSp>
            <p:nvGrpSpPr>
              <p:cNvPr id="25" name="组合 24">
                <a:extLst>
                  <a:ext uri="{FF2B5EF4-FFF2-40B4-BE49-F238E27FC236}">
                    <a16:creationId xmlns:a16="http://schemas.microsoft.com/office/drawing/2014/main" id="{BAC9F7BD-698A-4A14-A02A-4F5184CDEC24}"/>
                  </a:ext>
                </a:extLst>
              </p:cNvPr>
              <p:cNvGrpSpPr/>
              <p:nvPr/>
            </p:nvGrpSpPr>
            <p:grpSpPr>
              <a:xfrm rot="5400000">
                <a:off x="6835700" y="3340365"/>
                <a:ext cx="792635" cy="1427900"/>
                <a:chOff x="1280784" y="2463638"/>
                <a:chExt cx="792635" cy="1427900"/>
              </a:xfrm>
            </p:grpSpPr>
            <p:cxnSp>
              <p:nvCxnSpPr>
                <p:cNvPr id="39" name="肘形连接符 33">
                  <a:extLst>
                    <a:ext uri="{FF2B5EF4-FFF2-40B4-BE49-F238E27FC236}">
                      <a16:creationId xmlns:a16="http://schemas.microsoft.com/office/drawing/2014/main" id="{73C4EEC4-A01C-4D8C-A7BD-89C8DEDF005F}"/>
                    </a:ext>
                  </a:extLst>
                </p:cNvPr>
                <p:cNvCxnSpPr/>
                <p:nvPr/>
              </p:nvCxnSpPr>
              <p:spPr>
                <a:xfrm rot="5400000">
                  <a:off x="1569419" y="2679638"/>
                  <a:ext cx="720000" cy="288000"/>
                </a:xfrm>
                <a:prstGeom prst="bentConnector3">
                  <a:avLst/>
                </a:prstGeom>
                <a:ln w="2857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肘形连接符 34">
                  <a:extLst>
                    <a:ext uri="{FF2B5EF4-FFF2-40B4-BE49-F238E27FC236}">
                      <a16:creationId xmlns:a16="http://schemas.microsoft.com/office/drawing/2014/main" id="{E979470A-5F18-4ABF-9600-41948320A5C8}"/>
                    </a:ext>
                  </a:extLst>
                </p:cNvPr>
                <p:cNvCxnSpPr/>
                <p:nvPr/>
              </p:nvCxnSpPr>
              <p:spPr>
                <a:xfrm rot="16200000" flipV="1">
                  <a:off x="1569419" y="3387538"/>
                  <a:ext cx="720000" cy="288000"/>
                </a:xfrm>
                <a:prstGeom prst="bentConnector3">
                  <a:avLst/>
                </a:prstGeom>
                <a:ln w="2857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肘形连接符 11">
                  <a:extLst>
                    <a:ext uri="{FF2B5EF4-FFF2-40B4-BE49-F238E27FC236}">
                      <a16:creationId xmlns:a16="http://schemas.microsoft.com/office/drawing/2014/main" id="{5E74AFAE-DBEE-4CC4-816D-CCA5D97B051E}"/>
                    </a:ext>
                  </a:extLst>
                </p:cNvPr>
                <p:cNvCxnSpPr/>
                <p:nvPr/>
              </p:nvCxnSpPr>
              <p:spPr>
                <a:xfrm flipH="1">
                  <a:off x="1640784" y="2823638"/>
                  <a:ext cx="0" cy="720000"/>
                </a:xfrm>
                <a:prstGeom prst="straightConnector1">
                  <a:avLst/>
                </a:prstGeom>
                <a:ln w="2857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肘形连接符 11">
                  <a:extLst>
                    <a:ext uri="{FF2B5EF4-FFF2-40B4-BE49-F238E27FC236}">
                      <a16:creationId xmlns:a16="http://schemas.microsoft.com/office/drawing/2014/main" id="{88ED99DF-4308-41A2-B1FB-C188D9126D19}"/>
                    </a:ext>
                  </a:extLst>
                </p:cNvPr>
                <p:cNvCxnSpPr/>
                <p:nvPr/>
              </p:nvCxnSpPr>
              <p:spPr>
                <a:xfrm rot="5400000">
                  <a:off x="1460784" y="3004607"/>
                  <a:ext cx="0" cy="360000"/>
                </a:xfrm>
                <a:prstGeom prst="straightConnector1">
                  <a:avLst/>
                </a:prstGeom>
                <a:ln w="2857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CA59CA14-7A2E-4B41-97F2-FB77A0A73206}"/>
                  </a:ext>
                </a:extLst>
              </p:cNvPr>
              <p:cNvSpPr txBox="1"/>
              <p:nvPr/>
            </p:nvSpPr>
            <p:spPr>
              <a:xfrm>
                <a:off x="6899935" y="3284000"/>
                <a:ext cx="63350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rPr>
                  <a:t>G=</a:t>
                </a:r>
                <a:r>
                  <a:rPr kumimoji="0" lang="en-US" altLang="zh-CN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rPr>
                  <a:t>1</a:t>
                </a:r>
                <a:endPara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0DAB6E4F-1BA0-4F12-BA4F-7C26347C65AC}"/>
                  </a:ext>
                </a:extLst>
              </p:cNvPr>
              <p:cNvSpPr txBox="1"/>
              <p:nvPr/>
            </p:nvSpPr>
            <p:spPr>
              <a:xfrm>
                <a:off x="6229482" y="4265966"/>
                <a:ext cx="30970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rPr>
                  <a:t>S</a:t>
                </a:r>
                <a:endPara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07FB0E39-99C9-4584-9F8E-141D9804FACC}"/>
                  </a:ext>
                </a:extLst>
              </p:cNvPr>
              <p:cNvSpPr txBox="1"/>
              <p:nvPr/>
            </p:nvSpPr>
            <p:spPr>
              <a:xfrm>
                <a:off x="7962030" y="4255258"/>
                <a:ext cx="34977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rPr>
                  <a:t>D</a:t>
                </a:r>
                <a:endPara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grpSp>
            <p:nvGrpSpPr>
              <p:cNvPr id="29" name="组合 28">
                <a:extLst>
                  <a:ext uri="{FF2B5EF4-FFF2-40B4-BE49-F238E27FC236}">
                    <a16:creationId xmlns:a16="http://schemas.microsoft.com/office/drawing/2014/main" id="{154DDA03-67EC-44EF-8806-D100F2A0C406}"/>
                  </a:ext>
                </a:extLst>
              </p:cNvPr>
              <p:cNvGrpSpPr/>
              <p:nvPr/>
            </p:nvGrpSpPr>
            <p:grpSpPr>
              <a:xfrm rot="5400000">
                <a:off x="9986040" y="3340366"/>
                <a:ext cx="792635" cy="1427900"/>
                <a:chOff x="1280784" y="2463638"/>
                <a:chExt cx="792635" cy="1427900"/>
              </a:xfrm>
            </p:grpSpPr>
            <p:cxnSp>
              <p:nvCxnSpPr>
                <p:cNvPr id="35" name="肘形连接符 41">
                  <a:extLst>
                    <a:ext uri="{FF2B5EF4-FFF2-40B4-BE49-F238E27FC236}">
                      <a16:creationId xmlns:a16="http://schemas.microsoft.com/office/drawing/2014/main" id="{4F7430F7-6115-4449-BD21-2BC7BACF0AE3}"/>
                    </a:ext>
                  </a:extLst>
                </p:cNvPr>
                <p:cNvCxnSpPr/>
                <p:nvPr/>
              </p:nvCxnSpPr>
              <p:spPr>
                <a:xfrm rot="5400000">
                  <a:off x="1569419" y="2679638"/>
                  <a:ext cx="720000" cy="288000"/>
                </a:xfrm>
                <a:prstGeom prst="bentConnector3">
                  <a:avLst/>
                </a:prstGeom>
                <a:ln w="2857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肘形连接符 42">
                  <a:extLst>
                    <a:ext uri="{FF2B5EF4-FFF2-40B4-BE49-F238E27FC236}">
                      <a16:creationId xmlns:a16="http://schemas.microsoft.com/office/drawing/2014/main" id="{92734A16-D495-4E7D-ACE9-0D82C17920B9}"/>
                    </a:ext>
                  </a:extLst>
                </p:cNvPr>
                <p:cNvCxnSpPr/>
                <p:nvPr/>
              </p:nvCxnSpPr>
              <p:spPr>
                <a:xfrm rot="16200000" flipV="1">
                  <a:off x="1569419" y="3387538"/>
                  <a:ext cx="720000" cy="288000"/>
                </a:xfrm>
                <a:prstGeom prst="bentConnector3">
                  <a:avLst/>
                </a:prstGeom>
                <a:ln w="2857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肘形连接符 11">
                  <a:extLst>
                    <a:ext uri="{FF2B5EF4-FFF2-40B4-BE49-F238E27FC236}">
                      <a16:creationId xmlns:a16="http://schemas.microsoft.com/office/drawing/2014/main" id="{B2920BDA-92AB-4A4F-8F33-FFECAAE34651}"/>
                    </a:ext>
                  </a:extLst>
                </p:cNvPr>
                <p:cNvCxnSpPr/>
                <p:nvPr/>
              </p:nvCxnSpPr>
              <p:spPr>
                <a:xfrm flipH="1">
                  <a:off x="1640784" y="2823638"/>
                  <a:ext cx="0" cy="720000"/>
                </a:xfrm>
                <a:prstGeom prst="straightConnector1">
                  <a:avLst/>
                </a:prstGeom>
                <a:ln w="2857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肘形连接符 11">
                  <a:extLst>
                    <a:ext uri="{FF2B5EF4-FFF2-40B4-BE49-F238E27FC236}">
                      <a16:creationId xmlns:a16="http://schemas.microsoft.com/office/drawing/2014/main" id="{7632BFAF-EAED-4E9F-92E3-B3CB318895B8}"/>
                    </a:ext>
                  </a:extLst>
                </p:cNvPr>
                <p:cNvCxnSpPr/>
                <p:nvPr/>
              </p:nvCxnSpPr>
              <p:spPr>
                <a:xfrm rot="5400000">
                  <a:off x="1460784" y="3004607"/>
                  <a:ext cx="0" cy="360000"/>
                </a:xfrm>
                <a:prstGeom prst="straightConnector1">
                  <a:avLst/>
                </a:prstGeom>
                <a:ln w="2857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DC0EFA9D-ED21-46D5-98FD-716FE26AD73B}"/>
                  </a:ext>
                </a:extLst>
              </p:cNvPr>
              <p:cNvSpPr txBox="1"/>
              <p:nvPr/>
            </p:nvSpPr>
            <p:spPr>
              <a:xfrm>
                <a:off x="10050275" y="3284001"/>
                <a:ext cx="63350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rPr>
                  <a:t>G=</a:t>
                </a:r>
                <a:r>
                  <a:rPr kumimoji="0" lang="en-US" altLang="zh-CN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rPr>
                  <a:t>0</a:t>
                </a:r>
                <a:endPara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98299045-0482-4C2C-BE98-CB450E35BAB4}"/>
                  </a:ext>
                </a:extLst>
              </p:cNvPr>
              <p:cNvSpPr txBox="1"/>
              <p:nvPr/>
            </p:nvSpPr>
            <p:spPr>
              <a:xfrm>
                <a:off x="9379822" y="4265967"/>
                <a:ext cx="30970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rPr>
                  <a:t>S</a:t>
                </a:r>
                <a:endPara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F55D104D-2B2A-431C-8488-572C8D86B70E}"/>
                  </a:ext>
                </a:extLst>
              </p:cNvPr>
              <p:cNvSpPr txBox="1"/>
              <p:nvPr/>
            </p:nvSpPr>
            <p:spPr>
              <a:xfrm>
                <a:off x="11071601" y="4249435"/>
                <a:ext cx="34977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rPr>
                  <a:t>D</a:t>
                </a:r>
                <a:endPara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pic>
            <p:nvPicPr>
              <p:cNvPr id="33" name="图片 32">
                <a:extLst>
                  <a:ext uri="{FF2B5EF4-FFF2-40B4-BE49-F238E27FC236}">
                    <a16:creationId xmlns:a16="http://schemas.microsoft.com/office/drawing/2014/main" id="{AE64CDCE-9A17-45C3-806B-5E2530DF73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9612232" y="1996382"/>
                <a:ext cx="1484076" cy="896228"/>
              </a:xfrm>
              <a:prstGeom prst="rect">
                <a:avLst/>
              </a:prstGeom>
            </p:spPr>
          </p:pic>
          <p:pic>
            <p:nvPicPr>
              <p:cNvPr id="34" name="图片 33">
                <a:extLst>
                  <a:ext uri="{FF2B5EF4-FFF2-40B4-BE49-F238E27FC236}">
                    <a16:creationId xmlns:a16="http://schemas.microsoft.com/office/drawing/2014/main" id="{60492278-5E81-478D-894F-1C76BABBA3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6426908" y="1814117"/>
                <a:ext cx="1477623" cy="1084299"/>
              </a:xfrm>
              <a:prstGeom prst="rect">
                <a:avLst/>
              </a:prstGeom>
            </p:spPr>
          </p:pic>
        </p:grp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F71C3CBA-D4B6-4829-BDAF-BCAAE3F18B60}"/>
                </a:ext>
              </a:extLst>
            </p:cNvPr>
            <p:cNvSpPr txBox="1"/>
            <p:nvPr/>
          </p:nvSpPr>
          <p:spPr>
            <a:xfrm>
              <a:off x="7022472" y="4489792"/>
              <a:ext cx="479544" cy="442674"/>
            </a:xfrm>
            <a:prstGeom prst="wedgeRoundRectCallout">
              <a:avLst>
                <a:gd name="adj1" fmla="val -201"/>
                <a:gd name="adj2" fmla="val -82883"/>
                <a:gd name="adj3" fmla="val 16667"/>
              </a:avLst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rPr>
                <a:t>通</a:t>
              </a:r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D9420D76-E282-45FB-AB82-D175E7D2C6BF}"/>
                </a:ext>
              </a:extLst>
            </p:cNvPr>
            <p:cNvSpPr txBox="1"/>
            <p:nvPr/>
          </p:nvSpPr>
          <p:spPr>
            <a:xfrm>
              <a:off x="10154638" y="4496088"/>
              <a:ext cx="479544" cy="442674"/>
            </a:xfrm>
            <a:prstGeom prst="wedgeRoundRectCallout">
              <a:avLst>
                <a:gd name="adj1" fmla="val -201"/>
                <a:gd name="adj2" fmla="val -82883"/>
                <a:gd name="adj3" fmla="val 16667"/>
              </a:avLst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rPr>
                <a:t>断</a:t>
              </a:r>
            </a:p>
          </p:txBody>
        </p:sp>
      </p:grp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197C1A24-50A8-4CD6-8636-42538DAD65A7}"/>
              </a:ext>
            </a:extLst>
          </p:cNvPr>
          <p:cNvGrpSpPr/>
          <p:nvPr/>
        </p:nvGrpSpPr>
        <p:grpSpPr>
          <a:xfrm>
            <a:off x="312906" y="5129710"/>
            <a:ext cx="11084009" cy="1611555"/>
            <a:chOff x="312906" y="5195410"/>
            <a:chExt cx="11084009" cy="1611555"/>
          </a:xfrm>
        </p:grpSpPr>
        <p:grpSp>
          <p:nvGrpSpPr>
            <p:cNvPr id="44" name="组合 43">
              <a:extLst>
                <a:ext uri="{FF2B5EF4-FFF2-40B4-BE49-F238E27FC236}">
                  <a16:creationId xmlns:a16="http://schemas.microsoft.com/office/drawing/2014/main" id="{38DAF8DE-8B5E-409B-8615-6F296726CF92}"/>
                </a:ext>
              </a:extLst>
            </p:cNvPr>
            <p:cNvGrpSpPr/>
            <p:nvPr/>
          </p:nvGrpSpPr>
          <p:grpSpPr>
            <a:xfrm rot="5400000">
              <a:off x="2994943" y="5298366"/>
              <a:ext cx="792635" cy="1427900"/>
              <a:chOff x="3878379" y="2458348"/>
              <a:chExt cx="792635" cy="1427900"/>
            </a:xfrm>
          </p:grpSpPr>
          <p:cxnSp>
            <p:nvCxnSpPr>
              <p:cNvPr id="69" name="肘形连接符 13">
                <a:extLst>
                  <a:ext uri="{FF2B5EF4-FFF2-40B4-BE49-F238E27FC236}">
                    <a16:creationId xmlns:a16="http://schemas.microsoft.com/office/drawing/2014/main" id="{56989057-53D0-4622-AF02-286CB44C6D40}"/>
                  </a:ext>
                </a:extLst>
              </p:cNvPr>
              <p:cNvCxnSpPr/>
              <p:nvPr/>
            </p:nvCxnSpPr>
            <p:spPr>
              <a:xfrm rot="5400000">
                <a:off x="4167014" y="2674348"/>
                <a:ext cx="720000" cy="288000"/>
              </a:xfrm>
              <a:prstGeom prst="bentConnector3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肘形连接符 14">
                <a:extLst>
                  <a:ext uri="{FF2B5EF4-FFF2-40B4-BE49-F238E27FC236}">
                    <a16:creationId xmlns:a16="http://schemas.microsoft.com/office/drawing/2014/main" id="{DA0A7426-DDB0-4CD0-B9AF-B29787557231}"/>
                  </a:ext>
                </a:extLst>
              </p:cNvPr>
              <p:cNvCxnSpPr/>
              <p:nvPr/>
            </p:nvCxnSpPr>
            <p:spPr>
              <a:xfrm rot="16200000" flipV="1">
                <a:off x="4167014" y="3382248"/>
                <a:ext cx="720000" cy="288000"/>
              </a:xfrm>
              <a:prstGeom prst="bentConnector3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肘形连接符 11">
                <a:extLst>
                  <a:ext uri="{FF2B5EF4-FFF2-40B4-BE49-F238E27FC236}">
                    <a16:creationId xmlns:a16="http://schemas.microsoft.com/office/drawing/2014/main" id="{957920F1-AECB-4A86-99AA-EBCB4A023C2B}"/>
                  </a:ext>
                </a:extLst>
              </p:cNvPr>
              <p:cNvCxnSpPr/>
              <p:nvPr/>
            </p:nvCxnSpPr>
            <p:spPr>
              <a:xfrm flipH="1">
                <a:off x="4238379" y="2818348"/>
                <a:ext cx="0" cy="720000"/>
              </a:xfrm>
              <a:prstGeom prst="straightConnector1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肘形连接符 11">
                <a:extLst>
                  <a:ext uri="{FF2B5EF4-FFF2-40B4-BE49-F238E27FC236}">
                    <a16:creationId xmlns:a16="http://schemas.microsoft.com/office/drawing/2014/main" id="{47E5989A-1E5B-41D6-A6F9-B68B936153C1}"/>
                  </a:ext>
                </a:extLst>
              </p:cNvPr>
              <p:cNvCxnSpPr/>
              <p:nvPr/>
            </p:nvCxnSpPr>
            <p:spPr>
              <a:xfrm rot="5400000">
                <a:off x="4058379" y="2999317"/>
                <a:ext cx="0" cy="360000"/>
              </a:xfrm>
              <a:prstGeom prst="straightConnector1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3" name="流程图: 接点 72">
                <a:extLst>
                  <a:ext uri="{FF2B5EF4-FFF2-40B4-BE49-F238E27FC236}">
                    <a16:creationId xmlns:a16="http://schemas.microsoft.com/office/drawing/2014/main" id="{C53BF375-90FD-4939-8695-E5960438CE3D}"/>
                  </a:ext>
                </a:extLst>
              </p:cNvPr>
              <p:cNvSpPr/>
              <p:nvPr/>
            </p:nvSpPr>
            <p:spPr>
              <a:xfrm>
                <a:off x="4129362" y="3121770"/>
                <a:ext cx="108000" cy="108000"/>
              </a:xfrm>
              <a:prstGeom prst="flowChartConnector">
                <a:avLst/>
              </a:prstGeom>
              <a:solidFill>
                <a:schemeClr val="bg1"/>
              </a:solidFill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0E5AC6E9-95C4-4E42-8886-82FCB991C2A1}"/>
                </a:ext>
              </a:extLst>
            </p:cNvPr>
            <p:cNvSpPr txBox="1"/>
            <p:nvPr/>
          </p:nvSpPr>
          <p:spPr>
            <a:xfrm>
              <a:off x="4159682" y="6085468"/>
              <a:ext cx="721672" cy="677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rPr>
                <a:t>D</a:t>
              </a: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rPr>
                <a:t>rain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rPr>
                <a:t>漏极</a:t>
              </a:r>
            </a:p>
          </p:txBody>
        </p:sp>
        <p:sp>
          <p:nvSpPr>
            <p:cNvPr id="46" name="文本框 45">
              <a:extLst>
                <a:ext uri="{FF2B5EF4-FFF2-40B4-BE49-F238E27FC236}">
                  <a16:creationId xmlns:a16="http://schemas.microsoft.com/office/drawing/2014/main" id="{C4368D09-15EB-4569-930E-06295F6F8CF8}"/>
                </a:ext>
              </a:extLst>
            </p:cNvPr>
            <p:cNvSpPr txBox="1"/>
            <p:nvPr/>
          </p:nvSpPr>
          <p:spPr>
            <a:xfrm>
              <a:off x="1739280" y="6085468"/>
              <a:ext cx="870751" cy="677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rPr>
                <a:t>S</a:t>
              </a: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rPr>
                <a:t>ource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rPr>
                <a:t>源极</a:t>
              </a:r>
            </a:p>
          </p:txBody>
        </p:sp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566C586E-EACC-42A7-BAB7-657BA66323AF}"/>
                </a:ext>
              </a:extLst>
            </p:cNvPr>
            <p:cNvSpPr txBox="1"/>
            <p:nvPr/>
          </p:nvSpPr>
          <p:spPr>
            <a:xfrm>
              <a:off x="2784038" y="5220283"/>
              <a:ext cx="12282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rPr>
                <a:t>G</a:t>
              </a: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rPr>
                <a:t>ate </a:t>
              </a: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rPr>
                <a:t>栅极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文本框 47">
                  <a:extLst>
                    <a:ext uri="{FF2B5EF4-FFF2-40B4-BE49-F238E27FC236}">
                      <a16:creationId xmlns:a16="http://schemas.microsoft.com/office/drawing/2014/main" id="{0A2F286C-0D86-446A-BC7E-98DDF0EF88D7}"/>
                    </a:ext>
                  </a:extLst>
                </p:cNvPr>
                <p:cNvSpPr txBox="1"/>
                <p:nvPr/>
              </p:nvSpPr>
              <p:spPr>
                <a:xfrm>
                  <a:off x="312906" y="5694921"/>
                  <a:ext cx="950901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  <a:scene3d>
                    <a:camera prst="orthographicFront"/>
                    <a:lightRig rig="harsh" dir="t"/>
                  </a:scene3d>
                  <a:sp3d extrusionH="57150" prstMaterial="matte">
                    <a:bevelT w="63500" h="12700" prst="angle"/>
                    <a:contourClr>
                      <a:schemeClr val="bg1">
                        <a:lumMod val="65000"/>
                      </a:schemeClr>
                    </a:contourClr>
                  </a:sp3d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altLang="zh-CN" sz="3200" b="1" i="1" u="none" strike="noStrike" kern="1200" cap="none" spc="0" normalizeH="0" baseline="0" noProof="0" dirty="0" smtClean="0">
                          <a:ln/>
                          <a:solidFill>
                            <a:srgbClr val="A5A5A5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𝒑</m:t>
                      </m:r>
                      <m:r>
                        <a:rPr kumimoji="0" lang="en-US" altLang="zh-CN" sz="3200" b="1" i="1" u="none" strike="noStrike" kern="1200" cap="none" spc="0" normalizeH="0" baseline="0" noProof="0" dirty="0" smtClean="0">
                          <a:ln/>
                          <a:solidFill>
                            <a:srgbClr val="A5A5A5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 </m:t>
                      </m:r>
                    </m:oMath>
                  </a14:m>
                  <a:r>
                    <a:rPr kumimoji="0" lang="zh-CN" altLang="en-US" sz="3200" b="1" i="0" u="none" strike="noStrike" kern="1200" cap="none" spc="0" normalizeH="0" baseline="0" noProof="0" dirty="0">
                      <a:ln/>
                      <a:solidFill>
                        <a:srgbClr val="A5A5A5"/>
                      </a:solidFill>
                      <a:effectLst/>
                      <a:uLnTx/>
                      <a:uFillTx/>
                      <a:latin typeface="等线" panose="020F0502020204030204"/>
                      <a:ea typeface="等线" panose="02010600030101010101" pitchFamily="2" charset="-122"/>
                      <a:cs typeface="+mn-cs"/>
                    </a:rPr>
                    <a:t>型</a:t>
                  </a:r>
                </a:p>
              </p:txBody>
            </p:sp>
          </mc:Choice>
          <mc:Fallback xmlns="">
            <p:sp>
              <p:nvSpPr>
                <p:cNvPr id="48" name="文本框 47">
                  <a:extLst>
                    <a:ext uri="{FF2B5EF4-FFF2-40B4-BE49-F238E27FC236}">
                      <a16:creationId xmlns:a16="http://schemas.microsoft.com/office/drawing/2014/main" id="{0A2F286C-0D86-446A-BC7E-98DDF0EF88D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2906" y="5694921"/>
                  <a:ext cx="950901" cy="58477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9" name="组合 48">
              <a:extLst>
                <a:ext uri="{FF2B5EF4-FFF2-40B4-BE49-F238E27FC236}">
                  <a16:creationId xmlns:a16="http://schemas.microsoft.com/office/drawing/2014/main" id="{ADAF1024-6D38-4E0D-A501-D720FBA8BC19}"/>
                </a:ext>
              </a:extLst>
            </p:cNvPr>
            <p:cNvGrpSpPr/>
            <p:nvPr/>
          </p:nvGrpSpPr>
          <p:grpSpPr>
            <a:xfrm rot="5400000">
              <a:off x="6856815" y="5246083"/>
              <a:ext cx="792635" cy="1427900"/>
              <a:chOff x="3878379" y="2458348"/>
              <a:chExt cx="792635" cy="1427900"/>
            </a:xfrm>
          </p:grpSpPr>
          <p:cxnSp>
            <p:nvCxnSpPr>
              <p:cNvPr id="64" name="肘形连接符 53">
                <a:extLst>
                  <a:ext uri="{FF2B5EF4-FFF2-40B4-BE49-F238E27FC236}">
                    <a16:creationId xmlns:a16="http://schemas.microsoft.com/office/drawing/2014/main" id="{1A9A3D45-83B8-4BF6-A8E9-81530DC972D3}"/>
                  </a:ext>
                </a:extLst>
              </p:cNvPr>
              <p:cNvCxnSpPr/>
              <p:nvPr/>
            </p:nvCxnSpPr>
            <p:spPr>
              <a:xfrm rot="5400000">
                <a:off x="4167014" y="2674348"/>
                <a:ext cx="720000" cy="288000"/>
              </a:xfrm>
              <a:prstGeom prst="bentConnector3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肘形连接符 54">
                <a:extLst>
                  <a:ext uri="{FF2B5EF4-FFF2-40B4-BE49-F238E27FC236}">
                    <a16:creationId xmlns:a16="http://schemas.microsoft.com/office/drawing/2014/main" id="{A04A853F-9E81-4946-B493-0A732E45FAD0}"/>
                  </a:ext>
                </a:extLst>
              </p:cNvPr>
              <p:cNvCxnSpPr/>
              <p:nvPr/>
            </p:nvCxnSpPr>
            <p:spPr>
              <a:xfrm rot="16200000" flipV="1">
                <a:off x="4167014" y="3382248"/>
                <a:ext cx="720000" cy="288000"/>
              </a:xfrm>
              <a:prstGeom prst="bentConnector3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肘形连接符 11">
                <a:extLst>
                  <a:ext uri="{FF2B5EF4-FFF2-40B4-BE49-F238E27FC236}">
                    <a16:creationId xmlns:a16="http://schemas.microsoft.com/office/drawing/2014/main" id="{14ED9177-504E-4B3B-888F-3BEC96014B8D}"/>
                  </a:ext>
                </a:extLst>
              </p:cNvPr>
              <p:cNvCxnSpPr/>
              <p:nvPr/>
            </p:nvCxnSpPr>
            <p:spPr>
              <a:xfrm flipH="1">
                <a:off x="4238379" y="2818348"/>
                <a:ext cx="0" cy="720000"/>
              </a:xfrm>
              <a:prstGeom prst="straightConnector1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肘形连接符 11">
                <a:extLst>
                  <a:ext uri="{FF2B5EF4-FFF2-40B4-BE49-F238E27FC236}">
                    <a16:creationId xmlns:a16="http://schemas.microsoft.com/office/drawing/2014/main" id="{0C2AB64F-162A-40CF-8C68-57E91A8C9AC0}"/>
                  </a:ext>
                </a:extLst>
              </p:cNvPr>
              <p:cNvCxnSpPr/>
              <p:nvPr/>
            </p:nvCxnSpPr>
            <p:spPr>
              <a:xfrm rot="5400000">
                <a:off x="4058379" y="2999317"/>
                <a:ext cx="0" cy="360000"/>
              </a:xfrm>
              <a:prstGeom prst="straightConnector1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8" name="流程图: 接点 67">
                <a:extLst>
                  <a:ext uri="{FF2B5EF4-FFF2-40B4-BE49-F238E27FC236}">
                    <a16:creationId xmlns:a16="http://schemas.microsoft.com/office/drawing/2014/main" id="{9F4A2F2B-20E7-4288-AA72-801736D4AE18}"/>
                  </a:ext>
                </a:extLst>
              </p:cNvPr>
              <p:cNvSpPr/>
              <p:nvPr/>
            </p:nvSpPr>
            <p:spPr>
              <a:xfrm>
                <a:off x="4129362" y="3121770"/>
                <a:ext cx="108000" cy="108000"/>
              </a:xfrm>
              <a:prstGeom prst="flowChartConnector">
                <a:avLst/>
              </a:prstGeom>
              <a:solidFill>
                <a:schemeClr val="bg1"/>
              </a:solidFill>
              <a:ln w="28575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p:grpSp>
        <p:grpSp>
          <p:nvGrpSpPr>
            <p:cNvPr id="50" name="组合 49">
              <a:extLst>
                <a:ext uri="{FF2B5EF4-FFF2-40B4-BE49-F238E27FC236}">
                  <a16:creationId xmlns:a16="http://schemas.microsoft.com/office/drawing/2014/main" id="{0D5DAA66-01AC-4CF8-A9E3-C370D45756B5}"/>
                </a:ext>
              </a:extLst>
            </p:cNvPr>
            <p:cNvGrpSpPr/>
            <p:nvPr/>
          </p:nvGrpSpPr>
          <p:grpSpPr>
            <a:xfrm rot="5400000">
              <a:off x="9986040" y="5241416"/>
              <a:ext cx="792635" cy="1427900"/>
              <a:chOff x="3878379" y="2458348"/>
              <a:chExt cx="792635" cy="1427900"/>
            </a:xfrm>
          </p:grpSpPr>
          <p:cxnSp>
            <p:nvCxnSpPr>
              <p:cNvPr id="59" name="肘形连接符 59">
                <a:extLst>
                  <a:ext uri="{FF2B5EF4-FFF2-40B4-BE49-F238E27FC236}">
                    <a16:creationId xmlns:a16="http://schemas.microsoft.com/office/drawing/2014/main" id="{58DFD4B9-0840-4A0A-9303-E57D259EA18A}"/>
                  </a:ext>
                </a:extLst>
              </p:cNvPr>
              <p:cNvCxnSpPr/>
              <p:nvPr/>
            </p:nvCxnSpPr>
            <p:spPr>
              <a:xfrm rot="5400000">
                <a:off x="4167014" y="2674348"/>
                <a:ext cx="720000" cy="288000"/>
              </a:xfrm>
              <a:prstGeom prst="bentConnector3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肘形连接符 60">
                <a:extLst>
                  <a:ext uri="{FF2B5EF4-FFF2-40B4-BE49-F238E27FC236}">
                    <a16:creationId xmlns:a16="http://schemas.microsoft.com/office/drawing/2014/main" id="{35F6A44E-1C19-4BBA-988A-4D729D0CDEF8}"/>
                  </a:ext>
                </a:extLst>
              </p:cNvPr>
              <p:cNvCxnSpPr/>
              <p:nvPr/>
            </p:nvCxnSpPr>
            <p:spPr>
              <a:xfrm rot="16200000" flipV="1">
                <a:off x="4167014" y="3382248"/>
                <a:ext cx="720000" cy="288000"/>
              </a:xfrm>
              <a:prstGeom prst="bentConnector3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肘形连接符 11">
                <a:extLst>
                  <a:ext uri="{FF2B5EF4-FFF2-40B4-BE49-F238E27FC236}">
                    <a16:creationId xmlns:a16="http://schemas.microsoft.com/office/drawing/2014/main" id="{C6DBFCBF-C770-43A3-94CE-6CC1FF31F527}"/>
                  </a:ext>
                </a:extLst>
              </p:cNvPr>
              <p:cNvCxnSpPr/>
              <p:nvPr/>
            </p:nvCxnSpPr>
            <p:spPr>
              <a:xfrm flipH="1">
                <a:off x="4238379" y="2818348"/>
                <a:ext cx="0" cy="720000"/>
              </a:xfrm>
              <a:prstGeom prst="straightConnector1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肘形连接符 11">
                <a:extLst>
                  <a:ext uri="{FF2B5EF4-FFF2-40B4-BE49-F238E27FC236}">
                    <a16:creationId xmlns:a16="http://schemas.microsoft.com/office/drawing/2014/main" id="{772A1EA8-8EC9-4A0D-8C49-27E5E616B9CD}"/>
                  </a:ext>
                </a:extLst>
              </p:cNvPr>
              <p:cNvCxnSpPr/>
              <p:nvPr/>
            </p:nvCxnSpPr>
            <p:spPr>
              <a:xfrm rot="5400000">
                <a:off x="4058379" y="2999317"/>
                <a:ext cx="0" cy="360000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3" name="流程图: 接点 62">
                <a:extLst>
                  <a:ext uri="{FF2B5EF4-FFF2-40B4-BE49-F238E27FC236}">
                    <a16:creationId xmlns:a16="http://schemas.microsoft.com/office/drawing/2014/main" id="{4E859399-392F-4A94-808F-CDFEC7355B41}"/>
                  </a:ext>
                </a:extLst>
              </p:cNvPr>
              <p:cNvSpPr/>
              <p:nvPr/>
            </p:nvSpPr>
            <p:spPr>
              <a:xfrm>
                <a:off x="4129362" y="3121770"/>
                <a:ext cx="108000" cy="108000"/>
              </a:xfrm>
              <a:prstGeom prst="flowChartConnector">
                <a:avLst/>
              </a:prstGeom>
              <a:solidFill>
                <a:schemeClr val="bg1"/>
              </a:solidFill>
              <a:ln w="28575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51" name="文本框 50">
              <a:extLst>
                <a:ext uri="{FF2B5EF4-FFF2-40B4-BE49-F238E27FC236}">
                  <a16:creationId xmlns:a16="http://schemas.microsoft.com/office/drawing/2014/main" id="{1C6309B8-A076-4C7C-84F6-2AF9F30D3A62}"/>
                </a:ext>
              </a:extLst>
            </p:cNvPr>
            <p:cNvSpPr txBox="1"/>
            <p:nvPr/>
          </p:nvSpPr>
          <p:spPr>
            <a:xfrm>
              <a:off x="10025814" y="5206248"/>
              <a:ext cx="6335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rPr>
                <a:t>G=</a:t>
              </a:r>
              <a:r>
                <a:rPr kumimoji="0" lang="en-US" altLang="zh-CN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rPr>
                <a:t>1</a:t>
              </a:r>
              <a:endPara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2" name="文本框 51">
              <a:extLst>
                <a:ext uri="{FF2B5EF4-FFF2-40B4-BE49-F238E27FC236}">
                  <a16:creationId xmlns:a16="http://schemas.microsoft.com/office/drawing/2014/main" id="{088C0FD8-617C-4840-A9D4-01059E412E83}"/>
                </a:ext>
              </a:extLst>
            </p:cNvPr>
            <p:cNvSpPr txBox="1"/>
            <p:nvPr/>
          </p:nvSpPr>
          <p:spPr>
            <a:xfrm>
              <a:off x="9355361" y="6188214"/>
              <a:ext cx="309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rPr>
                <a:t>S</a:t>
              </a:r>
              <a:endPara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3" name="文本框 52">
              <a:extLst>
                <a:ext uri="{FF2B5EF4-FFF2-40B4-BE49-F238E27FC236}">
                  <a16:creationId xmlns:a16="http://schemas.microsoft.com/office/drawing/2014/main" id="{D149F58D-674B-4309-AE09-A3BE2E14E1C9}"/>
                </a:ext>
              </a:extLst>
            </p:cNvPr>
            <p:cNvSpPr txBox="1"/>
            <p:nvPr/>
          </p:nvSpPr>
          <p:spPr>
            <a:xfrm>
              <a:off x="11047140" y="6171682"/>
              <a:ext cx="3497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rPr>
                <a:t>D</a:t>
              </a:r>
              <a:endPara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4" name="文本框 53">
              <a:extLst>
                <a:ext uri="{FF2B5EF4-FFF2-40B4-BE49-F238E27FC236}">
                  <a16:creationId xmlns:a16="http://schemas.microsoft.com/office/drawing/2014/main" id="{FB81CF2F-63CC-4FC5-BCF2-AABCCEF10379}"/>
                </a:ext>
              </a:extLst>
            </p:cNvPr>
            <p:cNvSpPr txBox="1"/>
            <p:nvPr/>
          </p:nvSpPr>
          <p:spPr>
            <a:xfrm>
              <a:off x="6921062" y="5195410"/>
              <a:ext cx="6335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rPr>
                <a:t>G=</a:t>
              </a:r>
              <a:r>
                <a:rPr kumimoji="0" lang="en-US" altLang="zh-CN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rPr>
                <a:t>0</a:t>
              </a:r>
              <a:endPara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5" name="文本框 54">
              <a:extLst>
                <a:ext uri="{FF2B5EF4-FFF2-40B4-BE49-F238E27FC236}">
                  <a16:creationId xmlns:a16="http://schemas.microsoft.com/office/drawing/2014/main" id="{8163E2DC-81FC-44F4-8DC4-3696D4BFD5D0}"/>
                </a:ext>
              </a:extLst>
            </p:cNvPr>
            <p:cNvSpPr txBox="1"/>
            <p:nvPr/>
          </p:nvSpPr>
          <p:spPr>
            <a:xfrm>
              <a:off x="6238961" y="6177376"/>
              <a:ext cx="309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rPr>
                <a:t>S</a:t>
              </a:r>
              <a:endPara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CF6BE1B4-4878-4CFB-865C-C52C49E49D2B}"/>
                </a:ext>
              </a:extLst>
            </p:cNvPr>
            <p:cNvSpPr txBox="1"/>
            <p:nvPr/>
          </p:nvSpPr>
          <p:spPr>
            <a:xfrm>
              <a:off x="7983157" y="6166668"/>
              <a:ext cx="3497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rPr>
                <a:t>D</a:t>
              </a:r>
              <a:endPara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D9278138-F0B8-4005-A0C4-2473E2E9A831}"/>
                </a:ext>
              </a:extLst>
            </p:cNvPr>
            <p:cNvSpPr txBox="1"/>
            <p:nvPr/>
          </p:nvSpPr>
          <p:spPr>
            <a:xfrm>
              <a:off x="7033351" y="6364291"/>
              <a:ext cx="479544" cy="442674"/>
            </a:xfrm>
            <a:prstGeom prst="wedgeRoundRectCallout">
              <a:avLst>
                <a:gd name="adj1" fmla="val -201"/>
                <a:gd name="adj2" fmla="val -82883"/>
                <a:gd name="adj3" fmla="val 16667"/>
              </a:avLst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rPr>
                <a:t>通</a:t>
              </a:r>
            </a:p>
          </p:txBody>
        </p:sp>
        <p:sp>
          <p:nvSpPr>
            <p:cNvPr id="58" name="文本框 57">
              <a:extLst>
                <a:ext uri="{FF2B5EF4-FFF2-40B4-BE49-F238E27FC236}">
                  <a16:creationId xmlns:a16="http://schemas.microsoft.com/office/drawing/2014/main" id="{900B8171-49DB-4C4E-B470-FAE5B6430ADB}"/>
                </a:ext>
              </a:extLst>
            </p:cNvPr>
            <p:cNvSpPr txBox="1"/>
            <p:nvPr/>
          </p:nvSpPr>
          <p:spPr>
            <a:xfrm>
              <a:off x="10160694" y="6364291"/>
              <a:ext cx="479544" cy="442674"/>
            </a:xfrm>
            <a:prstGeom prst="wedgeRoundRectCallout">
              <a:avLst>
                <a:gd name="adj1" fmla="val -201"/>
                <a:gd name="adj2" fmla="val -82883"/>
                <a:gd name="adj3" fmla="val 16667"/>
              </a:avLst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rPr>
                <a:t>断</a:t>
              </a:r>
            </a:p>
          </p:txBody>
        </p:sp>
      </p:grpSp>
      <p:sp>
        <p:nvSpPr>
          <p:cNvPr id="4" name="矩形 3">
            <a:extLst>
              <a:ext uri="{FF2B5EF4-FFF2-40B4-BE49-F238E27FC236}">
                <a16:creationId xmlns:a16="http://schemas.microsoft.com/office/drawing/2014/main" id="{E3BAC77D-8FF3-4D4C-A053-ACE2E471BDBD}"/>
              </a:ext>
            </a:extLst>
          </p:cNvPr>
          <p:cNvSpPr/>
          <p:nvPr/>
        </p:nvSpPr>
        <p:spPr>
          <a:xfrm>
            <a:off x="0" y="3071727"/>
            <a:ext cx="12192000" cy="19790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336886F-7229-452E-ADEE-C76ED17637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9DF0B-D505-483A-BDA3-D5167758AEB4}" type="slidenum">
              <a:rPr lang="zh-CN" altLang="en-US" sz="1400" b="1" smtClean="0"/>
              <a:pPr/>
              <a:t>51</a:t>
            </a:fld>
            <a:r>
              <a:rPr lang="zh-CN" altLang="en-US"/>
              <a:t> </a:t>
            </a:r>
            <a:r>
              <a:rPr lang="en-US" altLang="zh-CN"/>
              <a:t>/</a:t>
            </a:r>
            <a:r>
              <a:rPr lang="zh-CN" altLang="en-US"/>
              <a:t> </a:t>
            </a:r>
            <a:r>
              <a:rPr lang="en-US" altLang="zh-CN"/>
              <a:t>67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43059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27205D-80A6-4750-ACBE-71C09969A093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DEEBF7"/>
          </a:solidFill>
        </p:spPr>
        <p:txBody>
          <a:bodyPr/>
          <a:lstStyle/>
          <a:p>
            <a:r>
              <a:rPr lang="en-US" altLang="zh-CN" dirty="0"/>
              <a:t>CMOS</a:t>
            </a:r>
            <a:r>
              <a:rPr lang="zh-CN" altLang="en-US" dirty="0"/>
              <a:t>集成逻辑门电路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9D5D2A4-1EB0-4890-A3D6-62CFAE37F0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836" y="2708018"/>
            <a:ext cx="2140243" cy="348982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E67638E-6D05-4FAB-8FC4-BECADC397A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456687"/>
            <a:ext cx="2065513" cy="679927"/>
          </a:xfrm>
          <a:prstGeom prst="rect">
            <a:avLst/>
          </a:prstGeom>
        </p:spPr>
      </p:pic>
      <p:grpSp>
        <p:nvGrpSpPr>
          <p:cNvPr id="12" name="组合 11">
            <a:extLst>
              <a:ext uri="{FF2B5EF4-FFF2-40B4-BE49-F238E27FC236}">
                <a16:creationId xmlns:a16="http://schemas.microsoft.com/office/drawing/2014/main" id="{77314991-A2CA-4851-B645-52F9430C41C3}"/>
              </a:ext>
            </a:extLst>
          </p:cNvPr>
          <p:cNvGrpSpPr/>
          <p:nvPr/>
        </p:nvGrpSpPr>
        <p:grpSpPr>
          <a:xfrm>
            <a:off x="8610600" y="1367948"/>
            <a:ext cx="2995303" cy="4941005"/>
            <a:chOff x="8610600" y="1367948"/>
            <a:chExt cx="2995303" cy="4941005"/>
          </a:xfrm>
        </p:grpSpPr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51E6AF2B-D6B2-4DAC-B49A-A5FFA222B0B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610600" y="2708017"/>
              <a:ext cx="2995303" cy="3600936"/>
            </a:xfrm>
            <a:prstGeom prst="rect">
              <a:avLst/>
            </a:prstGeom>
          </p:spPr>
        </p:pic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D87ECE9B-D382-49CC-8201-81E9958B802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13271" y="1367948"/>
              <a:ext cx="1398427" cy="746556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文本框 14">
                  <a:extLst>
                    <a:ext uri="{FF2B5EF4-FFF2-40B4-BE49-F238E27FC236}">
                      <a16:creationId xmlns:a16="http://schemas.microsoft.com/office/drawing/2014/main" id="{E5DB6336-6854-4CA1-9FF9-376FAA065750}"/>
                    </a:ext>
                  </a:extLst>
                </p:cNvPr>
                <p:cNvSpPr txBox="1"/>
                <p:nvPr/>
              </p:nvSpPr>
              <p:spPr>
                <a:xfrm>
                  <a:off x="8772125" y="1396540"/>
                  <a:ext cx="425116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zh-CN" sz="2000" b="1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𝑨</m:t>
                        </m:r>
                      </m:oMath>
                    </m:oMathPara>
                  </a14:m>
                  <a:endParaRPr kumimoji="0" lang="zh-CN" alt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8" name="文本框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72125" y="1396540"/>
                  <a:ext cx="425116" cy="400110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文本框 15">
                  <a:extLst>
                    <a:ext uri="{FF2B5EF4-FFF2-40B4-BE49-F238E27FC236}">
                      <a16:creationId xmlns:a16="http://schemas.microsoft.com/office/drawing/2014/main" id="{059B0C0A-2A9F-4C1A-BB02-0FB85108C70B}"/>
                    </a:ext>
                  </a:extLst>
                </p:cNvPr>
                <p:cNvSpPr txBox="1"/>
                <p:nvPr/>
              </p:nvSpPr>
              <p:spPr>
                <a:xfrm>
                  <a:off x="8772125" y="1756919"/>
                  <a:ext cx="441146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zh-CN" sz="2000" b="1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𝑩</m:t>
                        </m:r>
                      </m:oMath>
                    </m:oMathPara>
                  </a14:m>
                  <a:endParaRPr kumimoji="0" lang="zh-CN" alt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9" name="文本框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72125" y="1756919"/>
                  <a:ext cx="441146" cy="400110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文本框 16">
                  <a:extLst>
                    <a:ext uri="{FF2B5EF4-FFF2-40B4-BE49-F238E27FC236}">
                      <a16:creationId xmlns:a16="http://schemas.microsoft.com/office/drawing/2014/main" id="{38764BC2-E362-45AD-B140-2A11811D37C4}"/>
                    </a:ext>
                  </a:extLst>
                </p:cNvPr>
                <p:cNvSpPr txBox="1"/>
                <p:nvPr/>
              </p:nvSpPr>
              <p:spPr>
                <a:xfrm>
                  <a:off x="10605286" y="1535602"/>
                  <a:ext cx="415498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zh-CN" sz="2000" b="1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𝑪</m:t>
                        </m:r>
                      </m:oMath>
                    </m:oMathPara>
                  </a14:m>
                  <a:endParaRPr kumimoji="0" lang="zh-CN" alt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0" name="文本框 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05286" y="1535602"/>
                  <a:ext cx="415498" cy="400110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01E07301-01F7-4D5F-89EA-CDA7DF21D8E2}"/>
                  </a:ext>
                </a:extLst>
              </p:cNvPr>
              <p:cNvSpPr txBox="1"/>
              <p:nvPr/>
            </p:nvSpPr>
            <p:spPr>
              <a:xfrm>
                <a:off x="2876278" y="1596595"/>
                <a:ext cx="71526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2000" b="1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𝑶𝒖𝒕</m:t>
                      </m:r>
                    </m:oMath>
                  </m:oMathPara>
                </a14:m>
                <a:endPara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01E07301-01F7-4D5F-89EA-CDA7DF21D8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6278" y="1596595"/>
                <a:ext cx="715260" cy="40011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D296E52A-8CB4-4D08-AF19-1E9E2E2EEE5D}"/>
                  </a:ext>
                </a:extLst>
              </p:cNvPr>
              <p:cNvSpPr txBox="1"/>
              <p:nvPr/>
            </p:nvSpPr>
            <p:spPr>
              <a:xfrm>
                <a:off x="266867" y="1596595"/>
                <a:ext cx="53412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2000" b="1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𝑰𝒏</m:t>
                      </m:r>
                    </m:oMath>
                  </m:oMathPara>
                </a14:m>
                <a:endPara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D296E52A-8CB4-4D08-AF19-1E9E2E2EEE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867" y="1596595"/>
                <a:ext cx="534121" cy="40011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矩形 19">
            <a:extLst>
              <a:ext uri="{FF2B5EF4-FFF2-40B4-BE49-F238E27FC236}">
                <a16:creationId xmlns:a16="http://schemas.microsoft.com/office/drawing/2014/main" id="{067EB3C7-3BB2-4C36-BEE2-C23389ED3F5E}"/>
              </a:ext>
            </a:extLst>
          </p:cNvPr>
          <p:cNvSpPr/>
          <p:nvPr/>
        </p:nvSpPr>
        <p:spPr>
          <a:xfrm>
            <a:off x="1791964" y="3439331"/>
            <a:ext cx="8050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err="1">
                <a:solidFill>
                  <a:schemeClr val="bg1">
                    <a:lumMod val="65000"/>
                  </a:schemeClr>
                </a:solidFill>
              </a:rPr>
              <a:t>pMOS</a:t>
            </a:r>
            <a:endParaRPr lang="zh-CN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CB0B84ED-72CA-4183-96D4-A2444133BD75}"/>
              </a:ext>
            </a:extLst>
          </p:cNvPr>
          <p:cNvSpPr/>
          <p:nvPr/>
        </p:nvSpPr>
        <p:spPr>
          <a:xfrm>
            <a:off x="1791964" y="5023653"/>
            <a:ext cx="8050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err="1">
                <a:solidFill>
                  <a:schemeClr val="bg1">
                    <a:lumMod val="65000"/>
                  </a:schemeClr>
                </a:solidFill>
              </a:rPr>
              <a:t>nMOS</a:t>
            </a:r>
            <a:endParaRPr lang="zh-CN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2BB196F-66D1-4959-B16C-DA96A2FBD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9DF0B-D505-483A-BDA3-D5167758AEB4}" type="slidenum">
              <a:rPr lang="zh-CN" altLang="en-US" sz="1400" b="1" smtClean="0"/>
              <a:pPr/>
              <a:t>52</a:t>
            </a:fld>
            <a:r>
              <a:rPr lang="zh-CN" altLang="en-US"/>
              <a:t> </a:t>
            </a:r>
            <a:r>
              <a:rPr lang="en-US" altLang="zh-CN"/>
              <a:t>/</a:t>
            </a:r>
            <a:r>
              <a:rPr lang="zh-CN" altLang="en-US"/>
              <a:t> </a:t>
            </a:r>
            <a:r>
              <a:rPr lang="en-US" altLang="zh-CN"/>
              <a:t>67</a:t>
            </a:r>
            <a:endParaRPr lang="zh-CN" altLang="en-US" dirty="0"/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B8A322AB-977C-4E0A-91F6-D2BB7D8DE549}"/>
              </a:ext>
            </a:extLst>
          </p:cNvPr>
          <p:cNvGrpSpPr/>
          <p:nvPr/>
        </p:nvGrpSpPr>
        <p:grpSpPr>
          <a:xfrm>
            <a:off x="3827313" y="1387090"/>
            <a:ext cx="4212429" cy="5094739"/>
            <a:chOff x="3827313" y="1387090"/>
            <a:chExt cx="4212429" cy="5094739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82A6C818-F09B-467C-832B-7A89A1C97C6E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3827313" y="2424028"/>
              <a:ext cx="4212429" cy="4057801"/>
            </a:xfrm>
            <a:prstGeom prst="rect">
              <a:avLst/>
            </a:prstGeom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AAFB2F23-97F0-44F7-8385-6AAFB2683BC0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450264" y="1419509"/>
              <a:ext cx="1329655" cy="685733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文本框 8">
                  <a:extLst>
                    <a:ext uri="{FF2B5EF4-FFF2-40B4-BE49-F238E27FC236}">
                      <a16:creationId xmlns:a16="http://schemas.microsoft.com/office/drawing/2014/main" id="{DF197B5C-8A8A-4E1B-9E6E-B0D7F7051E69}"/>
                    </a:ext>
                  </a:extLst>
                </p:cNvPr>
                <p:cNvSpPr txBox="1"/>
                <p:nvPr/>
              </p:nvSpPr>
              <p:spPr>
                <a:xfrm>
                  <a:off x="4025148" y="1396540"/>
                  <a:ext cx="425116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zh-CN" sz="2000" b="1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𝑨</m:t>
                        </m:r>
                      </m:oMath>
                    </m:oMathPara>
                  </a14:m>
                  <a:endParaRPr kumimoji="0" lang="zh-CN" alt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9" name="文本框 8">
                  <a:extLst>
                    <a:ext uri="{FF2B5EF4-FFF2-40B4-BE49-F238E27FC236}">
                      <a16:creationId xmlns:a16="http://schemas.microsoft.com/office/drawing/2014/main" id="{DF197B5C-8A8A-4E1B-9E6E-B0D7F7051E6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25148" y="1396540"/>
                  <a:ext cx="425116" cy="400110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文本框 9">
                  <a:extLst>
                    <a:ext uri="{FF2B5EF4-FFF2-40B4-BE49-F238E27FC236}">
                      <a16:creationId xmlns:a16="http://schemas.microsoft.com/office/drawing/2014/main" id="{3884ACB3-0A0A-4F9B-825A-32F15BC151E2}"/>
                    </a:ext>
                  </a:extLst>
                </p:cNvPr>
                <p:cNvSpPr txBox="1"/>
                <p:nvPr/>
              </p:nvSpPr>
              <p:spPr>
                <a:xfrm>
                  <a:off x="4025148" y="1756919"/>
                  <a:ext cx="441146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zh-CN" sz="2000" b="1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𝑩</m:t>
                        </m:r>
                      </m:oMath>
                    </m:oMathPara>
                  </a14:m>
                  <a:endParaRPr kumimoji="0" lang="zh-CN" alt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0" name="文本框 9">
                  <a:extLst>
                    <a:ext uri="{FF2B5EF4-FFF2-40B4-BE49-F238E27FC236}">
                      <a16:creationId xmlns:a16="http://schemas.microsoft.com/office/drawing/2014/main" id="{3884ACB3-0A0A-4F9B-825A-32F15BC151E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25148" y="1756919"/>
                  <a:ext cx="441146" cy="400110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文本框 10">
                  <a:extLst>
                    <a:ext uri="{FF2B5EF4-FFF2-40B4-BE49-F238E27FC236}">
                      <a16:creationId xmlns:a16="http://schemas.microsoft.com/office/drawing/2014/main" id="{A354DDD5-903B-45AE-B97B-21E395A89D8B}"/>
                    </a:ext>
                  </a:extLst>
                </p:cNvPr>
                <p:cNvSpPr txBox="1"/>
                <p:nvPr/>
              </p:nvSpPr>
              <p:spPr>
                <a:xfrm>
                  <a:off x="5905137" y="1387090"/>
                  <a:ext cx="415498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zh-CN" sz="2000" b="1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𝑪</m:t>
                        </m:r>
                      </m:oMath>
                    </m:oMathPara>
                  </a14:m>
                  <a:endParaRPr kumimoji="0" lang="zh-CN" alt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1" name="文本框 10">
                  <a:extLst>
                    <a:ext uri="{FF2B5EF4-FFF2-40B4-BE49-F238E27FC236}">
                      <a16:creationId xmlns:a16="http://schemas.microsoft.com/office/drawing/2014/main" id="{A354DDD5-903B-45AE-B97B-21E395A89D8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05137" y="1387090"/>
                  <a:ext cx="415498" cy="400110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22" name="图片 21">
              <a:extLst>
                <a:ext uri="{FF2B5EF4-FFF2-40B4-BE49-F238E27FC236}">
                  <a16:creationId xmlns:a16="http://schemas.microsoft.com/office/drawing/2014/main" id="{7C6850D6-E798-4B47-9CBE-1C4860B2E2F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66872" y="1416955"/>
              <a:ext cx="1710852" cy="679927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文本框 22">
                  <a:extLst>
                    <a:ext uri="{FF2B5EF4-FFF2-40B4-BE49-F238E27FC236}">
                      <a16:creationId xmlns:a16="http://schemas.microsoft.com/office/drawing/2014/main" id="{328C49EA-5F84-4F5D-84C7-963B40F37290}"/>
                    </a:ext>
                  </a:extLst>
                </p:cNvPr>
                <p:cNvSpPr txBox="1"/>
                <p:nvPr/>
              </p:nvSpPr>
              <p:spPr>
                <a:xfrm>
                  <a:off x="7430401" y="1556863"/>
                  <a:ext cx="447558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zh-CN" sz="2000" b="1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𝑫</m:t>
                        </m:r>
                      </m:oMath>
                    </m:oMathPara>
                  </a14:m>
                  <a:endParaRPr kumimoji="0" lang="zh-CN" alt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3" name="文本框 22">
                  <a:extLst>
                    <a:ext uri="{FF2B5EF4-FFF2-40B4-BE49-F238E27FC236}">
                      <a16:creationId xmlns:a16="http://schemas.microsoft.com/office/drawing/2014/main" id="{328C49EA-5F84-4F5D-84C7-963B40F3729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30401" y="1556863"/>
                  <a:ext cx="447558" cy="400110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620775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BB86FD74-6744-4B33-B674-F318189170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328072"/>
            <a:ext cx="12192000" cy="3012471"/>
          </a:xfrm>
        </p:spPr>
        <p:txBody>
          <a:bodyPr>
            <a:normAutofit/>
            <a:scene3d>
              <a:camera prst="orthographicFront"/>
              <a:lightRig rig="threePt" dir="t"/>
            </a:scene3d>
            <a:sp3d extrusionH="57150">
              <a:bevelT w="57150" h="38100" prst="artDeco"/>
            </a:sp3d>
          </a:bodyPr>
          <a:lstStyle/>
          <a:p>
            <a:r>
              <a:rPr lang="en-US" altLang="zh-CN" sz="15000" b="1" dirty="0">
                <a:solidFill>
                  <a:schemeClr val="accent1"/>
                </a:solidFill>
                <a:effectLst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PLD</a:t>
            </a:r>
            <a:endParaRPr lang="zh-CN" altLang="en-US" sz="15000" b="1" dirty="0">
              <a:solidFill>
                <a:schemeClr val="accent1"/>
              </a:solidFill>
              <a:effectLst>
                <a:outerShdw blurRad="60007" dist="200025" dir="15000000" sy="30000" kx="-1800000" algn="bl" rotWithShape="0">
                  <a:prstClr val="black">
                    <a:alpha val="32000"/>
                  </a:prstClr>
                </a:outerShdw>
              </a:effectLst>
              <a:latin typeface="Verdana" panose="020B0604030504040204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B2310B6-D96F-46D2-A313-BE517FE45D1D}"/>
              </a:ext>
            </a:extLst>
          </p:cNvPr>
          <p:cNvSpPr txBox="1"/>
          <p:nvPr/>
        </p:nvSpPr>
        <p:spPr>
          <a:xfrm>
            <a:off x="5675264" y="314151"/>
            <a:ext cx="732893" cy="1323439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altLang="zh-CN" sz="8000" dirty="0"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Impact" panose="020B0806030902050204" pitchFamily="34" charset="0"/>
              </a:rPr>
              <a:t>8</a:t>
            </a:r>
            <a:endParaRPr lang="zh-CN" altLang="en-US" sz="8000" dirty="0">
              <a:solidFill>
                <a:schemeClr val="accent5">
                  <a:lumMod val="40000"/>
                  <a:lumOff val="60000"/>
                </a:schemeClr>
              </a:solidFill>
              <a:effectLst>
                <a:glow rad="101600">
                  <a:schemeClr val="accent2">
                    <a:satMod val="175000"/>
                    <a:alpha val="40000"/>
                  </a:scheme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425775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solidFill>
            <a:schemeClr val="accent5">
              <a:lumMod val="20000"/>
              <a:lumOff val="80000"/>
            </a:schemeClr>
          </a:solidFill>
        </p:spPr>
        <p:txBody>
          <a:bodyPr/>
          <a:lstStyle/>
          <a:p>
            <a:pPr algn="ctr"/>
            <a:r>
              <a:rPr lang="en-US" altLang="zh-CN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5.6</a:t>
            </a:r>
            <a:r>
              <a:rPr lang="zh-CN" altLang="en-US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 逻辑阵列</a:t>
            </a:r>
          </a:p>
        </p:txBody>
      </p:sp>
      <p:sp>
        <p:nvSpPr>
          <p:cNvPr id="7" name="矩形 6"/>
          <p:cNvSpPr/>
          <p:nvPr/>
        </p:nvSpPr>
        <p:spPr>
          <a:xfrm>
            <a:off x="2696588" y="1019347"/>
            <a:ext cx="6798823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5.6.1 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可编程逻辑阵列 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PLD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5.6.2 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现场可编程逻辑门阵列 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FPGA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2915" y="3181003"/>
            <a:ext cx="5744133" cy="3075709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EE1A5A91-DFB1-4497-AAD3-8007E5A2DA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9DF0B-D505-483A-BDA3-D5167758AEB4}" type="slidenum">
              <a:rPr lang="zh-CN" altLang="en-US" sz="1400" b="1" smtClean="0"/>
              <a:pPr/>
              <a:t>54</a:t>
            </a:fld>
            <a:r>
              <a:rPr lang="zh-CN" altLang="en-US"/>
              <a:t> </a:t>
            </a:r>
            <a:r>
              <a:rPr lang="en-US" altLang="zh-CN"/>
              <a:t>/</a:t>
            </a:r>
            <a:r>
              <a:rPr lang="zh-CN" altLang="en-US"/>
              <a:t> </a:t>
            </a:r>
            <a:r>
              <a:rPr lang="en-US" altLang="zh-CN"/>
              <a:t>67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43626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solidFill>
            <a:schemeClr val="accent5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zh-CN" altLang="en-US" sz="4000" dirty="0"/>
              <a:t>三种低密度可编程逻辑器件</a:t>
            </a:r>
            <a:r>
              <a:rPr lang="en-US" altLang="zh-CN" sz="4000" dirty="0"/>
              <a:t>(PLD)</a:t>
            </a:r>
            <a:endParaRPr lang="zh-CN" altLang="en-US" sz="4000" dirty="0"/>
          </a:p>
        </p:txBody>
      </p:sp>
      <p:sp>
        <p:nvSpPr>
          <p:cNvPr id="2" name="内容占位符 1"/>
          <p:cNvSpPr>
            <a:spLocks noGrp="1"/>
          </p:cNvSpPr>
          <p:nvPr>
            <p:ph idx="4294967295"/>
          </p:nvPr>
        </p:nvSpPr>
        <p:spPr>
          <a:xfrm>
            <a:off x="1596008" y="1045215"/>
            <a:ext cx="6889750" cy="498475"/>
          </a:xfrm>
        </p:spPr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en-US" altLang="zh-CN" sz="2400" b="1" dirty="0"/>
              <a:t>PROM</a:t>
            </a:r>
            <a:r>
              <a:rPr lang="zh-CN" altLang="en-US" sz="2400" dirty="0"/>
              <a:t>：</a:t>
            </a:r>
            <a:r>
              <a:rPr lang="zh-CN" altLang="en-US" sz="2400" b="1" dirty="0">
                <a:solidFill>
                  <a:srgbClr val="0070C0"/>
                </a:solidFill>
              </a:rPr>
              <a:t>与</a:t>
            </a:r>
            <a:r>
              <a:rPr lang="zh-CN" altLang="en-US" sz="2400" b="1" dirty="0"/>
              <a:t>阵列</a:t>
            </a:r>
            <a:r>
              <a:rPr lang="en-US" altLang="zh-CN" sz="2400" dirty="0">
                <a:latin typeface="楷体" pitchFamily="49" charset="-122"/>
                <a:ea typeface="楷体" pitchFamily="49" charset="-122"/>
              </a:rPr>
              <a:t>(</a:t>
            </a:r>
            <a:r>
              <a:rPr lang="zh-CN" altLang="en-US" sz="2400" dirty="0">
                <a:latin typeface="楷体" pitchFamily="49" charset="-122"/>
                <a:ea typeface="楷体" pitchFamily="49" charset="-122"/>
              </a:rPr>
              <a:t>译码器</a:t>
            </a:r>
            <a:r>
              <a:rPr lang="en-US" altLang="zh-CN" sz="2400" dirty="0">
                <a:latin typeface="楷体" pitchFamily="49" charset="-122"/>
                <a:ea typeface="楷体" pitchFamily="49" charset="-122"/>
              </a:rPr>
              <a:t>)</a:t>
            </a:r>
            <a:r>
              <a:rPr lang="zh-CN" altLang="en-US" sz="2400" b="1" dirty="0"/>
              <a:t>固定</a:t>
            </a:r>
            <a:r>
              <a:rPr lang="zh-CN" altLang="en-US" sz="2400" dirty="0"/>
              <a:t>、</a:t>
            </a:r>
            <a:r>
              <a:rPr lang="zh-CN" altLang="en-US" sz="2400" b="1" dirty="0">
                <a:solidFill>
                  <a:srgbClr val="0070C0"/>
                </a:solidFill>
              </a:rPr>
              <a:t>或</a:t>
            </a:r>
            <a:r>
              <a:rPr lang="zh-CN" altLang="en-US" sz="2400" b="1" dirty="0"/>
              <a:t>阵列可编程</a:t>
            </a:r>
            <a:endParaRPr lang="en-US" altLang="zh-CN" sz="2400" dirty="0"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10" name="内容占位符 1"/>
          <p:cNvSpPr txBox="1">
            <a:spLocks/>
          </p:cNvSpPr>
          <p:nvPr/>
        </p:nvSpPr>
        <p:spPr bwMode="auto">
          <a:xfrm>
            <a:off x="1596008" y="3105536"/>
            <a:ext cx="7446392" cy="5305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Clr>
                <a:srgbClr val="3333CC"/>
              </a:buClr>
              <a:buFont typeface="Wingdings" pitchFamily="2" charset="2"/>
              <a:buChar char="Ø"/>
            </a:pPr>
            <a:r>
              <a:rPr lang="en-US" altLang="zh-CN" sz="2400" b="1" dirty="0"/>
              <a:t>PAL</a:t>
            </a:r>
            <a:r>
              <a:rPr lang="zh-CN" altLang="en-US" sz="2400" dirty="0">
                <a:latin typeface="Tahoma"/>
                <a:ea typeface="宋体"/>
              </a:rPr>
              <a:t>可编程阵列逻辑</a:t>
            </a:r>
            <a:r>
              <a:rPr lang="zh-CN" altLang="en-US" sz="2400" dirty="0">
                <a:solidFill>
                  <a:srgbClr val="000000"/>
                </a:solidFill>
                <a:latin typeface="Tahoma"/>
                <a:ea typeface="宋体"/>
              </a:rPr>
              <a:t>：</a:t>
            </a:r>
            <a:r>
              <a:rPr lang="zh-CN" altLang="en-US" sz="2400" b="1" dirty="0">
                <a:solidFill>
                  <a:srgbClr val="0070C0"/>
                </a:solidFill>
                <a:latin typeface="Tahoma"/>
                <a:ea typeface="宋体"/>
              </a:rPr>
              <a:t>与</a:t>
            </a:r>
            <a:r>
              <a:rPr lang="zh-CN" altLang="en-US" sz="2400" b="1" dirty="0">
                <a:solidFill>
                  <a:srgbClr val="000000"/>
                </a:solidFill>
                <a:latin typeface="Tahoma"/>
                <a:ea typeface="宋体"/>
              </a:rPr>
              <a:t>阵列可编程</a:t>
            </a:r>
            <a:r>
              <a:rPr lang="zh-CN" altLang="en-US" sz="2400" dirty="0">
                <a:solidFill>
                  <a:srgbClr val="000000"/>
                </a:solidFill>
                <a:latin typeface="Tahoma"/>
                <a:ea typeface="宋体"/>
              </a:rPr>
              <a:t>、</a:t>
            </a:r>
            <a:r>
              <a:rPr lang="zh-CN" altLang="en-US" sz="2400" b="1" dirty="0">
                <a:solidFill>
                  <a:srgbClr val="0070C0"/>
                </a:solidFill>
                <a:latin typeface="Tahoma"/>
                <a:ea typeface="宋体"/>
              </a:rPr>
              <a:t>或</a:t>
            </a:r>
            <a:r>
              <a:rPr lang="zh-CN" altLang="en-US" sz="2400" b="1" dirty="0">
                <a:solidFill>
                  <a:srgbClr val="000000"/>
                </a:solidFill>
                <a:latin typeface="Tahoma"/>
                <a:ea typeface="宋体"/>
              </a:rPr>
              <a:t>阵列固定</a:t>
            </a:r>
            <a:endParaRPr lang="en-US" altLang="zh-CN" sz="2400" b="1" dirty="0">
              <a:solidFill>
                <a:srgbClr val="000000"/>
              </a:solidFill>
              <a:latin typeface="Tahoma"/>
              <a:ea typeface="宋体"/>
            </a:endParaRPr>
          </a:p>
        </p:txBody>
      </p:sp>
      <p:sp>
        <p:nvSpPr>
          <p:cNvPr id="11" name="内容占位符 1"/>
          <p:cNvSpPr txBox="1">
            <a:spLocks/>
          </p:cNvSpPr>
          <p:nvPr/>
        </p:nvSpPr>
        <p:spPr bwMode="auto">
          <a:xfrm>
            <a:off x="1596008" y="5049752"/>
            <a:ext cx="7791832" cy="5390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Clr>
                <a:srgbClr val="3333CC"/>
              </a:buClr>
              <a:buFont typeface="Wingdings" pitchFamily="2" charset="2"/>
              <a:buChar char="Ø"/>
            </a:pPr>
            <a:r>
              <a:rPr lang="en-US" altLang="zh-CN" sz="2400" b="1" dirty="0"/>
              <a:t>PLA</a:t>
            </a:r>
            <a:r>
              <a:rPr lang="zh-CN" altLang="en-US" sz="2400" dirty="0">
                <a:latin typeface="Tahoma"/>
                <a:ea typeface="宋体"/>
              </a:rPr>
              <a:t>可编程逻辑阵列</a:t>
            </a:r>
            <a:r>
              <a:rPr lang="zh-CN" altLang="en-US" sz="2400" dirty="0">
                <a:solidFill>
                  <a:srgbClr val="000000"/>
                </a:solidFill>
                <a:latin typeface="Tahoma"/>
                <a:ea typeface="宋体"/>
              </a:rPr>
              <a:t>：与、或阵列都可编程 </a:t>
            </a:r>
            <a:r>
              <a:rPr lang="en-US" altLang="zh-CN" sz="2400" dirty="0">
                <a:solidFill>
                  <a:srgbClr val="000000"/>
                </a:solidFill>
                <a:latin typeface="Tahoma"/>
                <a:ea typeface="宋体"/>
              </a:rPr>
              <a:t>(</a:t>
            </a:r>
            <a:r>
              <a:rPr lang="zh-CN" altLang="en-US" sz="2400" dirty="0">
                <a:latin typeface="Tahoma"/>
                <a:ea typeface="宋体"/>
              </a:rPr>
              <a:t>最灵活</a:t>
            </a:r>
            <a:r>
              <a:rPr lang="en-US" altLang="zh-CN" sz="2400" dirty="0">
                <a:solidFill>
                  <a:srgbClr val="000000"/>
                </a:solidFill>
                <a:latin typeface="Tahoma"/>
                <a:ea typeface="宋体"/>
              </a:rPr>
              <a:t>)</a:t>
            </a:r>
          </a:p>
        </p:txBody>
      </p:sp>
      <p:sp>
        <p:nvSpPr>
          <p:cNvPr id="5" name="矩形 4"/>
          <p:cNvSpPr/>
          <p:nvPr/>
        </p:nvSpPr>
        <p:spPr>
          <a:xfrm>
            <a:off x="9240767" y="4945976"/>
            <a:ext cx="244458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2000" dirty="0">
                <a:solidFill>
                  <a:srgbClr val="000000"/>
                </a:solidFill>
                <a:latin typeface="Tahoma" pitchFamily="34" charset="0"/>
                <a:ea typeface="宋体" charset="-122"/>
              </a:rPr>
              <a:t>但资源利用率低，</a:t>
            </a:r>
            <a:endParaRPr kumimoji="1" lang="en-US" altLang="zh-CN" sz="2000" dirty="0">
              <a:solidFill>
                <a:srgbClr val="000000"/>
              </a:solidFill>
              <a:latin typeface="Tahoma" pitchFamily="34" charset="0"/>
              <a:ea typeface="宋体" charset="-122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2000" dirty="0">
                <a:solidFill>
                  <a:srgbClr val="000000"/>
                </a:solidFill>
                <a:latin typeface="Tahoma" pitchFamily="34" charset="0"/>
                <a:ea typeface="宋体" charset="-122"/>
              </a:rPr>
              <a:t>现在已经很少使用</a:t>
            </a:r>
            <a:r>
              <a:rPr kumimoji="1" lang="en-US" altLang="zh-CN" sz="2000" dirty="0">
                <a:solidFill>
                  <a:srgbClr val="000000"/>
                </a:solidFill>
                <a:latin typeface="Tahoma" pitchFamily="34" charset="0"/>
                <a:ea typeface="宋体" charset="-122"/>
              </a:rPr>
              <a:t>.</a:t>
            </a:r>
            <a:endParaRPr kumimoji="1" lang="zh-CN" altLang="en-US" sz="2000" dirty="0">
              <a:solidFill>
                <a:srgbClr val="000000"/>
              </a:solidFill>
              <a:latin typeface="Tahoma" pitchFamily="34" charset="0"/>
              <a:ea typeface="宋体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3248" y="1876632"/>
            <a:ext cx="6807519" cy="1033284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 bwMode="auto">
          <a:xfrm>
            <a:off x="4184072" y="1933676"/>
            <a:ext cx="1313801" cy="684000"/>
          </a:xfrm>
          <a:prstGeom prst="rect">
            <a:avLst/>
          </a:prstGeom>
          <a:noFill/>
          <a:ln w="28575" cap="flat" cmpd="sng" algn="ctr">
            <a:solidFill>
              <a:srgbClr val="CC33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zh-CN" altLang="en-US" sz="2400">
              <a:solidFill>
                <a:srgbClr val="000000"/>
              </a:solidFill>
              <a:latin typeface="Tahoma" pitchFamily="34" charset="0"/>
              <a:ea typeface="宋体" pitchFamily="2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3248" y="3781272"/>
            <a:ext cx="6807519" cy="1014582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 bwMode="auto">
          <a:xfrm>
            <a:off x="6852458" y="3823414"/>
            <a:ext cx="1313801" cy="684000"/>
          </a:xfrm>
          <a:prstGeom prst="rect">
            <a:avLst/>
          </a:prstGeom>
          <a:noFill/>
          <a:ln w="28575" cap="flat" cmpd="sng" algn="ctr">
            <a:solidFill>
              <a:srgbClr val="CC33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zh-CN" altLang="en-US" sz="2400">
              <a:solidFill>
                <a:srgbClr val="000000"/>
              </a:solidFill>
              <a:latin typeface="Tahoma" pitchFamily="34" charset="0"/>
              <a:ea typeface="宋体" pitchFamily="2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3248" y="5702357"/>
            <a:ext cx="6807519" cy="1014381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D9F3621-4F45-42EA-8009-64ACE52D2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9DF0B-D505-483A-BDA3-D5167758AEB4}" type="slidenum">
              <a:rPr lang="zh-CN" altLang="en-US" sz="1400" b="1" smtClean="0"/>
              <a:pPr/>
              <a:t>55</a:t>
            </a:fld>
            <a:r>
              <a:rPr lang="zh-CN" altLang="en-US"/>
              <a:t> </a:t>
            </a:r>
            <a:r>
              <a:rPr lang="en-US" altLang="zh-CN"/>
              <a:t>/</a:t>
            </a:r>
            <a:r>
              <a:rPr lang="zh-CN" altLang="en-US"/>
              <a:t> </a:t>
            </a:r>
            <a:r>
              <a:rPr lang="en-US" altLang="zh-CN"/>
              <a:t>67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4451866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solidFill>
            <a:schemeClr val="accent5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altLang="zh-CN" sz="4000" b="1" dirty="0">
                <a:solidFill>
                  <a:srgbClr val="0070C0"/>
                </a:solidFill>
              </a:rPr>
              <a:t>PROM</a:t>
            </a:r>
            <a:r>
              <a:rPr lang="zh-CN" altLang="en-US" sz="4000" dirty="0"/>
              <a:t>：</a:t>
            </a:r>
            <a:r>
              <a:rPr lang="zh-CN" altLang="en-US" sz="4000" b="1" dirty="0"/>
              <a:t>与阵列固定</a:t>
            </a:r>
            <a:r>
              <a:rPr lang="zh-CN" altLang="en-US" sz="4000" dirty="0"/>
              <a:t>、</a:t>
            </a:r>
            <a:r>
              <a:rPr lang="zh-CN" altLang="en-US" sz="4000" b="1" dirty="0"/>
              <a:t>或阵列可编程</a:t>
            </a:r>
            <a:endParaRPr lang="zh-CN" altLang="en-US" sz="2400" dirty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2790" y="1446414"/>
            <a:ext cx="8799928" cy="53943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845D46DB-97A9-4A78-BB3A-2CBDDBDF8914}"/>
              </a:ext>
            </a:extLst>
          </p:cNvPr>
          <p:cNvSpPr txBox="1"/>
          <p:nvPr/>
        </p:nvSpPr>
        <p:spPr>
          <a:xfrm>
            <a:off x="3175460" y="873646"/>
            <a:ext cx="672293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译码器</a:t>
            </a:r>
            <a:r>
              <a:rPr lang="zh-CN" altLang="en-US" sz="2400" dirty="0">
                <a:latin typeface="楷体" pitchFamily="49" charset="-122"/>
                <a:ea typeface="楷体" pitchFamily="49" charset="-122"/>
              </a:rPr>
              <a:t>与阵列，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或门</a:t>
            </a:r>
            <a:r>
              <a:rPr lang="zh-CN" altLang="en-US" sz="2400" dirty="0">
                <a:latin typeface="楷体" pitchFamily="49" charset="-122"/>
                <a:ea typeface="楷体" pitchFamily="49" charset="-122"/>
              </a:rPr>
              <a:t>实现最小项之和的逻辑函数</a:t>
            </a:r>
            <a:endParaRPr lang="zh-CN" altLang="en-US" sz="2400" dirty="0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A877AD4-2183-4D24-B409-00DA7BDD3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9DF0B-D505-483A-BDA3-D5167758AEB4}" type="slidenum">
              <a:rPr lang="zh-CN" altLang="en-US" sz="1400" b="1" smtClean="0"/>
              <a:pPr/>
              <a:t>56</a:t>
            </a:fld>
            <a:r>
              <a:rPr lang="zh-CN" altLang="en-US"/>
              <a:t> </a:t>
            </a:r>
            <a:r>
              <a:rPr lang="en-US" altLang="zh-CN"/>
              <a:t>/</a:t>
            </a:r>
            <a:r>
              <a:rPr lang="zh-CN" altLang="en-US"/>
              <a:t> </a:t>
            </a:r>
            <a:r>
              <a:rPr lang="en-US" altLang="zh-CN"/>
              <a:t>67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3017400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solidFill>
            <a:schemeClr val="accent5">
              <a:lumMod val="20000"/>
              <a:lumOff val="80000"/>
            </a:schemeClr>
          </a:solidFill>
        </p:spPr>
        <p:txBody>
          <a:bodyPr/>
          <a:lstStyle/>
          <a:p>
            <a:pPr algn="ctr"/>
            <a:r>
              <a:rPr lang="en-US" altLang="zh-CN" sz="3600" spc="-150" dirty="0">
                <a:solidFill>
                  <a:schemeClr val="bg1">
                    <a:lumMod val="50000"/>
                  </a:schemeClr>
                </a:solidFill>
              </a:rPr>
              <a:t>【</a:t>
            </a:r>
            <a:r>
              <a:rPr lang="zh-CN" altLang="en-US" sz="3600" spc="-150" dirty="0">
                <a:solidFill>
                  <a:schemeClr val="bg1">
                    <a:lumMod val="50000"/>
                  </a:schemeClr>
                </a:solidFill>
              </a:rPr>
              <a:t>例</a:t>
            </a:r>
            <a:r>
              <a:rPr lang="en-US" altLang="zh-CN" sz="3600" spc="-150" dirty="0">
                <a:solidFill>
                  <a:schemeClr val="bg1">
                    <a:lumMod val="50000"/>
                  </a:schemeClr>
                </a:solidFill>
              </a:rPr>
              <a:t>4】</a:t>
            </a:r>
            <a:r>
              <a:rPr lang="zh-CN" altLang="en-US" sz="3600" spc="-150" dirty="0"/>
              <a:t>用</a:t>
            </a:r>
            <a:r>
              <a:rPr lang="en-US" altLang="zh-CN" sz="3600" b="1" spc="-150" dirty="0"/>
              <a:t>PAL</a:t>
            </a:r>
            <a:r>
              <a:rPr lang="zh-CN" altLang="en-US" sz="3600" spc="-150" dirty="0"/>
              <a:t>设计组合电路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992" y="969818"/>
            <a:ext cx="4319898" cy="5811982"/>
          </a:xfrm>
          <a:prstGeom prst="rect">
            <a:avLst/>
          </a:prstGeom>
        </p:spPr>
      </p:pic>
      <p:sp>
        <p:nvSpPr>
          <p:cNvPr id="16" name="TextBox 5"/>
          <p:cNvSpPr txBox="1"/>
          <p:nvPr/>
        </p:nvSpPr>
        <p:spPr>
          <a:xfrm>
            <a:off x="5599376" y="3301611"/>
            <a:ext cx="598112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2200" dirty="0">
                <a:solidFill>
                  <a:srgbClr val="000000"/>
                </a:solidFill>
                <a:latin typeface="Tahoma" pitchFamily="34" charset="0"/>
                <a:ea typeface="宋体" charset="-122"/>
              </a:rPr>
              <a:t>将</a:t>
            </a:r>
            <a:r>
              <a:rPr kumimoji="1" lang="en-US" altLang="zh-CN" sz="2200" dirty="0">
                <a:solidFill>
                  <a:srgbClr val="000000"/>
                </a:solidFill>
                <a:latin typeface="Tahoma" pitchFamily="34" charset="0"/>
                <a:ea typeface="宋体" charset="-122"/>
              </a:rPr>
              <a:t>4</a:t>
            </a:r>
            <a:r>
              <a:rPr kumimoji="1" lang="zh-CN" altLang="en-US" sz="2200" dirty="0">
                <a:solidFill>
                  <a:srgbClr val="000000"/>
                </a:solidFill>
                <a:latin typeface="Tahoma" pitchFamily="34" charset="0"/>
                <a:ea typeface="宋体" charset="-122"/>
              </a:rPr>
              <a:t>个函数分别化简，直到使用的乘积项最少：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2419" y="1102735"/>
            <a:ext cx="5692299" cy="181503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 rot="20032794">
            <a:off x="640676" y="3275214"/>
            <a:ext cx="2656496" cy="1015663"/>
          </a:xfrm>
          <a:prstGeom prst="rect">
            <a:avLst/>
          </a:prstGeom>
          <a:noFill/>
          <a:ln>
            <a:solidFill>
              <a:srgbClr val="FF3300">
                <a:alpha val="50196"/>
              </a:srgbClr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sz="6000" b="1" dirty="0">
                <a:solidFill>
                  <a:srgbClr val="FF00FF"/>
                </a:solidFill>
              </a:rPr>
              <a:t>空 </a:t>
            </a:r>
            <a:r>
              <a:rPr lang="en-US" altLang="zh-CN" sz="6000" b="1" dirty="0">
                <a:solidFill>
                  <a:srgbClr val="FF00FF"/>
                </a:solidFill>
              </a:rPr>
              <a:t>PAL</a:t>
            </a:r>
            <a:endParaRPr lang="zh-CN" altLang="en-US" sz="6000" b="1" dirty="0">
              <a:solidFill>
                <a:srgbClr val="FF00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B46756D4-7413-439A-B9C0-FE5FA430DF52}"/>
                  </a:ext>
                </a:extLst>
              </p:cNvPr>
              <p:cNvSpPr txBox="1"/>
              <p:nvPr/>
            </p:nvSpPr>
            <p:spPr>
              <a:xfrm>
                <a:off x="6092885" y="3854089"/>
                <a:ext cx="4600298" cy="27033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𝐴𝐵</m:t>
                      </m:r>
                      <m:acc>
                        <m:accPr>
                          <m:chr m:val="̅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acc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  <m:acc>
                        <m:accPr>
                          <m:chr m:val="̅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𝐶</m:t>
                      </m:r>
                      <m:acc>
                        <m:accPr>
                          <m:chr m:val="̅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acc>
                    </m:oMath>
                  </m:oMathPara>
                </a14:m>
                <a:endParaRPr lang="en-US" altLang="zh-CN" sz="2400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𝐵𝐶𝐷</m:t>
                      </m:r>
                    </m:oMath>
                  </m:oMathPara>
                </a14:m>
                <a:endParaRPr lang="en-US" altLang="zh-CN" sz="2400" b="0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𝐶𝐷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  <m:acc>
                        <m:accPr>
                          <m:chr m:val="̅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acc>
                    </m:oMath>
                  </m:oMathPara>
                </a14:m>
                <a:endParaRPr lang="en-US" altLang="zh-CN" sz="2400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𝐴𝐵</m:t>
                      </m:r>
                      <m:acc>
                        <m:accPr>
                          <m:chr m:val="̅"/>
                          <m:ctrlPr>
                            <a:rPr lang="en-US" altLang="zh-CN" sz="2400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400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acc>
                      <m:r>
                        <a:rPr lang="en-US" altLang="zh-CN" sz="24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lang="en-US" altLang="zh-CN" sz="2400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4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  <m:acc>
                        <m:accPr>
                          <m:chr m:val="̅"/>
                          <m:ctrlPr>
                            <a:rPr lang="en-US" altLang="zh-CN" sz="2400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4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  <m:r>
                        <a:rPr lang="en-US" altLang="zh-CN" sz="24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acc>
                        <m:accPr>
                          <m:chr m:val="̅"/>
                          <m:ctrlPr>
                            <a:rPr lang="en-US" altLang="zh-CN" sz="2400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4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acc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𝐴</m:t>
                      </m:r>
                      <m:acc>
                        <m:accPr>
                          <m:chr m:val="̅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acc>
                      <m:acc>
                        <m:accPr>
                          <m:chr m:val="̅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acc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  <m:acc>
                        <m:accPr>
                          <m:chr m:val="̅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  <m:acc>
                        <m:accPr>
                          <m:chr m:val="̅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acc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altLang="zh-CN" sz="2400" b="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2400" b="0" dirty="0"/>
                  <a:t>  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          </m:t>
                    </m:r>
                    <m:r>
                      <a:rPr lang="en-US" altLang="zh-CN" sz="2400" b="0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altLang="zh-CN" sz="2400" dirty="0"/>
                  <a:t>          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𝐴</m:t>
                    </m:r>
                    <m:acc>
                      <m:accPr>
                        <m:chr m:val="̅"/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acc>
                    <m:acc>
                      <m:accPr>
                        <m:chr m:val="̅"/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acc>
                    <m:r>
                      <a:rPr lang="en-US" altLang="zh-CN" sz="2400" i="1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̅"/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acc>
                    <m:acc>
                      <m:accPr>
                        <m:chr m:val="̅"/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acc>
                    <m:acc>
                      <m:accPr>
                        <m:chr m:val="̅"/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acc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B46756D4-7413-439A-B9C0-FE5FA430DF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2885" y="3854089"/>
                <a:ext cx="4600298" cy="2703369"/>
              </a:xfrm>
              <a:prstGeom prst="rect">
                <a:avLst/>
              </a:prstGeom>
              <a:blipFill>
                <a:blip r:embed="rId4"/>
                <a:stretch>
                  <a:fillRect r="-2781" b="-4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028B2D6-7DA2-4800-A409-BCFFC8E2C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9DF0B-D505-483A-BDA3-D5167758AEB4}" type="slidenum">
              <a:rPr lang="zh-CN" altLang="en-US" sz="1400" b="1" smtClean="0"/>
              <a:pPr/>
              <a:t>57</a:t>
            </a:fld>
            <a:r>
              <a:rPr lang="zh-CN" altLang="en-US"/>
              <a:t> </a:t>
            </a:r>
            <a:r>
              <a:rPr lang="en-US" altLang="zh-CN"/>
              <a:t>/</a:t>
            </a:r>
            <a:r>
              <a:rPr lang="zh-CN" altLang="en-US"/>
              <a:t> </a:t>
            </a:r>
            <a:r>
              <a:rPr lang="en-US" altLang="zh-CN"/>
              <a:t>67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0384021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solidFill>
            <a:schemeClr val="accent5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en-US" altLang="zh-CN" sz="4000" spc="-150" dirty="0">
                <a:solidFill>
                  <a:schemeClr val="bg1">
                    <a:lumMod val="50000"/>
                  </a:schemeClr>
                </a:solidFill>
              </a:rPr>
              <a:t>【</a:t>
            </a:r>
            <a:r>
              <a:rPr lang="zh-CN" altLang="en-US" sz="4000" spc="-150" dirty="0">
                <a:solidFill>
                  <a:schemeClr val="bg1">
                    <a:lumMod val="50000"/>
                  </a:schemeClr>
                </a:solidFill>
              </a:rPr>
              <a:t>例</a:t>
            </a:r>
            <a:r>
              <a:rPr lang="en-US" altLang="zh-CN" sz="4000" spc="-150" dirty="0">
                <a:solidFill>
                  <a:schemeClr val="bg1">
                    <a:lumMod val="50000"/>
                  </a:schemeClr>
                </a:solidFill>
              </a:rPr>
              <a:t>4】 </a:t>
            </a:r>
            <a:r>
              <a:rPr lang="en-US" altLang="zh-CN" sz="4000" dirty="0"/>
              <a:t>PAL</a:t>
            </a:r>
            <a:r>
              <a:rPr lang="zh-CN" altLang="en-US" sz="4000" dirty="0"/>
              <a:t>设计举例</a:t>
            </a:r>
          </a:p>
        </p:txBody>
      </p:sp>
      <p:grpSp>
        <p:nvGrpSpPr>
          <p:cNvPr id="10" name="组合 9"/>
          <p:cNvGrpSpPr/>
          <p:nvPr/>
        </p:nvGrpSpPr>
        <p:grpSpPr>
          <a:xfrm>
            <a:off x="7320744" y="903214"/>
            <a:ext cx="4671348" cy="5884128"/>
            <a:chOff x="6591474" y="145323"/>
            <a:chExt cx="4901851" cy="6636477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91474" y="145323"/>
              <a:ext cx="4901851" cy="6636477"/>
            </a:xfrm>
            <a:prstGeom prst="rect">
              <a:avLst/>
            </a:prstGeom>
          </p:spPr>
        </p:pic>
        <p:sp>
          <p:nvSpPr>
            <p:cNvPr id="6" name="文本框 5"/>
            <p:cNvSpPr txBox="1"/>
            <p:nvPr/>
          </p:nvSpPr>
          <p:spPr>
            <a:xfrm>
              <a:off x="9641637" y="6076670"/>
              <a:ext cx="785878" cy="4859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100" dirty="0"/>
                <a:t>熔丝完整</a:t>
              </a:r>
              <a:endParaRPr lang="en-US" altLang="zh-CN" sz="1100" dirty="0"/>
            </a:p>
            <a:p>
              <a:r>
                <a:rPr lang="zh-CN" altLang="en-US" sz="1100" dirty="0"/>
                <a:t>熔丝熔断</a:t>
              </a:r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9E5033BD-7C2F-4F1C-8F3C-7F5A3634A801}"/>
              </a:ext>
            </a:extLst>
          </p:cNvPr>
          <p:cNvGrpSpPr/>
          <p:nvPr/>
        </p:nvGrpSpPr>
        <p:grpSpPr>
          <a:xfrm>
            <a:off x="149639" y="1246909"/>
            <a:ext cx="7049186" cy="5422451"/>
            <a:chOff x="44341" y="1246909"/>
            <a:chExt cx="7049186" cy="5422451"/>
          </a:xfrm>
        </p:grpSpPr>
        <p:pic>
          <p:nvPicPr>
            <p:cNvPr id="9" name="图片 8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826"/>
            <a:stretch/>
          </p:blipFill>
          <p:spPr>
            <a:xfrm>
              <a:off x="44341" y="1246909"/>
              <a:ext cx="7049186" cy="5422451"/>
            </a:xfrm>
            <a:prstGeom prst="rect">
              <a:avLst/>
            </a:prstGeom>
          </p:spPr>
        </p:pic>
        <p:sp>
          <p:nvSpPr>
            <p:cNvPr id="7" name="椭圆 6"/>
            <p:cNvSpPr/>
            <p:nvPr/>
          </p:nvSpPr>
          <p:spPr bwMode="auto">
            <a:xfrm>
              <a:off x="2775784" y="5522738"/>
              <a:ext cx="360040" cy="356604"/>
            </a:xfrm>
            <a:prstGeom prst="ellipse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2400">
                <a:solidFill>
                  <a:srgbClr val="000000"/>
                </a:solidFill>
                <a:latin typeface="Tahoma" pitchFamily="34" charset="0"/>
                <a:ea typeface="宋体" pitchFamily="2" charset="-122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文本框 10">
                  <a:extLst>
                    <a:ext uri="{FF2B5EF4-FFF2-40B4-BE49-F238E27FC236}">
                      <a16:creationId xmlns:a16="http://schemas.microsoft.com/office/drawing/2014/main" id="{B6B2CDCD-8CE2-4BB7-81B9-F69270E8058A}"/>
                    </a:ext>
                  </a:extLst>
                </p:cNvPr>
                <p:cNvSpPr txBox="1"/>
                <p:nvPr/>
              </p:nvSpPr>
              <p:spPr>
                <a:xfrm>
                  <a:off x="3610497" y="2709858"/>
                  <a:ext cx="2928848" cy="37010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𝐴𝐵</m:t>
                        </m:r>
                        <m:acc>
                          <m:accPr>
                            <m:chr m:val="̅"/>
                            <m:ctrlPr>
                              <a:rPr lang="en-US" altLang="zh-C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acc>
                        <m: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acc>
                          <m:accPr>
                            <m:chr m:val="̅"/>
                            <m:ctrlPr>
                              <a:rPr lang="en-US" altLang="zh-C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acc>
                        <m:acc>
                          <m:accPr>
                            <m:chr m:val="̅"/>
                            <m:ctrlPr>
                              <a:rPr lang="en-US" altLang="zh-C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acc>
                        <m: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  <m:acc>
                          <m:accPr>
                            <m:chr m:val="̅"/>
                            <m:ctrlPr>
                              <a:rPr lang="en-US" altLang="zh-C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acc>
                      </m:oMath>
                    </m:oMathPara>
                  </a14:m>
                  <a:endParaRPr lang="zh-CN" alt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1" name="文本框 10">
                  <a:extLst>
                    <a:ext uri="{FF2B5EF4-FFF2-40B4-BE49-F238E27FC236}">
                      <a16:creationId xmlns:a16="http://schemas.microsoft.com/office/drawing/2014/main" id="{B6B2CDCD-8CE2-4BB7-81B9-F69270E805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10497" y="2709858"/>
                  <a:ext cx="2928848" cy="370101"/>
                </a:xfrm>
                <a:prstGeom prst="rect">
                  <a:avLst/>
                </a:prstGeom>
                <a:blipFill>
                  <a:blip r:embed="rId4"/>
                  <a:stretch>
                    <a:fillRect t="-5000" r="-10208" b="-6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文本框 13">
                  <a:extLst>
                    <a:ext uri="{FF2B5EF4-FFF2-40B4-BE49-F238E27FC236}">
                      <a16:creationId xmlns:a16="http://schemas.microsoft.com/office/drawing/2014/main" id="{7926C295-0259-4D90-A446-7049C39415F1}"/>
                    </a:ext>
                  </a:extLst>
                </p:cNvPr>
                <p:cNvSpPr txBox="1"/>
                <p:nvPr/>
              </p:nvSpPr>
              <p:spPr>
                <a:xfrm>
                  <a:off x="3771210" y="3660227"/>
                  <a:ext cx="1992281" cy="37010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𝐶𝐷</m:t>
                        </m:r>
                      </m:oMath>
                    </m:oMathPara>
                  </a14:m>
                  <a:endParaRPr lang="zh-CN" alt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4" name="文本框 13">
                  <a:extLst>
                    <a:ext uri="{FF2B5EF4-FFF2-40B4-BE49-F238E27FC236}">
                      <a16:creationId xmlns:a16="http://schemas.microsoft.com/office/drawing/2014/main" id="{7926C295-0259-4D90-A446-7049C39415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71210" y="3660227"/>
                  <a:ext cx="1992281" cy="370101"/>
                </a:xfrm>
                <a:prstGeom prst="rect">
                  <a:avLst/>
                </a:prstGeom>
                <a:blipFill>
                  <a:blip r:embed="rId5"/>
                  <a:stretch>
                    <a:fillRect b="-655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文本框 14">
                  <a:extLst>
                    <a:ext uri="{FF2B5EF4-FFF2-40B4-BE49-F238E27FC236}">
                      <a16:creationId xmlns:a16="http://schemas.microsoft.com/office/drawing/2014/main" id="{DFCE325E-6BF0-425F-A10C-95C41526F391}"/>
                    </a:ext>
                  </a:extLst>
                </p:cNvPr>
                <p:cNvSpPr txBox="1"/>
                <p:nvPr/>
              </p:nvSpPr>
              <p:spPr>
                <a:xfrm>
                  <a:off x="3610497" y="4620993"/>
                  <a:ext cx="2978724" cy="37010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acc>
                          <m:accPr>
                            <m:chr m:val="̅"/>
                            <m:ctrlPr>
                              <a:rPr lang="en-US" altLang="zh-C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acc>
                        <m: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𝐶𝐷</m:t>
                        </m:r>
                        <m: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acc>
                          <m:accPr>
                            <m:chr m:val="̅"/>
                            <m:ctrlPr>
                              <a:rPr lang="en-US" altLang="zh-C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acc>
                        <m:acc>
                          <m:accPr>
                            <m:chr m:val="̅"/>
                            <m:ctrlPr>
                              <a:rPr lang="en-US" altLang="zh-C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acc>
                      </m:oMath>
                    </m:oMathPara>
                  </a14:m>
                  <a:endParaRPr lang="zh-CN" alt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5" name="文本框 14">
                  <a:extLst>
                    <a:ext uri="{FF2B5EF4-FFF2-40B4-BE49-F238E27FC236}">
                      <a16:creationId xmlns:a16="http://schemas.microsoft.com/office/drawing/2014/main" id="{DFCE325E-6BF0-425F-A10C-95C41526F39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10497" y="4620993"/>
                  <a:ext cx="2978724" cy="370101"/>
                </a:xfrm>
                <a:prstGeom prst="rect">
                  <a:avLst/>
                </a:prstGeom>
                <a:blipFill>
                  <a:blip r:embed="rId6"/>
                  <a:stretch>
                    <a:fillRect t="-3279" r="-11270" b="-2459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文本框 15">
                  <a:extLst>
                    <a:ext uri="{FF2B5EF4-FFF2-40B4-BE49-F238E27FC236}">
                      <a16:creationId xmlns:a16="http://schemas.microsoft.com/office/drawing/2014/main" id="{71EE7905-5736-4433-8D10-3878EF4EBCEF}"/>
                    </a:ext>
                  </a:extLst>
                </p:cNvPr>
                <p:cNvSpPr txBox="1"/>
                <p:nvPr/>
              </p:nvSpPr>
              <p:spPr>
                <a:xfrm>
                  <a:off x="3660374" y="5513171"/>
                  <a:ext cx="3433153" cy="37010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  <m: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  <m:acc>
                          <m:accPr>
                            <m:chr m:val="̅"/>
                            <m:ctrlPr>
                              <a:rPr lang="en-US" altLang="zh-C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acc>
                        <m:acc>
                          <m:accPr>
                            <m:chr m:val="̅"/>
                            <m:ctrlPr>
                              <a:rPr lang="en-US" altLang="zh-C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acc>
                        <m: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acc>
                          <m:accPr>
                            <m:chr m:val="̅"/>
                            <m:ctrlPr>
                              <a:rPr lang="en-US" altLang="zh-C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acc>
                        <m:acc>
                          <m:accPr>
                            <m:chr m:val="̅"/>
                            <m:ctrlPr>
                              <a:rPr lang="en-US" altLang="zh-C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acc>
                        <m:acc>
                          <m:accPr>
                            <m:chr m:val="̅"/>
                            <m:ctrlPr>
                              <a:rPr lang="en-US" altLang="zh-C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acc>
                        <m: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oMath>
                    </m:oMathPara>
                  </a14:m>
                  <a:endParaRPr lang="zh-CN" alt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6" name="文本框 15">
                  <a:extLst>
                    <a:ext uri="{FF2B5EF4-FFF2-40B4-BE49-F238E27FC236}">
                      <a16:creationId xmlns:a16="http://schemas.microsoft.com/office/drawing/2014/main" id="{71EE7905-5736-4433-8D10-3878EF4EBCE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60374" y="5513171"/>
                  <a:ext cx="3433153" cy="370101"/>
                </a:xfrm>
                <a:prstGeom prst="rect">
                  <a:avLst/>
                </a:prstGeom>
                <a:blipFill>
                  <a:blip r:embed="rId7"/>
                  <a:stretch>
                    <a:fillRect t="-3279" b="-655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AFC312E2-2AED-4065-ACF1-8057F1DE0F32}"/>
                </a:ext>
              </a:extLst>
            </p:cNvPr>
            <p:cNvSpPr/>
            <p:nvPr/>
          </p:nvSpPr>
          <p:spPr bwMode="auto">
            <a:xfrm>
              <a:off x="143428" y="2679398"/>
              <a:ext cx="6872109" cy="932497"/>
            </a:xfrm>
            <a:prstGeom prst="rect">
              <a:avLst/>
            </a:prstGeom>
            <a:solidFill>
              <a:schemeClr val="accent4">
                <a:lumMod val="60000"/>
                <a:lumOff val="40000"/>
                <a:alpha val="30196"/>
              </a:schemeClr>
            </a:solidFill>
            <a:ln w="19050" cap="flat" cmpd="sng" algn="ctr">
              <a:noFill/>
              <a:prstDash val="dash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2400">
                <a:solidFill>
                  <a:srgbClr val="000000"/>
                </a:solidFill>
                <a:latin typeface="Tahoma" pitchFamily="34" charset="0"/>
                <a:ea typeface="宋体" pitchFamily="2" charset="-122"/>
              </a:endParaRP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7FC7B5E0-6E03-4B36-B22E-664A99DA9F05}"/>
                </a:ext>
              </a:extLst>
            </p:cNvPr>
            <p:cNvSpPr/>
            <p:nvPr/>
          </p:nvSpPr>
          <p:spPr bwMode="auto">
            <a:xfrm>
              <a:off x="143428" y="3635633"/>
              <a:ext cx="6872109" cy="971496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30196"/>
              </a:schemeClr>
            </a:solidFill>
            <a:ln w="19050" cap="flat" cmpd="sng" algn="ctr">
              <a:noFill/>
              <a:prstDash val="dash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2400">
                <a:solidFill>
                  <a:srgbClr val="000000"/>
                </a:solidFill>
                <a:latin typeface="Tahoma" pitchFamily="34" charset="0"/>
                <a:ea typeface="宋体" pitchFamily="2" charset="-122"/>
              </a:endParaRP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EB7360A1-63D5-4507-BF9F-737F7B30726F}"/>
                </a:ext>
              </a:extLst>
            </p:cNvPr>
            <p:cNvSpPr/>
            <p:nvPr/>
          </p:nvSpPr>
          <p:spPr bwMode="auto">
            <a:xfrm>
              <a:off x="143428" y="4607129"/>
              <a:ext cx="6872109" cy="883874"/>
            </a:xfrm>
            <a:prstGeom prst="rect">
              <a:avLst/>
            </a:prstGeom>
            <a:solidFill>
              <a:schemeClr val="accent4">
                <a:lumMod val="60000"/>
                <a:lumOff val="40000"/>
                <a:alpha val="30196"/>
              </a:schemeClr>
            </a:solidFill>
            <a:ln w="19050" cap="flat" cmpd="sng" algn="ctr">
              <a:noFill/>
              <a:prstDash val="dash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2400">
                <a:solidFill>
                  <a:srgbClr val="000000"/>
                </a:solidFill>
                <a:latin typeface="Tahoma" pitchFamily="34" charset="0"/>
                <a:ea typeface="宋体" pitchFamily="2" charset="-122"/>
              </a:endParaRP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13D49DB3-80C6-4579-B76C-08018E39045A}"/>
                </a:ext>
              </a:extLst>
            </p:cNvPr>
            <p:cNvSpPr/>
            <p:nvPr/>
          </p:nvSpPr>
          <p:spPr bwMode="auto">
            <a:xfrm>
              <a:off x="143428" y="5513171"/>
              <a:ext cx="6872109" cy="1079866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30196"/>
              </a:schemeClr>
            </a:solidFill>
            <a:ln w="19050" cap="flat" cmpd="sng" algn="ctr">
              <a:noFill/>
              <a:prstDash val="dash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2400">
                <a:solidFill>
                  <a:srgbClr val="000000"/>
                </a:solidFill>
                <a:latin typeface="Tahoma" pitchFamily="34" charset="0"/>
                <a:ea typeface="宋体" pitchFamily="2" charset="-122"/>
              </a:endParaRPr>
            </a:p>
          </p:txBody>
        </p:sp>
      </p:grpSp>
      <p:sp>
        <p:nvSpPr>
          <p:cNvPr id="13" name="灯片编号占位符 12">
            <a:extLst>
              <a:ext uri="{FF2B5EF4-FFF2-40B4-BE49-F238E27FC236}">
                <a16:creationId xmlns:a16="http://schemas.microsoft.com/office/drawing/2014/main" id="{A127BDE8-5EA3-4F51-954F-33BC557D29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00439"/>
            <a:ext cx="2743200" cy="365125"/>
          </a:xfrm>
        </p:spPr>
        <p:txBody>
          <a:bodyPr/>
          <a:lstStyle/>
          <a:p>
            <a:fld id="{CE59DF0B-D505-483A-BDA3-D5167758AEB4}" type="slidenum">
              <a:rPr lang="zh-CN" altLang="en-US" sz="1400" b="1" smtClean="0"/>
              <a:pPr/>
              <a:t>58</a:t>
            </a:fld>
            <a:r>
              <a:rPr lang="zh-CN" altLang="en-US" dirty="0"/>
              <a:t> </a:t>
            </a:r>
            <a:r>
              <a:rPr lang="en-US" altLang="zh-CN" dirty="0"/>
              <a:t>/</a:t>
            </a:r>
            <a:r>
              <a:rPr lang="zh-CN" altLang="en-US" dirty="0"/>
              <a:t> </a:t>
            </a:r>
            <a:r>
              <a:rPr lang="en-US" altLang="zh-CN" dirty="0"/>
              <a:t>67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35225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115" y="1257172"/>
            <a:ext cx="6644570" cy="5368636"/>
          </a:xfrm>
          <a:prstGeom prst="rect">
            <a:avLst/>
          </a:prstGeom>
        </p:spPr>
      </p:pic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solidFill>
            <a:schemeClr val="accent5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en-US" altLang="zh-CN" sz="4000" dirty="0">
                <a:solidFill>
                  <a:schemeClr val="bg1">
                    <a:lumMod val="50000"/>
                  </a:schemeClr>
                </a:solidFill>
              </a:rPr>
              <a:t>【</a:t>
            </a:r>
            <a:r>
              <a:rPr lang="zh-CN" altLang="en-US" sz="4000" dirty="0">
                <a:solidFill>
                  <a:schemeClr val="bg1">
                    <a:lumMod val="50000"/>
                  </a:schemeClr>
                </a:solidFill>
              </a:rPr>
              <a:t>例</a:t>
            </a:r>
            <a:r>
              <a:rPr lang="en-US" altLang="zh-CN" sz="4000" dirty="0">
                <a:solidFill>
                  <a:schemeClr val="bg1">
                    <a:lumMod val="50000"/>
                  </a:schemeClr>
                </a:solidFill>
              </a:rPr>
              <a:t>5】</a:t>
            </a:r>
            <a:r>
              <a:rPr lang="en-US" altLang="zh-CN" sz="4000" dirty="0"/>
              <a:t>3</a:t>
            </a:r>
            <a:r>
              <a:rPr lang="zh-CN" altLang="en-US" sz="4000" dirty="0"/>
              <a:t>个输入、</a:t>
            </a:r>
            <a:r>
              <a:rPr lang="en-US" altLang="zh-CN" sz="4000" dirty="0"/>
              <a:t>4</a:t>
            </a:r>
            <a:r>
              <a:rPr lang="zh-CN" altLang="en-US" sz="4000" dirty="0"/>
              <a:t>个乘积项</a:t>
            </a:r>
            <a:r>
              <a:rPr lang="en-US" altLang="zh-CN" sz="4000" dirty="0"/>
              <a:t>+2</a:t>
            </a:r>
            <a:r>
              <a:rPr lang="zh-CN" altLang="en-US" sz="4000" dirty="0"/>
              <a:t>个输出 的 </a:t>
            </a:r>
            <a:r>
              <a:rPr lang="en-US" altLang="zh-CN" sz="4000" dirty="0"/>
              <a:t>PLA</a:t>
            </a:r>
            <a:endParaRPr lang="zh-CN" altLang="en-US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368081" y="5834135"/>
                <a:ext cx="2403222" cy="84709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fontAlgn="base">
                  <a:lnSpc>
                    <a:spcPct val="13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zh-CN" altLang="en-US" sz="2000" b="1" dirty="0">
                    <a:solidFill>
                      <a:schemeClr val="bg1">
                        <a:lumMod val="50000"/>
                      </a:schemeClr>
                    </a:solidFill>
                    <a:latin typeface="楷体" pitchFamily="49" charset="-122"/>
                    <a:ea typeface="楷体" pitchFamily="49" charset="-122"/>
                  </a:rPr>
                  <a:t>异或门：</a:t>
                </a:r>
                <a14:m>
                  <m:oMath xmlns:m="http://schemas.openxmlformats.org/officeDocument/2006/math">
                    <m:r>
                      <a:rPr kumimoji="1" lang="en-US" altLang="zh-CN" sz="2000" b="1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/>
                        <a:ea typeface="楷体" pitchFamily="49" charset="-122"/>
                      </a:rPr>
                      <m:t>𝒙</m:t>
                    </m:r>
                    <m:r>
                      <a:rPr kumimoji="1" lang="en-US" altLang="zh-CN" sz="2000" b="1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/>
                        <a:ea typeface="楷体" pitchFamily="49" charset="-122"/>
                      </a:rPr>
                      <m:t>⊕</m:t>
                    </m:r>
                    <m:r>
                      <a:rPr kumimoji="1" lang="en-US" altLang="zh-CN" sz="2000" b="1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/>
                        <a:ea typeface="楷体" pitchFamily="49" charset="-122"/>
                      </a:rPr>
                      <m:t>𝟏</m:t>
                    </m:r>
                    <m:r>
                      <a:rPr kumimoji="1" lang="en-US" altLang="zh-CN" sz="2000" b="1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/>
                        <a:ea typeface="楷体" pitchFamily="49" charset="-122"/>
                      </a:rPr>
                      <m:t>=</m:t>
                    </m:r>
                    <m:acc>
                      <m:accPr>
                        <m:chr m:val="̅"/>
                        <m:ctrlPr>
                          <a:rPr kumimoji="1" lang="en-US" altLang="zh-CN" sz="2000" b="1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楷体" pitchFamily="49" charset="-122"/>
                          </a:rPr>
                        </m:ctrlPr>
                      </m:accPr>
                      <m:e>
                        <m:r>
                          <a:rPr kumimoji="1" lang="en-US" altLang="zh-CN" sz="2000" b="1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楷体" pitchFamily="49" charset="-122"/>
                          </a:rPr>
                          <m:t>𝒙</m:t>
                        </m:r>
                      </m:e>
                    </m:acc>
                  </m:oMath>
                </a14:m>
                <a:endParaRPr kumimoji="1" lang="en-US" altLang="zh-CN" sz="2000" b="1" dirty="0">
                  <a:solidFill>
                    <a:schemeClr val="bg1">
                      <a:lumMod val="50000"/>
                    </a:schemeClr>
                  </a:solidFill>
                  <a:latin typeface="楷体" pitchFamily="49" charset="-122"/>
                  <a:ea typeface="楷体" pitchFamily="49" charset="-122"/>
                </a:endParaRPr>
              </a:p>
              <a:p>
                <a:pPr fontAlgn="base">
                  <a:lnSpc>
                    <a:spcPct val="130000"/>
                  </a:lnSpc>
                  <a:spcBef>
                    <a:spcPct val="0"/>
                  </a:spcBef>
                  <a:spcAft>
                    <a:spcPct val="0"/>
                  </a:spcAft>
                  <a:tabLst>
                    <a:tab pos="981075" algn="l"/>
                  </a:tabLst>
                </a:pPr>
                <a:r>
                  <a:rPr kumimoji="1" lang="en-US" altLang="zh-CN" sz="2000" b="1" dirty="0">
                    <a:solidFill>
                      <a:schemeClr val="bg1">
                        <a:lumMod val="50000"/>
                      </a:schemeClr>
                    </a:solidFill>
                    <a:latin typeface="Tahoma" pitchFamily="34" charset="0"/>
                    <a:ea typeface="楷体" pitchFamily="49" charset="-122"/>
                  </a:rPr>
                  <a:t>	 </a:t>
                </a:r>
                <a14:m>
                  <m:oMath xmlns:m="http://schemas.openxmlformats.org/officeDocument/2006/math">
                    <m:r>
                      <a:rPr kumimoji="1" lang="en-US" altLang="zh-CN" sz="2000" b="1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/>
                        <a:ea typeface="楷体" pitchFamily="49" charset="-122"/>
                      </a:rPr>
                      <m:t>𝒙</m:t>
                    </m:r>
                    <m:r>
                      <a:rPr kumimoji="1" lang="en-US" altLang="zh-CN" sz="2000" b="1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/>
                        <a:ea typeface="楷体" pitchFamily="49" charset="-122"/>
                      </a:rPr>
                      <m:t>⊕</m:t>
                    </m:r>
                    <m:r>
                      <a:rPr kumimoji="1" lang="en-US" altLang="zh-CN" sz="2000" b="1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/>
                        <a:ea typeface="楷体" pitchFamily="49" charset="-122"/>
                      </a:rPr>
                      <m:t>𝟎</m:t>
                    </m:r>
                    <m:r>
                      <a:rPr kumimoji="1" lang="en-US" altLang="zh-CN" sz="2000" b="1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/>
                        <a:ea typeface="楷体" pitchFamily="49" charset="-122"/>
                      </a:rPr>
                      <m:t>=</m:t>
                    </m:r>
                    <m:r>
                      <a:rPr kumimoji="1" lang="en-US" altLang="zh-CN" sz="2000" b="1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/>
                        <a:ea typeface="楷体" pitchFamily="49" charset="-122"/>
                      </a:rPr>
                      <m:t>𝒙</m:t>
                    </m:r>
                  </m:oMath>
                </a14:m>
                <a:endParaRPr kumimoji="1" lang="en-US" altLang="zh-CN" sz="2000" b="1" dirty="0">
                  <a:solidFill>
                    <a:schemeClr val="bg1">
                      <a:lumMod val="50000"/>
                    </a:schemeClr>
                  </a:solidFill>
                  <a:latin typeface="楷体" pitchFamily="49" charset="-122"/>
                  <a:ea typeface="楷体" pitchFamily="49" charset="-122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8081" y="5834135"/>
                <a:ext cx="2403222" cy="847091"/>
              </a:xfrm>
              <a:prstGeom prst="rect">
                <a:avLst/>
              </a:prstGeom>
              <a:blipFill>
                <a:blip r:embed="rId3"/>
                <a:stretch>
                  <a:fillRect l="-2532" r="-13165" b="-50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图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6539" y="1257172"/>
            <a:ext cx="5594709" cy="2411512"/>
          </a:xfrm>
          <a:prstGeom prst="rect">
            <a:avLst/>
          </a:prstGeom>
        </p:spPr>
      </p:pic>
      <p:sp>
        <p:nvSpPr>
          <p:cNvPr id="17" name="TextBox 6"/>
          <p:cNvSpPr txBox="1"/>
          <p:nvPr/>
        </p:nvSpPr>
        <p:spPr>
          <a:xfrm>
            <a:off x="9172197" y="3824706"/>
            <a:ext cx="12618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1</a:t>
            </a:r>
            <a:r>
              <a:rPr lang="zh-CN" altLang="en-US" b="1" dirty="0"/>
              <a:t>：原变量</a:t>
            </a:r>
            <a:endParaRPr lang="en-US" altLang="zh-CN" b="1" dirty="0"/>
          </a:p>
          <a:p>
            <a:r>
              <a:rPr lang="en-US" altLang="zh-CN" b="1" dirty="0"/>
              <a:t>0</a:t>
            </a:r>
            <a:r>
              <a:rPr lang="zh-CN" altLang="en-US" b="1" dirty="0"/>
              <a:t>：反变量</a:t>
            </a:r>
            <a:endParaRPr lang="en-US" altLang="zh-CN" b="1" dirty="0"/>
          </a:p>
        </p:txBody>
      </p:sp>
      <p:sp>
        <p:nvSpPr>
          <p:cNvPr id="15" name="矩形 14"/>
          <p:cNvSpPr/>
          <p:nvPr/>
        </p:nvSpPr>
        <p:spPr>
          <a:xfrm>
            <a:off x="10700674" y="3804739"/>
            <a:ext cx="149132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/>
              <a:t>T</a:t>
            </a:r>
            <a:r>
              <a:rPr lang="zh-CN" altLang="en-US" b="1" dirty="0"/>
              <a:t>：原变量</a:t>
            </a:r>
            <a:endParaRPr lang="en-US" altLang="zh-CN" b="1" dirty="0"/>
          </a:p>
          <a:p>
            <a:r>
              <a:rPr lang="en-US" altLang="zh-CN" b="1" dirty="0">
                <a:solidFill>
                  <a:srgbClr val="FF0000"/>
                </a:solidFill>
              </a:rPr>
              <a:t>C</a:t>
            </a:r>
            <a:r>
              <a:rPr lang="zh-CN" altLang="en-US" b="1" dirty="0"/>
              <a:t>：</a:t>
            </a:r>
            <a:r>
              <a:rPr lang="zh-CN" altLang="en-US" b="1" dirty="0">
                <a:solidFill>
                  <a:srgbClr val="FF0000"/>
                </a:solidFill>
              </a:rPr>
              <a:t>反变量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/>
              <p:cNvSpPr txBox="1"/>
              <p:nvPr/>
            </p:nvSpPr>
            <p:spPr>
              <a:xfrm>
                <a:off x="7194962" y="5593666"/>
                <a:ext cx="3007746" cy="3701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𝑨</m:t>
                      </m:r>
                      <m:acc>
                        <m:accPr>
                          <m:chr m:val="̅"/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𝑩</m:t>
                          </m:r>
                        </m:e>
                      </m:acc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𝑨𝑪</m:t>
                      </m:r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lang="en-US" altLang="zh-CN" sz="2400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</m:acc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𝑩</m:t>
                      </m:r>
                      <m:acc>
                        <m:accPr>
                          <m:chr m:val="̅"/>
                          <m:ctrlPr>
                            <a:rPr lang="en-US" altLang="zh-CN" sz="2400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</m:acc>
                    </m:oMath>
                  </m:oMathPara>
                </a14:m>
                <a:endParaRPr lang="zh-CN" altLang="en-US" sz="2400" b="1" dirty="0"/>
              </a:p>
            </p:txBody>
          </p:sp>
        </mc:Choice>
        <mc:Fallback xmlns="">
          <p:sp>
            <p:nvSpPr>
              <p:cNvPr id="16" name="文本框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4962" y="5593666"/>
                <a:ext cx="3007746" cy="370101"/>
              </a:xfrm>
              <a:prstGeom prst="rect">
                <a:avLst/>
              </a:prstGeom>
              <a:blipFill>
                <a:blip r:embed="rId5"/>
                <a:stretch>
                  <a:fillRect l="-1417" t="-1667" r="-16599" b="-2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/>
              <p:cNvSpPr txBox="1"/>
              <p:nvPr/>
            </p:nvSpPr>
            <p:spPr>
              <a:xfrm>
                <a:off x="7244839" y="6202262"/>
                <a:ext cx="2011705" cy="3701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𝑨𝑪</m:t>
                          </m:r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𝑩𝑪</m:t>
                          </m:r>
                        </m:e>
                      </m:acc>
                    </m:oMath>
                  </m:oMathPara>
                </a14:m>
                <a:endParaRPr lang="zh-CN" altLang="en-US" sz="2400" b="1" dirty="0"/>
              </a:p>
            </p:txBody>
          </p:sp>
        </mc:Choice>
        <mc:Fallback xmlns="">
          <p:sp>
            <p:nvSpPr>
              <p:cNvPr id="20" name="文本框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4839" y="6202262"/>
                <a:ext cx="2011705" cy="370101"/>
              </a:xfrm>
              <a:prstGeom prst="rect">
                <a:avLst/>
              </a:prstGeom>
              <a:blipFill>
                <a:blip r:embed="rId6"/>
                <a:stretch>
                  <a:fillRect l="-2424" r="-2727" b="-180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0300090-FBA1-4677-9D56-5A0305881F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9DF0B-D505-483A-BDA3-D5167758AEB4}" type="slidenum">
              <a:rPr lang="zh-CN" altLang="en-US" sz="1400" b="1" smtClean="0"/>
              <a:pPr/>
              <a:t>59</a:t>
            </a:fld>
            <a:r>
              <a:rPr lang="zh-CN" altLang="en-US"/>
              <a:t> </a:t>
            </a:r>
            <a:r>
              <a:rPr lang="en-US" altLang="zh-CN"/>
              <a:t>/</a:t>
            </a:r>
            <a:r>
              <a:rPr lang="zh-CN" altLang="en-US"/>
              <a:t> </a:t>
            </a:r>
            <a:r>
              <a:rPr lang="en-US" altLang="zh-CN"/>
              <a:t>67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321950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BB86FD74-6744-4B33-B674-F318189170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328072"/>
            <a:ext cx="12192000" cy="3012471"/>
          </a:xfrm>
        </p:spPr>
        <p:txBody>
          <a:bodyPr>
            <a:normAutofit/>
            <a:scene3d>
              <a:camera prst="orthographicFront"/>
              <a:lightRig rig="threePt" dir="t"/>
            </a:scene3d>
            <a:sp3d extrusionH="57150">
              <a:bevelT w="57150" h="38100" prst="artDeco"/>
            </a:sp3d>
          </a:bodyPr>
          <a:lstStyle/>
          <a:p>
            <a:r>
              <a:rPr lang="zh-CN" altLang="en-US" sz="15000" b="1" dirty="0">
                <a:solidFill>
                  <a:schemeClr val="accent1"/>
                </a:solidFill>
                <a:effectLst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比 较 器</a:t>
            </a:r>
            <a:endParaRPr lang="zh-CN" altLang="en-US" sz="15000" b="1" dirty="0">
              <a:solidFill>
                <a:schemeClr val="accent1"/>
              </a:solidFill>
              <a:effectLst>
                <a:outerShdw blurRad="60007" dist="200025" dir="15000000" sy="30000" kx="-1800000" algn="bl" rotWithShape="0">
                  <a:prstClr val="black">
                    <a:alpha val="32000"/>
                  </a:prstClr>
                </a:outerShdw>
              </a:effectLst>
              <a:latin typeface="Verdana" panose="020B0604030504040204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B2310B6-D96F-46D2-A313-BE517FE45D1D}"/>
              </a:ext>
            </a:extLst>
          </p:cNvPr>
          <p:cNvSpPr txBox="1"/>
          <p:nvPr/>
        </p:nvSpPr>
        <p:spPr>
          <a:xfrm>
            <a:off x="5675264" y="314151"/>
            <a:ext cx="699230" cy="1323439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altLang="zh-CN" sz="8000" dirty="0"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Impact" panose="020B0806030902050204" pitchFamily="34" charset="0"/>
              </a:rPr>
              <a:t>2</a:t>
            </a:r>
            <a:endParaRPr lang="zh-CN" altLang="en-US" sz="8000" dirty="0">
              <a:solidFill>
                <a:schemeClr val="accent5">
                  <a:lumMod val="40000"/>
                  <a:lumOff val="60000"/>
                </a:schemeClr>
              </a:solidFill>
              <a:effectLst>
                <a:glow rad="101600">
                  <a:schemeClr val="accent2">
                    <a:satMod val="175000"/>
                    <a:alpha val="40000"/>
                  </a:scheme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890861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solidFill>
            <a:schemeClr val="accent5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en-US" altLang="zh-CN" sz="4000" dirty="0">
                <a:solidFill>
                  <a:schemeClr val="bg1">
                    <a:lumMod val="50000"/>
                  </a:schemeClr>
                </a:solidFill>
              </a:rPr>
              <a:t>【</a:t>
            </a:r>
            <a:r>
              <a:rPr lang="zh-CN" altLang="en-US" sz="4000" dirty="0">
                <a:solidFill>
                  <a:schemeClr val="bg1">
                    <a:lumMod val="50000"/>
                  </a:schemeClr>
                </a:solidFill>
              </a:rPr>
              <a:t>例</a:t>
            </a:r>
            <a:r>
              <a:rPr lang="en-US" altLang="zh-CN" sz="4000" dirty="0">
                <a:solidFill>
                  <a:schemeClr val="bg1">
                    <a:lumMod val="50000"/>
                  </a:schemeClr>
                </a:solidFill>
              </a:rPr>
              <a:t>6】</a:t>
            </a:r>
            <a:r>
              <a:rPr lang="zh-CN" altLang="en-US" sz="4000" dirty="0"/>
              <a:t>用</a:t>
            </a:r>
            <a:r>
              <a:rPr lang="en-US" altLang="zh-CN" sz="4000" dirty="0"/>
              <a:t>PLA</a:t>
            </a:r>
            <a:r>
              <a:rPr lang="zh-CN" altLang="en-US" sz="4000" dirty="0"/>
              <a:t>实现下面布尔函数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029" y="1050753"/>
            <a:ext cx="3900040" cy="46506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0972" y="1067072"/>
            <a:ext cx="3965313" cy="448749"/>
          </a:xfrm>
          <a:prstGeom prst="rect">
            <a:avLst/>
          </a:prstGeom>
        </p:spPr>
      </p:pic>
      <p:grpSp>
        <p:nvGrpSpPr>
          <p:cNvPr id="5" name="组合 4">
            <a:extLst>
              <a:ext uri="{FF2B5EF4-FFF2-40B4-BE49-F238E27FC236}">
                <a16:creationId xmlns:a16="http://schemas.microsoft.com/office/drawing/2014/main" id="{FBACEF25-10D1-4BF6-A698-457E88AF3FF1}"/>
              </a:ext>
            </a:extLst>
          </p:cNvPr>
          <p:cNvGrpSpPr/>
          <p:nvPr/>
        </p:nvGrpSpPr>
        <p:grpSpPr>
          <a:xfrm>
            <a:off x="2105521" y="1636254"/>
            <a:ext cx="7897682" cy="2480755"/>
            <a:chOff x="2105521" y="1636254"/>
            <a:chExt cx="7897682" cy="2480755"/>
          </a:xfrm>
        </p:grpSpPr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05521" y="1640483"/>
              <a:ext cx="3006366" cy="1967803"/>
            </a:xfrm>
            <a:prstGeom prst="rect">
              <a:avLst/>
            </a:prstGeom>
          </p:spPr>
        </p:pic>
        <p:sp>
          <p:nvSpPr>
            <p:cNvPr id="2" name="圆角矩形 1"/>
            <p:cNvSpPr/>
            <p:nvPr/>
          </p:nvSpPr>
          <p:spPr bwMode="auto">
            <a:xfrm>
              <a:off x="4007768" y="3055245"/>
              <a:ext cx="924869" cy="360040"/>
            </a:xfrm>
            <a:prstGeom prst="roundRect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2400">
                <a:solidFill>
                  <a:srgbClr val="000000"/>
                </a:solidFill>
                <a:latin typeface="Tahoma" pitchFamily="34" charset="0"/>
                <a:ea typeface="宋体" pitchFamily="2" charset="-122"/>
              </a:endParaRPr>
            </a:p>
          </p:txBody>
        </p:sp>
        <p:sp>
          <p:nvSpPr>
            <p:cNvPr id="13" name="圆角矩形 12"/>
            <p:cNvSpPr/>
            <p:nvPr/>
          </p:nvSpPr>
          <p:spPr bwMode="auto">
            <a:xfrm>
              <a:off x="3341716" y="3055245"/>
              <a:ext cx="968487" cy="360040"/>
            </a:xfrm>
            <a:prstGeom prst="roundRect">
              <a:avLst/>
            </a:prstGeom>
            <a:noFill/>
            <a:ln w="28575" cap="flat" cmpd="sng" algn="ctr">
              <a:solidFill>
                <a:srgbClr val="0070C0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2400">
                <a:solidFill>
                  <a:srgbClr val="000000"/>
                </a:solidFill>
                <a:latin typeface="Tahoma" pitchFamily="34" charset="0"/>
                <a:ea typeface="宋体" pitchFamily="2" charset="-122"/>
              </a:endParaRPr>
            </a:p>
          </p:txBody>
        </p:sp>
        <p:sp>
          <p:nvSpPr>
            <p:cNvPr id="14" name="圆角矩形 13"/>
            <p:cNvSpPr/>
            <p:nvPr/>
          </p:nvSpPr>
          <p:spPr bwMode="auto">
            <a:xfrm>
              <a:off x="3964151" y="2382935"/>
              <a:ext cx="403658" cy="1022724"/>
            </a:xfrm>
            <a:prstGeom prst="roundRect">
              <a:avLst/>
            </a:prstGeom>
            <a:noFill/>
            <a:ln w="28575" cap="flat" cmpd="sng" algn="ctr">
              <a:solidFill>
                <a:srgbClr val="00B050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2400">
                <a:solidFill>
                  <a:srgbClr val="000000"/>
                </a:solidFill>
                <a:latin typeface="Tahoma" pitchFamily="34" charset="0"/>
                <a:ea typeface="宋体" pitchFamily="2" charset="-122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文本框 17"/>
                <p:cNvSpPr txBox="1"/>
                <p:nvPr/>
              </p:nvSpPr>
              <p:spPr>
                <a:xfrm>
                  <a:off x="2351413" y="3746908"/>
                  <a:ext cx="2792239" cy="37010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  <m:t>𝑭</m:t>
                            </m:r>
                          </m:e>
                          <m:sub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acc>
                          <m:accPr>
                            <m:chr m:val="̅"/>
                            <m:ctrlP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𝑨𝑩</m:t>
                            </m:r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sz="24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𝑨𝑪</m:t>
                            </m:r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sz="2400" b="1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𝑩𝑪</m:t>
                            </m:r>
                          </m:e>
                        </m:acc>
                      </m:oMath>
                    </m:oMathPara>
                  </a14:m>
                  <a:endParaRPr lang="zh-CN" altLang="en-US" sz="2400" b="1" dirty="0"/>
                </a:p>
              </p:txBody>
            </p:sp>
          </mc:Choice>
          <mc:Fallback xmlns="">
            <p:sp>
              <p:nvSpPr>
                <p:cNvPr id="18" name="文本框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51413" y="3746908"/>
                  <a:ext cx="2792239" cy="370101"/>
                </a:xfrm>
                <a:prstGeom prst="rect">
                  <a:avLst/>
                </a:prstGeom>
                <a:blipFill>
                  <a:blip r:embed="rId5"/>
                  <a:stretch>
                    <a:fillRect l="-1965" r="-1528" b="-15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文本框 18"/>
                <p:cNvSpPr txBox="1"/>
                <p:nvPr/>
              </p:nvSpPr>
              <p:spPr>
                <a:xfrm>
                  <a:off x="6995457" y="3715898"/>
                  <a:ext cx="3007746" cy="37010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  <m:t>𝑭</m:t>
                            </m:r>
                          </m:e>
                          <m:sub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𝑨𝑩</m:t>
                        </m:r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𝑨𝑪</m:t>
                        </m:r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acc>
                          <m:accPr>
                            <m:chr m:val="̅"/>
                            <m:ctrlPr>
                              <a:rPr lang="en-US" altLang="zh-CN" sz="2400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  <m:t>𝑨</m:t>
                            </m:r>
                          </m:e>
                        </m:acc>
                        <m:acc>
                          <m:accPr>
                            <m:chr m:val="̅"/>
                            <m:ctrlPr>
                              <a:rPr lang="en-US" altLang="zh-CN" sz="2400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  <m:t>𝑩</m:t>
                            </m:r>
                          </m:e>
                        </m:acc>
                        <m:acc>
                          <m:accPr>
                            <m:chr m:val="̅"/>
                            <m:ctrlPr>
                              <a:rPr lang="en-US" altLang="zh-CN" sz="2400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  <m:t>𝑪</m:t>
                            </m:r>
                          </m:e>
                        </m:acc>
                      </m:oMath>
                    </m:oMathPara>
                  </a14:m>
                  <a:endParaRPr lang="zh-CN" altLang="en-US" sz="2400" b="1" dirty="0"/>
                </a:p>
              </p:txBody>
            </p:sp>
          </mc:Choice>
          <mc:Fallback xmlns="">
            <p:sp>
              <p:nvSpPr>
                <p:cNvPr id="19" name="文本框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95457" y="3715898"/>
                  <a:ext cx="3007746" cy="370101"/>
                </a:xfrm>
                <a:prstGeom prst="rect">
                  <a:avLst/>
                </a:prstGeom>
                <a:blipFill>
                  <a:blip r:embed="rId6"/>
                  <a:stretch>
                    <a:fillRect l="-1623" t="-5000" r="-16633" b="-16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970517" y="1636254"/>
              <a:ext cx="2978784" cy="1967803"/>
            </a:xfrm>
            <a:prstGeom prst="rect">
              <a:avLst/>
            </a:prstGeom>
          </p:spPr>
        </p:pic>
      </p:grpSp>
      <p:pic>
        <p:nvPicPr>
          <p:cNvPr id="11" name="图片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64151" y="4296334"/>
            <a:ext cx="3787692" cy="2485466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11679C48-60F1-499E-905E-E6B12BA066E6}"/>
              </a:ext>
            </a:extLst>
          </p:cNvPr>
          <p:cNvSpPr/>
          <p:nvPr/>
        </p:nvSpPr>
        <p:spPr>
          <a:xfrm>
            <a:off x="7907965" y="4813350"/>
            <a:ext cx="149132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/>
              <a:t>T</a:t>
            </a:r>
            <a:r>
              <a:rPr lang="zh-CN" altLang="en-US" b="1" dirty="0"/>
              <a:t>：原变量</a:t>
            </a:r>
            <a:endParaRPr lang="en-US" altLang="zh-CN" b="1" dirty="0"/>
          </a:p>
          <a:p>
            <a:r>
              <a:rPr lang="en-US" altLang="zh-CN" b="1" dirty="0">
                <a:solidFill>
                  <a:srgbClr val="FF0000"/>
                </a:solidFill>
              </a:rPr>
              <a:t>C</a:t>
            </a:r>
            <a:r>
              <a:rPr lang="zh-CN" altLang="en-US" b="1" dirty="0"/>
              <a:t>：</a:t>
            </a:r>
            <a:r>
              <a:rPr lang="zh-CN" altLang="en-US" b="1" dirty="0">
                <a:solidFill>
                  <a:srgbClr val="FF0000"/>
                </a:solidFill>
              </a:rPr>
              <a:t>反变量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D75E387-CB3F-4ABF-ABCC-E8949E288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9DF0B-D505-483A-BDA3-D5167758AEB4}" type="slidenum">
              <a:rPr lang="zh-CN" altLang="en-US" sz="1400" b="1" smtClean="0"/>
              <a:pPr/>
              <a:t>60</a:t>
            </a:fld>
            <a:r>
              <a:rPr lang="zh-CN" altLang="en-US"/>
              <a:t> </a:t>
            </a:r>
            <a:r>
              <a:rPr lang="en-US" altLang="zh-CN"/>
              <a:t>/</a:t>
            </a:r>
            <a:r>
              <a:rPr lang="zh-CN" altLang="en-US"/>
              <a:t> </a:t>
            </a:r>
            <a:r>
              <a:rPr lang="en-US" altLang="zh-CN"/>
              <a:t>67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94555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zh-CN" altLang="en-US" sz="4000" b="1" dirty="0">
                <a:solidFill>
                  <a:srgbClr val="FF0000"/>
                </a:solidFill>
              </a:rPr>
              <a:t>时序</a:t>
            </a:r>
            <a:r>
              <a:rPr lang="zh-CN" altLang="en-US" sz="4000" b="1" dirty="0"/>
              <a:t>可编程器件</a:t>
            </a:r>
          </a:p>
        </p:txBody>
      </p:sp>
      <p:sp>
        <p:nvSpPr>
          <p:cNvPr id="2" name="内容占位符 1"/>
          <p:cNvSpPr>
            <a:spLocks noGrp="1"/>
          </p:cNvSpPr>
          <p:nvPr>
            <p:ph idx="4294967295"/>
          </p:nvPr>
        </p:nvSpPr>
        <p:spPr>
          <a:xfrm>
            <a:off x="392174" y="2410056"/>
            <a:ext cx="5170488" cy="2732751"/>
          </a:xfrm>
        </p:spPr>
        <p:txBody>
          <a:bodyPr>
            <a:normAutofit/>
          </a:bodyPr>
          <a:lstStyle/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zh-CN" altLang="en-US" sz="2400" b="1" dirty="0"/>
              <a:t>时序可编程器件</a:t>
            </a:r>
            <a:r>
              <a:rPr lang="zh-CN" altLang="en-US" sz="2400" dirty="0"/>
              <a:t>包含：门、触发器。</a:t>
            </a:r>
            <a:endParaRPr lang="en-US" altLang="zh-CN" sz="2400" dirty="0"/>
          </a:p>
          <a:p>
            <a:pPr marL="449263" lvl="1" indent="-441325">
              <a:lnSpc>
                <a:spcPct val="200000"/>
              </a:lnSpc>
              <a:spcBef>
                <a:spcPts val="0"/>
              </a:spcBef>
              <a:buSzPct val="100000"/>
              <a:buFont typeface="+mj-ea"/>
              <a:buAutoNum type="circleNumDbPlain"/>
            </a:pPr>
            <a:r>
              <a:rPr lang="zh-CN" altLang="en-US" sz="2400" dirty="0"/>
              <a:t>复杂可编程逻辑器件</a:t>
            </a:r>
            <a:r>
              <a:rPr lang="en-US" altLang="zh-CN" sz="2400" dirty="0"/>
              <a:t>(CPLD)</a:t>
            </a:r>
          </a:p>
          <a:p>
            <a:pPr marL="449263" lvl="1" indent="-441325">
              <a:lnSpc>
                <a:spcPct val="200000"/>
              </a:lnSpc>
              <a:spcBef>
                <a:spcPts val="0"/>
              </a:spcBef>
              <a:buSzPct val="100000"/>
              <a:buFont typeface="+mj-ea"/>
              <a:buAutoNum type="circleNumDbPlain"/>
            </a:pPr>
            <a:r>
              <a:rPr lang="zh-CN" altLang="en-US" sz="2400" dirty="0"/>
              <a:t>现场可编程门阵列</a:t>
            </a:r>
            <a:r>
              <a:rPr lang="en-US" altLang="zh-CN" sz="2400" dirty="0"/>
              <a:t>(FPGA)</a:t>
            </a:r>
            <a:endParaRPr lang="zh-CN" altLang="en-US" sz="24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0508" y="1093611"/>
            <a:ext cx="5558010" cy="146763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2662" y="3099522"/>
            <a:ext cx="6213702" cy="3407752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1ED70B6-9EE9-442B-8D2D-921E9D0EE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9DF0B-D505-483A-BDA3-D5167758AEB4}" type="slidenum">
              <a:rPr lang="zh-CN" altLang="en-US" sz="1400" b="1" smtClean="0"/>
              <a:pPr/>
              <a:t>61</a:t>
            </a:fld>
            <a:r>
              <a:rPr lang="zh-CN" altLang="en-US"/>
              <a:t> </a:t>
            </a:r>
            <a:r>
              <a:rPr lang="en-US" altLang="zh-CN"/>
              <a:t>/</a:t>
            </a:r>
            <a:r>
              <a:rPr lang="zh-CN" altLang="en-US"/>
              <a:t> </a:t>
            </a:r>
            <a:r>
              <a:rPr lang="en-US" altLang="zh-CN"/>
              <a:t>67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04510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en-US" altLang="zh-CN" sz="4000" dirty="0">
                <a:solidFill>
                  <a:schemeClr val="bg1">
                    <a:lumMod val="50000"/>
                  </a:schemeClr>
                </a:solidFill>
              </a:rPr>
              <a:t>CPLD</a:t>
            </a:r>
            <a:r>
              <a:rPr lang="en-US" altLang="zh-CN" sz="4000" dirty="0"/>
              <a:t> </a:t>
            </a:r>
            <a:r>
              <a:rPr lang="zh-CN" altLang="en-US" sz="4000" dirty="0"/>
              <a:t>复杂可编程逻辑器件</a:t>
            </a:r>
          </a:p>
        </p:txBody>
      </p:sp>
      <p:sp>
        <p:nvSpPr>
          <p:cNvPr id="2" name="内容占位符 1"/>
          <p:cNvSpPr>
            <a:spLocks noGrp="1"/>
          </p:cNvSpPr>
          <p:nvPr>
            <p:ph idx="4294967295"/>
          </p:nvPr>
        </p:nvSpPr>
        <p:spPr>
          <a:xfrm>
            <a:off x="3121025" y="977900"/>
            <a:ext cx="9070975" cy="1527175"/>
          </a:xfrm>
        </p:spPr>
        <p:txBody>
          <a:bodyPr/>
          <a:lstStyle/>
          <a:p>
            <a:r>
              <a:rPr lang="zh-CN" altLang="en-US" sz="2400" dirty="0"/>
              <a:t>在</a:t>
            </a:r>
            <a:r>
              <a:rPr lang="en-US" altLang="zh-CN" sz="2400" dirty="0"/>
              <a:t>CPLD</a:t>
            </a:r>
            <a:r>
              <a:rPr lang="zh-CN" altLang="en-US" sz="2400" dirty="0"/>
              <a:t>中，</a:t>
            </a:r>
            <a:r>
              <a:rPr lang="zh-CN" altLang="en-US" sz="2400" b="1" dirty="0"/>
              <a:t>可编程开关矩阵</a:t>
            </a:r>
            <a:r>
              <a:rPr lang="zh-CN" altLang="en-US" sz="2400" dirty="0"/>
              <a:t>连接</a:t>
            </a:r>
            <a:r>
              <a:rPr lang="en-US" altLang="zh-CN" sz="2400" dirty="0"/>
              <a:t>PLDs</a:t>
            </a:r>
          </a:p>
          <a:p>
            <a:r>
              <a:rPr lang="zh-CN" altLang="en-US" sz="2400" dirty="0"/>
              <a:t>每个典型的</a:t>
            </a:r>
            <a:r>
              <a:rPr lang="en-US" altLang="zh-CN" sz="2400" dirty="0"/>
              <a:t>PLD</a:t>
            </a:r>
            <a:r>
              <a:rPr lang="zh-CN" altLang="en-US" sz="2400" dirty="0"/>
              <a:t>包括</a:t>
            </a:r>
            <a:r>
              <a:rPr lang="en-US" altLang="zh-CN" sz="2400" dirty="0"/>
              <a:t>8</a:t>
            </a:r>
            <a:r>
              <a:rPr lang="zh-CN" altLang="en-US" sz="2400" dirty="0"/>
              <a:t>～</a:t>
            </a:r>
            <a:r>
              <a:rPr lang="en-US" altLang="zh-CN" sz="2400" dirty="0"/>
              <a:t>16</a:t>
            </a:r>
            <a:r>
              <a:rPr lang="zh-CN" altLang="en-US" sz="2400" dirty="0"/>
              <a:t>个宏单元</a:t>
            </a:r>
            <a:endParaRPr lang="en-US" altLang="zh-CN" sz="2400" dirty="0"/>
          </a:p>
          <a:p>
            <a:r>
              <a:rPr lang="zh-CN" altLang="en-US" sz="2400" dirty="0"/>
              <a:t>如果该宏单元中的乘积项没有被使用，可被邻近的宏单元使用。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4095" y="2818544"/>
            <a:ext cx="8151582" cy="3644860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875FFA8-1649-4669-9E34-A808111AF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9DF0B-D505-483A-BDA3-D5167758AEB4}" type="slidenum">
              <a:rPr lang="zh-CN" altLang="en-US" sz="1400" b="1" smtClean="0"/>
              <a:pPr/>
              <a:t>62</a:t>
            </a:fld>
            <a:r>
              <a:rPr lang="zh-CN" altLang="en-US"/>
              <a:t> </a:t>
            </a:r>
            <a:r>
              <a:rPr lang="en-US" altLang="zh-CN"/>
              <a:t>/</a:t>
            </a:r>
            <a:r>
              <a:rPr lang="zh-CN" altLang="en-US"/>
              <a:t> </a:t>
            </a:r>
            <a:r>
              <a:rPr lang="en-US" altLang="zh-CN"/>
              <a:t>67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4362055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32A489FF-AB34-4517-98E3-65CDA537BD62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zh-CN" altLang="en-US" sz="4000" dirty="0"/>
              <a:t>通用</a:t>
            </a:r>
            <a:r>
              <a:rPr lang="en-US" altLang="zh-CN" sz="4000" dirty="0"/>
              <a:t>FPGA</a:t>
            </a:r>
            <a:r>
              <a:rPr lang="zh-CN" altLang="en-US" sz="4000" dirty="0"/>
              <a:t>结构图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0465FE0-C4C3-4BE1-901D-9EB04ED48E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062" y="976515"/>
            <a:ext cx="5671930" cy="565011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F64EC57E-813D-4BE8-81E8-523112B84FB0}"/>
              </a:ext>
            </a:extLst>
          </p:cNvPr>
          <p:cNvSpPr txBox="1"/>
          <p:nvPr/>
        </p:nvSpPr>
        <p:spPr>
          <a:xfrm>
            <a:off x="6712226" y="1543878"/>
            <a:ext cx="4588115" cy="2369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LE</a:t>
            </a:r>
            <a:r>
              <a:rPr lang="zh-CN" altLang="en-US" sz="2800" dirty="0"/>
              <a:t>：</a:t>
            </a:r>
            <a:r>
              <a:rPr lang="en-US" altLang="zh-CN" sz="2800" b="1" dirty="0"/>
              <a:t>L</a:t>
            </a:r>
            <a:r>
              <a:rPr lang="en-US" altLang="zh-CN" sz="2800" dirty="0"/>
              <a:t>ogic </a:t>
            </a:r>
            <a:r>
              <a:rPr lang="en-US" altLang="zh-CN" sz="2800" b="1" dirty="0"/>
              <a:t>E</a:t>
            </a:r>
            <a:r>
              <a:rPr lang="en-US" altLang="zh-CN" sz="2800" dirty="0"/>
              <a:t>lement </a:t>
            </a:r>
          </a:p>
          <a:p>
            <a:r>
              <a:rPr lang="en-US" altLang="zh-CN" sz="2800" dirty="0"/>
              <a:t>       </a:t>
            </a:r>
            <a:r>
              <a:rPr lang="zh-CN" altLang="en-US" sz="2800" dirty="0"/>
              <a:t>可配置逻辑元件</a:t>
            </a:r>
            <a:endParaRPr lang="en-US" altLang="zh-CN" sz="2800" dirty="0"/>
          </a:p>
          <a:p>
            <a:endParaRPr lang="en-US" altLang="zh-CN" sz="2800" dirty="0"/>
          </a:p>
          <a:p>
            <a:r>
              <a:rPr lang="en-US" altLang="zh-CN" sz="3200" b="1" dirty="0"/>
              <a:t>IOE</a:t>
            </a:r>
            <a:r>
              <a:rPr lang="zh-CN" altLang="en-US" sz="2800" dirty="0"/>
              <a:t>：</a:t>
            </a:r>
            <a:r>
              <a:rPr lang="en-US" altLang="zh-CN" sz="2800" b="1" dirty="0"/>
              <a:t>I</a:t>
            </a:r>
            <a:r>
              <a:rPr lang="en-US" altLang="zh-CN" sz="2800" dirty="0"/>
              <a:t>nput/</a:t>
            </a:r>
            <a:r>
              <a:rPr lang="en-US" altLang="zh-CN" sz="2800" b="1" dirty="0"/>
              <a:t>O</a:t>
            </a:r>
            <a:r>
              <a:rPr lang="en-US" altLang="zh-CN" sz="2800" dirty="0"/>
              <a:t>utput </a:t>
            </a:r>
            <a:r>
              <a:rPr lang="en-US" altLang="zh-CN" sz="2800" b="1" dirty="0"/>
              <a:t>E</a:t>
            </a:r>
            <a:r>
              <a:rPr lang="en-US" altLang="zh-CN" sz="2800" dirty="0"/>
              <a:t>lement</a:t>
            </a:r>
            <a:br>
              <a:rPr lang="en-US" altLang="zh-CN" sz="2800" dirty="0"/>
            </a:br>
            <a:r>
              <a:rPr lang="en-US" altLang="zh-CN" sz="2800" dirty="0"/>
              <a:t>           </a:t>
            </a:r>
            <a:r>
              <a:rPr lang="zh-CN" altLang="en-US" sz="2800" dirty="0"/>
              <a:t>输入</a:t>
            </a:r>
            <a:r>
              <a:rPr lang="en-US" altLang="zh-CN" sz="2800" dirty="0"/>
              <a:t>/</a:t>
            </a:r>
            <a:r>
              <a:rPr lang="zh-CN" altLang="en-US" sz="2800" dirty="0"/>
              <a:t>输出元件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E973B938-0EEA-4C66-AE5B-6297D67A3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9DF0B-D505-483A-BDA3-D5167758AEB4}" type="slidenum">
              <a:rPr lang="zh-CN" altLang="en-US" sz="1400" b="1" smtClean="0"/>
              <a:pPr/>
              <a:t>63</a:t>
            </a:fld>
            <a:r>
              <a:rPr lang="zh-CN" altLang="en-US"/>
              <a:t> </a:t>
            </a:r>
            <a:r>
              <a:rPr lang="en-US" altLang="zh-CN"/>
              <a:t>/</a:t>
            </a:r>
            <a:r>
              <a:rPr lang="zh-CN" altLang="en-US"/>
              <a:t> </a:t>
            </a:r>
            <a:r>
              <a:rPr lang="en-US" altLang="zh-CN"/>
              <a:t>67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465487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3606" y="1024388"/>
            <a:ext cx="5643158" cy="5755435"/>
          </a:xfrm>
          <a:prstGeom prst="rect">
            <a:avLst/>
          </a:prstGeom>
        </p:spPr>
      </p:pic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en-US" altLang="zh-CN" sz="4000" b="1" dirty="0"/>
              <a:t>Xilinx FPGA</a:t>
            </a:r>
            <a:endParaRPr lang="zh-CN" altLang="en-US" sz="40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915236" y="1517826"/>
            <a:ext cx="3750137" cy="44009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400" b="1" dirty="0">
                <a:solidFill>
                  <a:srgbClr val="000000"/>
                </a:solidFill>
                <a:latin typeface="Tahoma" pitchFamily="34" charset="0"/>
                <a:ea typeface="宋体" charset="-122"/>
              </a:rPr>
              <a:t>Spartan</a:t>
            </a:r>
            <a:r>
              <a:rPr kumimoji="1" lang="zh-CN" altLang="en-US" sz="2400" b="1" dirty="0">
                <a:solidFill>
                  <a:srgbClr val="000000"/>
                </a:solidFill>
                <a:latin typeface="Tahoma" pitchFamily="34" charset="0"/>
                <a:ea typeface="宋体" charset="-122"/>
              </a:rPr>
              <a:t>系列</a:t>
            </a:r>
            <a:endParaRPr kumimoji="1" lang="en-US" altLang="zh-CN" sz="2400" dirty="0">
              <a:solidFill>
                <a:srgbClr val="000000"/>
              </a:solidFill>
              <a:latin typeface="Tahoma" pitchFamily="34" charset="0"/>
              <a:ea typeface="宋体" charset="-122"/>
            </a:endParaRPr>
          </a:p>
          <a:p>
            <a:pPr marL="342900" indent="-3429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kumimoji="1" lang="zh-CN" altLang="en-US" sz="2400" dirty="0">
                <a:solidFill>
                  <a:srgbClr val="000000"/>
                </a:solidFill>
                <a:latin typeface="Tahoma" pitchFamily="34" charset="0"/>
                <a:ea typeface="宋体" charset="-122"/>
              </a:rPr>
              <a:t>可配置的逻辑块</a:t>
            </a:r>
            <a:r>
              <a:rPr kumimoji="1" lang="en-US" altLang="zh-CN" sz="2400" dirty="0">
                <a:solidFill>
                  <a:srgbClr val="000000"/>
                </a:solidFill>
                <a:latin typeface="Tahoma" pitchFamily="34" charset="0"/>
                <a:ea typeface="宋体" charset="-122"/>
              </a:rPr>
              <a:t>(</a:t>
            </a:r>
            <a:r>
              <a:rPr kumimoji="1" lang="en-US" altLang="zh-CN" sz="2400" b="1" dirty="0">
                <a:solidFill>
                  <a:srgbClr val="000000"/>
                </a:solidFill>
                <a:latin typeface="Tahoma" pitchFamily="34" charset="0"/>
                <a:ea typeface="宋体" charset="-122"/>
              </a:rPr>
              <a:t>CLB</a:t>
            </a:r>
            <a:r>
              <a:rPr kumimoji="1" lang="en-US" altLang="zh-CN" sz="2400" dirty="0">
                <a:solidFill>
                  <a:srgbClr val="000000"/>
                </a:solidFill>
                <a:latin typeface="Tahoma" pitchFamily="34" charset="0"/>
                <a:ea typeface="宋体" charset="-122"/>
              </a:rPr>
              <a:t>)</a:t>
            </a:r>
          </a:p>
          <a:p>
            <a:pPr marL="342900" indent="-3429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kumimoji="1" lang="zh-CN" altLang="en-US" sz="2400" dirty="0">
                <a:solidFill>
                  <a:srgbClr val="000000"/>
                </a:solidFill>
                <a:latin typeface="Tahoma" pitchFamily="34" charset="0"/>
                <a:ea typeface="宋体" charset="-122"/>
              </a:rPr>
              <a:t>输入、输出块</a:t>
            </a:r>
            <a:r>
              <a:rPr kumimoji="1" lang="en-US" altLang="zh-CN" sz="2400" dirty="0">
                <a:solidFill>
                  <a:srgbClr val="000000"/>
                </a:solidFill>
                <a:latin typeface="Tahoma" pitchFamily="34" charset="0"/>
                <a:ea typeface="宋体" charset="-122"/>
              </a:rPr>
              <a:t>(</a:t>
            </a:r>
            <a:r>
              <a:rPr kumimoji="1" lang="en-US" altLang="zh-CN" sz="2400" b="1" dirty="0">
                <a:solidFill>
                  <a:srgbClr val="000000"/>
                </a:solidFill>
                <a:latin typeface="Tahoma" pitchFamily="34" charset="0"/>
                <a:ea typeface="宋体" charset="-122"/>
              </a:rPr>
              <a:t>IOB</a:t>
            </a:r>
            <a:r>
              <a:rPr kumimoji="1" lang="en-US" altLang="zh-CN" sz="2400" dirty="0">
                <a:solidFill>
                  <a:srgbClr val="000000"/>
                </a:solidFill>
                <a:latin typeface="Tahoma" pitchFamily="34" charset="0"/>
                <a:ea typeface="宋体" charset="-122"/>
              </a:rPr>
              <a:t>)</a:t>
            </a:r>
          </a:p>
          <a:p>
            <a:pPr marL="342900" indent="-3429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kumimoji="1" lang="zh-CN" altLang="en-US" sz="2400" dirty="0">
                <a:solidFill>
                  <a:srgbClr val="000000"/>
                </a:solidFill>
                <a:latin typeface="Tahoma" pitchFamily="34" charset="0"/>
                <a:ea typeface="宋体" charset="-122"/>
              </a:rPr>
              <a:t>可编程</a:t>
            </a:r>
            <a:r>
              <a:rPr kumimoji="1" lang="en-US" altLang="zh-CN" sz="2400" dirty="0">
                <a:solidFill>
                  <a:srgbClr val="000000"/>
                </a:solidFill>
                <a:latin typeface="Tahoma" pitchFamily="34" charset="0"/>
                <a:ea typeface="宋体" charset="-122"/>
              </a:rPr>
              <a:t>I/O</a:t>
            </a:r>
            <a:r>
              <a:rPr kumimoji="1" lang="zh-CN" altLang="en-US" sz="2400" dirty="0">
                <a:solidFill>
                  <a:srgbClr val="000000"/>
                </a:solidFill>
                <a:latin typeface="Tahoma" pitchFamily="34" charset="0"/>
                <a:ea typeface="宋体" charset="-122"/>
              </a:rPr>
              <a:t>缓冲器</a:t>
            </a:r>
            <a:endParaRPr kumimoji="1" lang="en-US" altLang="zh-CN" sz="2400" dirty="0">
              <a:solidFill>
                <a:srgbClr val="000000"/>
              </a:solidFill>
              <a:latin typeface="Tahoma" pitchFamily="34" charset="0"/>
              <a:ea typeface="宋体" charset="-122"/>
            </a:endParaRPr>
          </a:p>
          <a:p>
            <a:pPr marL="342900" indent="-3429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kumimoji="1" lang="zh-CN" altLang="en-US" sz="2400" dirty="0">
                <a:solidFill>
                  <a:srgbClr val="000000"/>
                </a:solidFill>
                <a:latin typeface="Tahoma" pitchFamily="34" charset="0"/>
                <a:ea typeface="宋体" charset="-122"/>
              </a:rPr>
              <a:t>路径资源</a:t>
            </a:r>
          </a:p>
          <a:p>
            <a:pPr marL="342900" indent="-3429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kumimoji="1" lang="zh-CN" altLang="en-US" sz="2400" dirty="0">
                <a:solidFill>
                  <a:srgbClr val="000000"/>
                </a:solidFill>
                <a:latin typeface="Tahoma" pitchFamily="34" charset="0"/>
                <a:ea typeface="宋体" charset="-122"/>
              </a:rPr>
              <a:t>配置存储器</a:t>
            </a:r>
            <a:endParaRPr kumimoji="1" lang="en-US" altLang="zh-CN" sz="2400" dirty="0">
              <a:solidFill>
                <a:srgbClr val="000000"/>
              </a:solidFill>
              <a:latin typeface="Tahoma" pitchFamily="34" charset="0"/>
              <a:ea typeface="宋体" charset="-122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B3AACC9-2F5E-4622-91D5-1C98638BA0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9DF0B-D505-483A-BDA3-D5167758AEB4}" type="slidenum">
              <a:rPr lang="zh-CN" altLang="en-US" sz="1400" b="1" smtClean="0"/>
              <a:pPr/>
              <a:t>64</a:t>
            </a:fld>
            <a:r>
              <a:rPr lang="zh-CN" altLang="en-US"/>
              <a:t> </a:t>
            </a:r>
            <a:r>
              <a:rPr lang="en-US" altLang="zh-CN"/>
              <a:t>/</a:t>
            </a:r>
            <a:r>
              <a:rPr lang="zh-CN" altLang="en-US"/>
              <a:t> </a:t>
            </a:r>
            <a:r>
              <a:rPr lang="en-US" altLang="zh-CN"/>
              <a:t>67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8588756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3EBDBC5-7B2A-430C-94AD-4B9191215B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6677" y="459330"/>
            <a:ext cx="8538478" cy="631466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3D8137B-FB79-4CC2-BB1C-61B4461903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339" y="3429000"/>
            <a:ext cx="3061150" cy="3049376"/>
          </a:xfrm>
          <a:prstGeom prst="rect">
            <a:avLst/>
          </a:prstGeom>
        </p:spPr>
      </p:pic>
      <p:sp>
        <p:nvSpPr>
          <p:cNvPr id="4" name="标题 3">
            <a:extLst>
              <a:ext uri="{FF2B5EF4-FFF2-40B4-BE49-F238E27FC236}">
                <a16:creationId xmlns:a16="http://schemas.microsoft.com/office/drawing/2014/main" id="{E1CFD7AC-858C-4348-A05F-9EA3E6CB28DB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pPr algn="ctr"/>
            <a:r>
              <a:rPr lang="en-US" altLang="zh-CN" dirty="0"/>
              <a:t>Cyclone IV </a:t>
            </a:r>
            <a:r>
              <a:rPr lang="en-US" altLang="zh-CN" b="1" dirty="0"/>
              <a:t>LE</a:t>
            </a:r>
            <a:endParaRPr lang="zh-CN" altLang="en-US" b="1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5636EE4-64C5-41AB-ADE4-99FAA7DC4DA9}"/>
              </a:ext>
            </a:extLst>
          </p:cNvPr>
          <p:cNvSpPr/>
          <p:nvPr/>
        </p:nvSpPr>
        <p:spPr bwMode="auto">
          <a:xfrm>
            <a:off x="5108713" y="2113722"/>
            <a:ext cx="987287" cy="1007165"/>
          </a:xfrm>
          <a:prstGeom prst="rect">
            <a:avLst/>
          </a:prstGeom>
          <a:solidFill>
            <a:srgbClr val="FF3300">
              <a:alpha val="30196"/>
            </a:srgbClr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AF8FF59-5F13-4CC1-B410-B3B7661AACA2}"/>
              </a:ext>
            </a:extLst>
          </p:cNvPr>
          <p:cNvSpPr/>
          <p:nvPr/>
        </p:nvSpPr>
        <p:spPr bwMode="auto">
          <a:xfrm>
            <a:off x="9243391" y="2384800"/>
            <a:ext cx="503583" cy="895113"/>
          </a:xfrm>
          <a:prstGeom prst="rect">
            <a:avLst/>
          </a:prstGeom>
          <a:solidFill>
            <a:srgbClr val="FF3300">
              <a:alpha val="30196"/>
            </a:srgbClr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718C0ED-6F03-4C18-A5A6-05DEFED47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9DF0B-D505-483A-BDA3-D5167758AEB4}" type="slidenum">
              <a:rPr lang="zh-CN" altLang="en-US" sz="1400" b="1" smtClean="0"/>
              <a:pPr/>
              <a:t>65</a:t>
            </a:fld>
            <a:r>
              <a:rPr lang="zh-CN" altLang="en-US"/>
              <a:t> </a:t>
            </a:r>
            <a:r>
              <a:rPr lang="en-US" altLang="zh-CN"/>
              <a:t>/</a:t>
            </a:r>
            <a:r>
              <a:rPr lang="zh-CN" altLang="en-US"/>
              <a:t> </a:t>
            </a:r>
            <a:r>
              <a:rPr lang="en-US" altLang="zh-CN"/>
              <a:t>67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1840885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en-US" altLang="zh-CN" sz="4000" dirty="0">
                <a:solidFill>
                  <a:schemeClr val="bg1">
                    <a:lumMod val="50000"/>
                  </a:schemeClr>
                </a:solidFill>
              </a:rPr>
              <a:t>【</a:t>
            </a:r>
            <a:r>
              <a:rPr lang="zh-CN" altLang="en-US" sz="4000" dirty="0">
                <a:solidFill>
                  <a:schemeClr val="bg1">
                    <a:lumMod val="50000"/>
                  </a:schemeClr>
                </a:solidFill>
              </a:rPr>
              <a:t>例</a:t>
            </a:r>
            <a:r>
              <a:rPr lang="en-US" altLang="zh-CN" sz="4000" dirty="0">
                <a:solidFill>
                  <a:schemeClr val="bg1">
                    <a:lumMod val="50000"/>
                  </a:schemeClr>
                </a:solidFill>
              </a:rPr>
              <a:t>5.6】</a:t>
            </a:r>
            <a:r>
              <a:rPr lang="zh-CN" altLang="en-US" sz="4000" dirty="0"/>
              <a:t>使用</a:t>
            </a:r>
            <a:r>
              <a:rPr lang="en-US" altLang="zh-CN" sz="4000" dirty="0"/>
              <a:t>LE</a:t>
            </a:r>
            <a:r>
              <a:rPr lang="zh-CN" altLang="en-US" sz="4000" dirty="0"/>
              <a:t>实现特定功能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6622366" y="1216012"/>
                <a:ext cx="3816424" cy="46243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800100" lvl="1" indent="-342900" fontAlgn="base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l"/>
                </a:pPr>
                <a14:m>
                  <m:oMath xmlns:m="http://schemas.openxmlformats.org/officeDocument/2006/math">
                    <m:r>
                      <a:rPr kumimoji="1" lang="en-US" altLang="zh-CN" sz="24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𝑋</m:t>
                    </m:r>
                    <m:r>
                      <a:rPr kumimoji="1" lang="en-US" altLang="zh-CN" sz="24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 = </m:t>
                    </m:r>
                    <m:acc>
                      <m:accPr>
                        <m:chr m:val="̅"/>
                        <m:ctrlPr>
                          <a:rPr kumimoji="1" lang="en-US" altLang="zh-CN" sz="24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accPr>
                      <m:e>
                        <m:r>
                          <a:rPr kumimoji="1" lang="en-US" altLang="zh-CN" sz="24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𝐴</m:t>
                        </m:r>
                      </m:e>
                    </m:acc>
                    <m:acc>
                      <m:accPr>
                        <m:chr m:val="̅"/>
                        <m:ctrlPr>
                          <a:rPr kumimoji="1" lang="en-US" altLang="zh-CN" sz="24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accPr>
                      <m:e>
                        <m:r>
                          <a:rPr kumimoji="1" lang="en-US" altLang="zh-CN" sz="24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𝐵</m:t>
                        </m:r>
                      </m:e>
                    </m:acc>
                    <m:r>
                      <a:rPr kumimoji="1" lang="en-US" altLang="zh-CN" sz="24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𝐶</m:t>
                    </m:r>
                    <m:r>
                      <a:rPr kumimoji="1" lang="en-US" altLang="zh-CN" sz="24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 + </m:t>
                    </m:r>
                    <m:r>
                      <a:rPr kumimoji="1" lang="en-US" altLang="zh-CN" sz="24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𝐴𝐵</m:t>
                    </m:r>
                    <m:acc>
                      <m:accPr>
                        <m:chr m:val="̅"/>
                        <m:ctrlPr>
                          <a:rPr kumimoji="1" lang="en-US" altLang="zh-CN" sz="24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accPr>
                      <m:e>
                        <m:r>
                          <a:rPr kumimoji="1" lang="en-US" altLang="zh-CN" sz="24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𝐶</m:t>
                        </m:r>
                      </m:e>
                    </m:acc>
                  </m:oMath>
                </a14:m>
                <a:endParaRPr kumimoji="1" lang="en-US" altLang="zh-CN" sz="2400" i="1" dirty="0">
                  <a:solidFill>
                    <a:srgbClr val="000000"/>
                  </a:solidFill>
                  <a:latin typeface="Times New Roman" pitchFamily="18" charset="0"/>
                  <a:ea typeface="宋体" charset="-122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2366" y="1216012"/>
                <a:ext cx="3816424" cy="462434"/>
              </a:xfrm>
              <a:prstGeom prst="rect">
                <a:avLst/>
              </a:prstGeom>
              <a:blipFill>
                <a:blip r:embed="rId2"/>
                <a:stretch>
                  <a:fillRect t="-3947" b="-263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447" y="973679"/>
            <a:ext cx="9620597" cy="55238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6688831" y="3861049"/>
                <a:ext cx="2592288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800100" lvl="1" indent="-342900" fontAlgn="base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l"/>
                </a:pPr>
                <a14:m>
                  <m:oMath xmlns:m="http://schemas.openxmlformats.org/officeDocument/2006/math">
                    <m:r>
                      <a:rPr kumimoji="1" lang="en-US" altLang="zh-CN" sz="24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𝑌</m:t>
                    </m:r>
                    <m:r>
                      <a:rPr kumimoji="1" lang="en-US" altLang="zh-CN" sz="24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 = </m:t>
                    </m:r>
                    <m:r>
                      <a:rPr kumimoji="1" lang="en-US" altLang="zh-CN" sz="24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𝐴</m:t>
                    </m:r>
                    <m:acc>
                      <m:accPr>
                        <m:chr m:val="̅"/>
                        <m:ctrlPr>
                          <a:rPr kumimoji="1" lang="en-US" altLang="zh-CN" sz="24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accPr>
                      <m:e>
                        <m:r>
                          <a:rPr kumimoji="1" lang="en-US" altLang="zh-CN" sz="24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𝐵</m:t>
                        </m:r>
                      </m:e>
                    </m:acc>
                  </m:oMath>
                </a14:m>
                <a:endParaRPr kumimoji="1" lang="en-US" altLang="zh-CN" sz="2400" i="1" dirty="0">
                  <a:solidFill>
                    <a:srgbClr val="000000"/>
                  </a:solidFill>
                  <a:latin typeface="Times New Roman" pitchFamily="18" charset="0"/>
                  <a:ea typeface="宋体" charset="-122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8831" y="3861049"/>
                <a:ext cx="2592288" cy="461665"/>
              </a:xfrm>
              <a:prstGeom prst="rect">
                <a:avLst/>
              </a:prstGeom>
              <a:blipFill>
                <a:blip r:embed="rId4"/>
                <a:stretch>
                  <a:fillRect t="-5263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组合 8">
            <a:extLst>
              <a:ext uri="{FF2B5EF4-FFF2-40B4-BE49-F238E27FC236}">
                <a16:creationId xmlns:a16="http://schemas.microsoft.com/office/drawing/2014/main" id="{C2FB8800-ACAD-4774-BA53-6A740FF2695C}"/>
              </a:ext>
            </a:extLst>
          </p:cNvPr>
          <p:cNvGrpSpPr/>
          <p:nvPr/>
        </p:nvGrpSpPr>
        <p:grpSpPr>
          <a:xfrm>
            <a:off x="838200" y="2828112"/>
            <a:ext cx="6864847" cy="3669460"/>
            <a:chOff x="838200" y="2828112"/>
            <a:chExt cx="6864847" cy="3669460"/>
          </a:xfrm>
        </p:grpSpPr>
        <p:sp>
          <p:nvSpPr>
            <p:cNvPr id="7" name="文本框 6"/>
            <p:cNvSpPr txBox="1"/>
            <p:nvPr/>
          </p:nvSpPr>
          <p:spPr>
            <a:xfrm>
              <a:off x="838200" y="6035907"/>
              <a:ext cx="527740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zh-CN" altLang="en-US" sz="2400" dirty="0">
                  <a:solidFill>
                    <a:srgbClr val="0070C0"/>
                  </a:solidFill>
                  <a:latin typeface="Tahoma" pitchFamily="34" charset="0"/>
                  <a:ea typeface="宋体" charset="-122"/>
                </a:rPr>
                <a:t>注意：无关项不能浮空，必须连接到</a:t>
              </a:r>
              <a:r>
                <a:rPr kumimoji="1" lang="en-US" altLang="zh-CN" sz="2400" dirty="0">
                  <a:solidFill>
                    <a:srgbClr val="0070C0"/>
                  </a:solidFill>
                  <a:latin typeface="Tahoma" pitchFamily="34" charset="0"/>
                  <a:ea typeface="宋体" charset="-122"/>
                </a:rPr>
                <a:t>0</a:t>
              </a:r>
              <a:endParaRPr kumimoji="1" lang="zh-CN" altLang="en-US" sz="2400" dirty="0">
                <a:solidFill>
                  <a:srgbClr val="0070C0"/>
                </a:solidFill>
                <a:latin typeface="Tahoma" pitchFamily="34" charset="0"/>
                <a:ea typeface="宋体" charset="-122"/>
              </a:endParaRPr>
            </a:p>
          </p:txBody>
        </p:sp>
        <p:sp>
          <p:nvSpPr>
            <p:cNvPr id="2" name="椭圆 1">
              <a:extLst>
                <a:ext uri="{FF2B5EF4-FFF2-40B4-BE49-F238E27FC236}">
                  <a16:creationId xmlns:a16="http://schemas.microsoft.com/office/drawing/2014/main" id="{73AF6AFD-8984-4268-9F17-FFEFCB9AFEAF}"/>
                </a:ext>
              </a:extLst>
            </p:cNvPr>
            <p:cNvSpPr/>
            <p:nvPr/>
          </p:nvSpPr>
          <p:spPr bwMode="auto">
            <a:xfrm>
              <a:off x="7278977" y="2828112"/>
              <a:ext cx="424070" cy="337677"/>
            </a:xfrm>
            <a:prstGeom prst="ellipse">
              <a:avLst/>
            </a:prstGeom>
            <a:noFill/>
            <a:ln w="19050" cap="flat" cmpd="sng" algn="ctr">
              <a:solidFill>
                <a:srgbClr val="FF0000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  <a:ea typeface="宋体" pitchFamily="2" charset="-122"/>
              </a:endParaRPr>
            </a:p>
          </p:txBody>
        </p:sp>
        <p:cxnSp>
          <p:nvCxnSpPr>
            <p:cNvPr id="10" name="直接箭头连接符 9">
              <a:extLst>
                <a:ext uri="{FF2B5EF4-FFF2-40B4-BE49-F238E27FC236}">
                  <a16:creationId xmlns:a16="http://schemas.microsoft.com/office/drawing/2014/main" id="{A1867EEB-10B7-490D-A04C-0E9D5BF729EB}"/>
                </a:ext>
              </a:extLst>
            </p:cNvPr>
            <p:cNvCxnSpPr>
              <a:cxnSpLocks/>
              <a:stCxn id="2" idx="4"/>
            </p:cNvCxnSpPr>
            <p:nvPr/>
          </p:nvCxnSpPr>
          <p:spPr bwMode="auto">
            <a:xfrm flipH="1">
              <a:off x="5320147" y="3165789"/>
              <a:ext cx="2170865" cy="2841542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FF0000"/>
              </a:solidFill>
              <a:prstDash val="dash"/>
              <a:miter lim="800000"/>
              <a:headEnd type="none" w="med" len="med"/>
              <a:tailEnd type="triangle"/>
            </a:ln>
            <a:effectLst/>
          </p:spPr>
        </p:cxnSp>
      </p:grp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E5322803-90A0-4A67-993A-638293F87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9DF0B-D505-483A-BDA3-D5167758AEB4}" type="slidenum">
              <a:rPr lang="zh-CN" altLang="en-US" sz="1400" b="1" smtClean="0"/>
              <a:pPr/>
              <a:t>66</a:t>
            </a:fld>
            <a:r>
              <a:rPr lang="zh-CN" altLang="en-US"/>
              <a:t> </a:t>
            </a:r>
            <a:r>
              <a:rPr lang="en-US" altLang="zh-CN"/>
              <a:t>/</a:t>
            </a:r>
            <a:r>
              <a:rPr lang="zh-CN" altLang="en-US"/>
              <a:t> </a:t>
            </a:r>
            <a:r>
              <a:rPr lang="en-US" altLang="zh-CN"/>
              <a:t>67</a:t>
            </a:r>
            <a:endParaRPr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E660EA45-9BF5-43FB-88A9-E7AF2EFA7B5B}"/>
              </a:ext>
            </a:extLst>
          </p:cNvPr>
          <p:cNvSpPr/>
          <p:nvPr/>
        </p:nvSpPr>
        <p:spPr bwMode="auto">
          <a:xfrm>
            <a:off x="1249745" y="1925734"/>
            <a:ext cx="4680000" cy="288000"/>
          </a:xfrm>
          <a:prstGeom prst="rect">
            <a:avLst/>
          </a:prstGeom>
          <a:solidFill>
            <a:schemeClr val="accent1">
              <a:lumMod val="60000"/>
              <a:lumOff val="40000"/>
              <a:alpha val="30196"/>
            </a:schemeClr>
          </a:solidFill>
          <a:ln w="19050" cap="flat" cmpd="sng" algn="ctr">
            <a:noFill/>
            <a:prstDash val="dash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zh-CN" altLang="en-US" sz="2400">
              <a:solidFill>
                <a:srgbClr val="000000"/>
              </a:solidFill>
              <a:latin typeface="Tahoma" pitchFamily="34" charset="0"/>
              <a:ea typeface="宋体" pitchFamily="2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E613F87F-D4FF-463A-AB74-D91E0F466690}"/>
              </a:ext>
            </a:extLst>
          </p:cNvPr>
          <p:cNvSpPr/>
          <p:nvPr/>
        </p:nvSpPr>
        <p:spPr bwMode="auto">
          <a:xfrm>
            <a:off x="1249745" y="3251595"/>
            <a:ext cx="4680000" cy="288000"/>
          </a:xfrm>
          <a:prstGeom prst="rect">
            <a:avLst/>
          </a:prstGeom>
          <a:solidFill>
            <a:schemeClr val="accent1">
              <a:lumMod val="60000"/>
              <a:lumOff val="40000"/>
              <a:alpha val="30196"/>
            </a:schemeClr>
          </a:solidFill>
          <a:ln w="19050" cap="flat" cmpd="sng" algn="ctr">
            <a:noFill/>
            <a:prstDash val="dash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zh-CN" altLang="en-US" sz="2400">
              <a:solidFill>
                <a:srgbClr val="000000"/>
              </a:solidFill>
              <a:latin typeface="Tahoma" pitchFamily="34" charset="0"/>
              <a:ea typeface="宋体" pitchFamily="2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4F5E88C5-7B35-4CD4-9B78-ACA4990A7B7D}"/>
              </a:ext>
            </a:extLst>
          </p:cNvPr>
          <p:cNvSpPr/>
          <p:nvPr/>
        </p:nvSpPr>
        <p:spPr bwMode="auto">
          <a:xfrm>
            <a:off x="1249745" y="5252193"/>
            <a:ext cx="4680000" cy="288000"/>
          </a:xfrm>
          <a:prstGeom prst="rect">
            <a:avLst/>
          </a:prstGeom>
          <a:solidFill>
            <a:schemeClr val="accent1">
              <a:lumMod val="60000"/>
              <a:lumOff val="40000"/>
              <a:alpha val="30196"/>
            </a:schemeClr>
          </a:solidFill>
          <a:ln w="19050" cap="flat" cmpd="sng" algn="ctr">
            <a:noFill/>
            <a:prstDash val="dash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zh-CN" altLang="en-US" sz="2400">
              <a:solidFill>
                <a:srgbClr val="000000"/>
              </a:solidFill>
              <a:latin typeface="Tahoma" pitchFamily="34" charset="0"/>
              <a:ea typeface="宋体" pitchFamily="2" charset="-122"/>
            </a:endParaRPr>
          </a:p>
        </p:txBody>
      </p:sp>
      <p:sp>
        <p:nvSpPr>
          <p:cNvPr id="14" name="箭头: 上弧形 13">
            <a:extLst>
              <a:ext uri="{FF2B5EF4-FFF2-40B4-BE49-F238E27FC236}">
                <a16:creationId xmlns:a16="http://schemas.microsoft.com/office/drawing/2014/main" id="{A90285E8-1C8D-2725-272D-77549D35A16F}"/>
              </a:ext>
            </a:extLst>
          </p:cNvPr>
          <p:cNvSpPr/>
          <p:nvPr/>
        </p:nvSpPr>
        <p:spPr>
          <a:xfrm rot="552561">
            <a:off x="5993850" y="1545063"/>
            <a:ext cx="2141600" cy="230534"/>
          </a:xfrm>
          <a:prstGeom prst="curvedDownArrow">
            <a:avLst/>
          </a:prstGeom>
          <a:solidFill>
            <a:schemeClr val="accent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箭头: 上弧形 14">
            <a:extLst>
              <a:ext uri="{FF2B5EF4-FFF2-40B4-BE49-F238E27FC236}">
                <a16:creationId xmlns:a16="http://schemas.microsoft.com/office/drawing/2014/main" id="{C0C3BDD6-1124-F679-9FB3-0519F5ECFBE5}"/>
              </a:ext>
            </a:extLst>
          </p:cNvPr>
          <p:cNvSpPr/>
          <p:nvPr/>
        </p:nvSpPr>
        <p:spPr>
          <a:xfrm rot="154483">
            <a:off x="5994398" y="4308040"/>
            <a:ext cx="2141600" cy="230534"/>
          </a:xfrm>
          <a:prstGeom prst="curvedDownArrow">
            <a:avLst/>
          </a:prstGeom>
          <a:solidFill>
            <a:schemeClr val="accent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9197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标题 3"/>
              <p:cNvSpPr>
                <a:spLocks noGrp="1"/>
              </p:cNvSpPr>
              <p:nvPr>
                <p:ph type="title"/>
              </p:nvPr>
            </p:nvSpPr>
            <p:spPr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>
                <a:normAutofit/>
              </a:bodyPr>
              <a:lstStyle/>
              <a:p>
                <a:r>
                  <a:rPr lang="en-US" altLang="zh-CN" sz="4000" b="1" dirty="0"/>
                  <a:t>      </a:t>
                </a:r>
                <a:r>
                  <a:rPr lang="en-US" altLang="zh-CN" sz="4000" dirty="0">
                    <a:solidFill>
                      <a:schemeClr val="bg1">
                        <a:lumMod val="50000"/>
                      </a:schemeClr>
                    </a:solidFill>
                  </a:rPr>
                  <a:t>【</a:t>
                </a:r>
                <a:r>
                  <a:rPr lang="zh-CN" altLang="en-US" sz="4000" dirty="0">
                    <a:solidFill>
                      <a:schemeClr val="bg1">
                        <a:lumMod val="50000"/>
                      </a:schemeClr>
                    </a:solidFill>
                  </a:rPr>
                  <a:t>例</a:t>
                </a:r>
                <a:r>
                  <a:rPr lang="en-US" altLang="zh-CN" sz="4000" dirty="0">
                    <a:solidFill>
                      <a:schemeClr val="bg1">
                        <a:lumMod val="50000"/>
                      </a:schemeClr>
                    </a:solidFill>
                  </a:rPr>
                  <a:t>5.6】</a:t>
                </a:r>
                <a:r>
                  <a:rPr lang="zh-CN" altLang="en-US" sz="4000" dirty="0"/>
                  <a:t>使用</a:t>
                </a:r>
                <a:r>
                  <a:rPr lang="en-US" altLang="zh-CN" sz="4000" dirty="0"/>
                  <a:t>LE</a:t>
                </a:r>
                <a:r>
                  <a:rPr lang="zh-CN" altLang="en-US" sz="4000" dirty="0"/>
                  <a:t>实现 </a:t>
                </a:r>
                <a14:m>
                  <m:oMath xmlns:m="http://schemas.openxmlformats.org/officeDocument/2006/math">
                    <m:r>
                      <a:rPr kumimoji="1" lang="en-US" altLang="zh-CN" sz="4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𝑌</m:t>
                    </m:r>
                    <m:r>
                      <a:rPr kumimoji="1" lang="en-US" altLang="zh-CN" sz="4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sz="40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𝐽𝐾𝐿𝑀</m:t>
                    </m:r>
                    <m:r>
                      <a:rPr kumimoji="1" lang="en-US" altLang="zh-CN" sz="4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𝑃𝑄𝑅</m:t>
                    </m:r>
                  </m:oMath>
                </a14:m>
                <a:endParaRPr lang="zh-CN" altLang="en-US" sz="4000" dirty="0"/>
              </a:p>
            </p:txBody>
          </p:sp>
        </mc:Choice>
        <mc:Fallback xmlns="">
          <p:sp>
            <p:nvSpPr>
              <p:cNvPr id="4" name="标题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t="-4730" b="-141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组合 6">
            <a:extLst>
              <a:ext uri="{FF2B5EF4-FFF2-40B4-BE49-F238E27FC236}">
                <a16:creationId xmlns:a16="http://schemas.microsoft.com/office/drawing/2014/main" id="{E93A3891-91FF-42C3-9D93-892EB16FBE4E}"/>
              </a:ext>
            </a:extLst>
          </p:cNvPr>
          <p:cNvGrpSpPr/>
          <p:nvPr/>
        </p:nvGrpSpPr>
        <p:grpSpPr>
          <a:xfrm>
            <a:off x="1397297" y="982125"/>
            <a:ext cx="8251008" cy="5793749"/>
            <a:chOff x="1397297" y="841879"/>
            <a:chExt cx="8279574" cy="5933996"/>
          </a:xfrm>
        </p:grpSpPr>
        <p:pic>
          <p:nvPicPr>
            <p:cNvPr id="5" name="Picture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97297" y="874126"/>
              <a:ext cx="8279574" cy="59017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" name="矩形: 圆角 2">
              <a:extLst>
                <a:ext uri="{FF2B5EF4-FFF2-40B4-BE49-F238E27FC236}">
                  <a16:creationId xmlns:a16="http://schemas.microsoft.com/office/drawing/2014/main" id="{D23D8A07-16C0-44F7-8912-DBAA3B5657D9}"/>
                </a:ext>
              </a:extLst>
            </p:cNvPr>
            <p:cNvSpPr/>
            <p:nvPr/>
          </p:nvSpPr>
          <p:spPr>
            <a:xfrm>
              <a:off x="4167446" y="841880"/>
              <a:ext cx="1080655" cy="4062632"/>
            </a:xfrm>
            <a:prstGeom prst="round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: 圆角 8">
              <a:extLst>
                <a:ext uri="{FF2B5EF4-FFF2-40B4-BE49-F238E27FC236}">
                  <a16:creationId xmlns:a16="http://schemas.microsoft.com/office/drawing/2014/main" id="{DEC1FD28-98EB-492D-AA51-D30F82C97FB7}"/>
                </a:ext>
              </a:extLst>
            </p:cNvPr>
            <p:cNvSpPr/>
            <p:nvPr/>
          </p:nvSpPr>
          <p:spPr>
            <a:xfrm>
              <a:off x="7747462" y="841879"/>
              <a:ext cx="612370" cy="4062632"/>
            </a:xfrm>
            <a:prstGeom prst="round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B746025-6F07-46E6-8B83-7F0FD03766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9DF0B-D505-483A-BDA3-D5167758AEB4}" type="slidenum">
              <a:rPr lang="zh-CN" altLang="en-US" sz="1400" b="1" smtClean="0"/>
              <a:pPr/>
              <a:t>67</a:t>
            </a:fld>
            <a:r>
              <a:rPr lang="zh-CN" altLang="en-US"/>
              <a:t> </a:t>
            </a:r>
            <a:r>
              <a:rPr lang="en-US" altLang="zh-CN"/>
              <a:t>/</a:t>
            </a:r>
            <a:r>
              <a:rPr lang="zh-CN" altLang="en-US"/>
              <a:t> </a:t>
            </a:r>
            <a:r>
              <a:rPr lang="en-US" altLang="zh-CN"/>
              <a:t>67</a:t>
            </a:r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B8356AC-0782-4795-8766-1AEF00D32919}"/>
              </a:ext>
            </a:extLst>
          </p:cNvPr>
          <p:cNvSpPr/>
          <p:nvPr/>
        </p:nvSpPr>
        <p:spPr bwMode="auto">
          <a:xfrm>
            <a:off x="1463701" y="4699461"/>
            <a:ext cx="8046059" cy="280761"/>
          </a:xfrm>
          <a:prstGeom prst="rect">
            <a:avLst/>
          </a:prstGeom>
          <a:solidFill>
            <a:schemeClr val="accent1">
              <a:lumMod val="60000"/>
              <a:lumOff val="40000"/>
              <a:alpha val="30196"/>
            </a:schemeClr>
          </a:solidFill>
          <a:ln w="19050" cap="flat" cmpd="sng" algn="ctr">
            <a:noFill/>
            <a:prstDash val="dash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zh-CN" altLang="en-US" sz="2400">
              <a:solidFill>
                <a:srgbClr val="000000"/>
              </a:solidFill>
              <a:latin typeface="Tahoma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900982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3253" name="Rectangle 2"/>
              <p:cNvSpPr>
                <a:spLocks noGrp="1" noChangeArrowheads="1"/>
              </p:cNvSpPr>
              <p:nvPr>
                <p:ph type="title"/>
              </p:nvPr>
            </p:nvSpPr>
            <p:spPr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>
                          <a:latin typeface="Cambria Math"/>
                        </a:rPr>
                        <m:t>𝑨</m:t>
                      </m:r>
                      <m:r>
                        <a:rPr lang="en-US" altLang="zh-CN" b="1" i="1">
                          <a:latin typeface="Cambria Math"/>
                        </a:rPr>
                        <m:t>=</m:t>
                      </m:r>
                      <m:r>
                        <a:rPr lang="en-US" altLang="zh-CN" b="1" i="1">
                          <a:latin typeface="Cambria Math"/>
                        </a:rPr>
                        <m:t>𝑩</m:t>
                      </m:r>
                      <m:r>
                        <a:rPr lang="en-US" altLang="zh-CN" b="1" i="1">
                          <a:latin typeface="Cambria Math"/>
                        </a:rPr>
                        <m:t>,  </m:t>
                      </m:r>
                      <m:r>
                        <a:rPr lang="en-US" altLang="zh-CN" b="1" i="1">
                          <a:latin typeface="Cambria Math"/>
                        </a:rPr>
                        <m:t>𝑨</m:t>
                      </m:r>
                      <m:r>
                        <a:rPr lang="en-US" altLang="zh-CN" b="1" i="1">
                          <a:latin typeface="Cambria Math"/>
                        </a:rPr>
                        <m:t>&gt;</m:t>
                      </m:r>
                      <m:r>
                        <a:rPr lang="en-US" altLang="zh-CN" b="1" i="1">
                          <a:latin typeface="Cambria Math"/>
                        </a:rPr>
                        <m:t>𝑩</m:t>
                      </m:r>
                      <m:r>
                        <a:rPr lang="en-US" altLang="zh-CN" b="1" i="1">
                          <a:latin typeface="Cambria Math"/>
                        </a:rPr>
                        <m:t>,  </m:t>
                      </m:r>
                      <m:r>
                        <a:rPr lang="en-US" altLang="zh-CN" b="1" i="1">
                          <a:latin typeface="Cambria Math"/>
                        </a:rPr>
                        <m:t>𝑨</m:t>
                      </m:r>
                      <m:r>
                        <a:rPr lang="en-US" altLang="zh-CN" b="1" i="1">
                          <a:latin typeface="Cambria Math"/>
                        </a:rPr>
                        <m:t>&lt;</m:t>
                      </m:r>
                      <m:r>
                        <a:rPr lang="en-US" altLang="zh-CN" b="1" i="1">
                          <a:latin typeface="Cambria Math"/>
                        </a:rPr>
                        <m:t>𝑩</m:t>
                      </m:r>
                    </m:oMath>
                  </m:oMathPara>
                </a14:m>
                <a:endParaRPr lang="zh-CN" altLang="en-US" b="1" dirty="0"/>
              </a:p>
            </p:txBody>
          </p:sp>
        </mc:Choice>
        <mc:Fallback xmlns="">
          <p:sp>
            <p:nvSpPr>
              <p:cNvPr id="53253" name="Rectang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495722" y="947055"/>
                <a:ext cx="3182223" cy="16954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2400" dirty="0"/>
                  <a:t>设：</a:t>
                </a:r>
                <a:r>
                  <a:rPr lang="en-US" altLang="zh-CN" sz="2400" dirty="0"/>
                  <a:t>4</a:t>
                </a:r>
                <a:r>
                  <a:rPr lang="zh-CN" altLang="en-US" sz="2400" dirty="0"/>
                  <a:t>位二进制数</a:t>
                </a:r>
                <a:r>
                  <a:rPr lang="en-US" altLang="zh-CN" sz="2400" dirty="0"/>
                  <a:t> </a:t>
                </a:r>
                <a:br>
                  <a:rPr lang="en-US" altLang="zh-CN" sz="2400" dirty="0"/>
                </a:br>
                <a:r>
                  <a:rPr lang="en-US" altLang="zh-CN" sz="2400" dirty="0"/>
                  <a:t>      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br>
                  <a:rPr lang="en-US" altLang="zh-CN" sz="2400" b="0" i="0" dirty="0">
                    <a:latin typeface="Cambria Math" panose="02040503050406030204" pitchFamily="18" charset="0"/>
                  </a:rPr>
                </a:br>
                <a:r>
                  <a:rPr lang="en-US" altLang="zh-CN" sz="2400" b="0" i="0" dirty="0">
                    <a:latin typeface="Cambria Math" panose="02040503050406030204" pitchFamily="18" charset="0"/>
                  </a:rPr>
                  <a:t>        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altLang="zh-CN" sz="2400" dirty="0"/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722" y="947055"/>
                <a:ext cx="3182223" cy="1695401"/>
              </a:xfrm>
              <a:prstGeom prst="rect">
                <a:avLst/>
              </a:prstGeom>
              <a:blipFill>
                <a:blip r:embed="rId5"/>
                <a:stretch>
                  <a:fillRect l="-28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组合 3">
            <a:extLst>
              <a:ext uri="{FF2B5EF4-FFF2-40B4-BE49-F238E27FC236}">
                <a16:creationId xmlns:a16="http://schemas.microsoft.com/office/drawing/2014/main" id="{EBF45728-BEC7-49F7-84FA-40F20ABC396F}"/>
              </a:ext>
            </a:extLst>
          </p:cNvPr>
          <p:cNvGrpSpPr/>
          <p:nvPr/>
        </p:nvGrpSpPr>
        <p:grpSpPr>
          <a:xfrm>
            <a:off x="7403869" y="1087229"/>
            <a:ext cx="4504219" cy="4530512"/>
            <a:chOff x="7403869" y="1087229"/>
            <a:chExt cx="4504219" cy="4530512"/>
          </a:xfrm>
        </p:grpSpPr>
        <p:pic>
          <p:nvPicPr>
            <p:cNvPr id="6" name="Picture 4" descr="C:\jobs\Marries\CH04\Tiff\AACFLPA0.tif">
              <a:extLst>
                <a:ext uri="{FF2B5EF4-FFF2-40B4-BE49-F238E27FC236}">
                  <a16:creationId xmlns:a16="http://schemas.microsoft.com/office/drawing/2014/main" id="{11F14036-579C-4A93-ADE6-94BB47F4B69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7581207" y="1087229"/>
              <a:ext cx="4326881" cy="4530512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矩形: 圆角 1">
              <a:extLst>
                <a:ext uri="{FF2B5EF4-FFF2-40B4-BE49-F238E27FC236}">
                  <a16:creationId xmlns:a16="http://schemas.microsoft.com/office/drawing/2014/main" id="{6220129B-679F-418C-8B84-783711D777B3}"/>
                </a:ext>
              </a:extLst>
            </p:cNvPr>
            <p:cNvSpPr/>
            <p:nvPr/>
          </p:nvSpPr>
          <p:spPr>
            <a:xfrm>
              <a:off x="7403869" y="2039389"/>
              <a:ext cx="2155767" cy="958735"/>
            </a:xfrm>
            <a:prstGeom prst="roundRect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749B38DE-B418-42B0-8A17-A080A731730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54154" y="947055"/>
            <a:ext cx="2152283" cy="2051069"/>
          </a:xfrm>
          <a:prstGeom prst="rect">
            <a:avLst/>
          </a:prstGeom>
        </p:spPr>
      </p:pic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AF255EED-82D3-477B-8B1D-40E409DA2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9DF0B-D505-483A-BDA3-D5167758AEB4}" type="slidenum">
              <a:rPr lang="zh-CN" altLang="en-US" sz="1400" b="1" smtClean="0"/>
              <a:pPr/>
              <a:t>7</a:t>
            </a:fld>
            <a:r>
              <a:rPr lang="zh-CN" altLang="en-US"/>
              <a:t> </a:t>
            </a:r>
            <a:r>
              <a:rPr lang="en-US" altLang="zh-CN"/>
              <a:t>/</a:t>
            </a:r>
            <a:r>
              <a:rPr lang="zh-CN" altLang="en-US"/>
              <a:t> </a:t>
            </a:r>
            <a:r>
              <a:rPr lang="en-US" altLang="zh-CN"/>
              <a:t>67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60973E12-96FF-4838-AA86-B2B2C4E85517}"/>
                  </a:ext>
                </a:extLst>
              </p:cNvPr>
              <p:cNvSpPr txBox="1"/>
              <p:nvPr/>
            </p:nvSpPr>
            <p:spPr>
              <a:xfrm>
                <a:off x="495722" y="2888380"/>
                <a:ext cx="8230143" cy="22520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  <m:r>
                          <a:rPr lang="en-US" altLang="zh-CN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𝑩</m:t>
                        </m:r>
                      </m:e>
                    </m:d>
                    <m:r>
                      <a:rPr lang="en-US" altLang="zh-CN" sz="2400" b="1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  <m:sSub>
                      <m:sSubPr>
                        <m:ctrlPr>
                          <a:rPr lang="en-US" altLang="zh-CN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sSub>
                      <m:sSubPr>
                        <m:ctrlPr>
                          <a:rPr lang="en-US" altLang="zh-CN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sSub>
                      <m:sSubPr>
                        <m:ctrlPr>
                          <a:rPr lang="en-US" altLang="zh-CN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br>
                  <a:rPr lang="en-US" altLang="zh-CN" sz="2400" dirty="0"/>
                </a:br>
                <a:r>
                  <a:rPr lang="en-US" altLang="zh-CN" sz="2400" dirty="0"/>
                  <a:t>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altLang="zh-CN" sz="2400" b="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CN" sz="2400" b="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CN" sz="2400" b="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400" b="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b="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acc>
                      </m:e>
                      <m:sub>
                        <m:r>
                          <a:rPr lang="en-US" altLang="zh-CN" sz="2400" b="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acc>
                      </m:e>
                      <m:sub>
                        <m:r>
                          <a:rPr lang="en-US" altLang="zh-CN" sz="2400" b="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2400" dirty="0"/>
                  <a:t>    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=0,1,2,3</m:t>
                        </m:r>
                      </m:e>
                    </m:d>
                  </m:oMath>
                </a14:m>
                <a:br>
                  <a:rPr lang="en-US" altLang="zh-CN" sz="2400" dirty="0"/>
                </a:br>
                <a:r>
                  <a:rPr lang="en-US" altLang="zh-CN" sz="2400" dirty="0"/>
                  <a:t>  </a:t>
                </a:r>
                <a:r>
                  <a:rPr lang="zh-CN" altLang="en-US" sz="2000" dirty="0">
                    <a:solidFill>
                      <a:schemeClr val="accent1"/>
                    </a:solidFill>
                  </a:rPr>
                  <a:t>只有当</a:t>
                </a:r>
                <a14:m>
                  <m:oMath xmlns:m="http://schemas.openxmlformats.org/officeDocument/2006/math">
                    <m:r>
                      <a:rPr lang="en-US" altLang="zh-CN" sz="2000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zh-CN" altLang="en-US" sz="2000" dirty="0">
                    <a:solidFill>
                      <a:schemeClr val="accent1"/>
                    </a:solidFill>
                  </a:rPr>
                  <a:t>位置上的一组比特相等</a:t>
                </a:r>
                <a:r>
                  <a:rPr lang="en-US" altLang="zh-CN" sz="2000" dirty="0">
                    <a:solidFill>
                      <a:schemeClr val="accent1"/>
                    </a:solidFill>
                  </a:rPr>
                  <a:t>(</a:t>
                </a:r>
                <a:r>
                  <a:rPr lang="zh-CN" altLang="en-US" sz="2000" dirty="0">
                    <a:solidFill>
                      <a:schemeClr val="accent1"/>
                    </a:solidFill>
                  </a:rPr>
                  <a:t>全</a:t>
                </a:r>
                <a:r>
                  <a:rPr lang="en-US" altLang="zh-CN" sz="2000" dirty="0">
                    <a:solidFill>
                      <a:schemeClr val="accent1"/>
                    </a:solidFill>
                  </a:rPr>
                  <a:t>0</a:t>
                </a:r>
                <a:r>
                  <a:rPr lang="zh-CN" altLang="en-US" sz="2000" dirty="0">
                    <a:solidFill>
                      <a:schemeClr val="accent1"/>
                    </a:solidFill>
                  </a:rPr>
                  <a:t>或全</a:t>
                </a:r>
                <a:r>
                  <a:rPr lang="en-US" altLang="zh-CN" sz="2000" dirty="0">
                    <a:solidFill>
                      <a:schemeClr val="accent1"/>
                    </a:solidFill>
                  </a:rPr>
                  <a:t>1)</a:t>
                </a:r>
                <a:r>
                  <a:rPr lang="zh-CN" altLang="en-US" sz="2000" dirty="0">
                    <a:solidFill>
                      <a:schemeClr val="accent1"/>
                    </a:solidFill>
                  </a:rPr>
                  <a:t>时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0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altLang="zh-CN" sz="2000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endParaRPr lang="en-US" altLang="zh-CN" sz="2400" b="1" dirty="0">
                  <a:solidFill>
                    <a:schemeClr val="accent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2400" dirty="0"/>
                  <a:t>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zh-CN" altLang="en-US" sz="2400" i="1">
                        <a:latin typeface="Cambria Math" panose="02040503050406030204" pitchFamily="18" charset="0"/>
                      </a:rPr>
                      <m:t>、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m:rPr>
                        <m:nor/>
                      </m:rPr>
                      <a:rPr lang="zh-CN" altLang="en-US" sz="2400" dirty="0"/>
                      <m:t>、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m:rPr>
                        <m:nor/>
                      </m:rPr>
                      <a:rPr lang="zh-CN" altLang="en-US" sz="2400" dirty="0"/>
                      <m:t>、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60973E12-96FF-4838-AA86-B2B2C4E855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722" y="2888380"/>
                <a:ext cx="8230143" cy="2252027"/>
              </a:xfrm>
              <a:prstGeom prst="rect">
                <a:avLst/>
              </a:prstGeom>
              <a:blipFill>
                <a:blip r:embed="rId8"/>
                <a:stretch>
                  <a:fillRect l="-9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BE3CAFD0-6438-4D62-8A46-0D036C36AF95}"/>
                  </a:ext>
                </a:extLst>
              </p:cNvPr>
              <p:cNvSpPr txBox="1"/>
              <p:nvPr/>
            </p:nvSpPr>
            <p:spPr>
              <a:xfrm>
                <a:off x="495722" y="5159747"/>
                <a:ext cx="8230143" cy="14643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  <m:r>
                          <a:rPr lang="en-US" altLang="zh-CN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&gt;</m:t>
                        </m:r>
                        <m:r>
                          <a:rPr lang="en-US" altLang="zh-CN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𝑩</m:t>
                        </m:r>
                      </m:e>
                    </m:d>
                    <m:r>
                      <a:rPr lang="en-US" altLang="zh-CN" sz="2400" b="1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  <m:sSub>
                      <m:sSubPr>
                        <m:ctrlPr>
                          <a:rPr lang="en-US" altLang="zh-CN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altLang="zh-CN" sz="2400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</a:rPr>
                              <m:t>𝑩</m:t>
                            </m:r>
                          </m:e>
                        </m:acc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24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4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  <m:sSub>
                      <m:sSubPr>
                        <m:ctrlPr>
                          <a:rPr lang="en-US" altLang="zh-CN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sSub>
                      <m:sSubPr>
                        <m:ctrlPr>
                          <a:rPr lang="en-US" altLang="zh-CN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altLang="zh-CN" sz="2400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</a:rPr>
                              <m:t>𝑩</m:t>
                            </m:r>
                          </m:e>
                        </m:acc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24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4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  <m:sSub>
                      <m:sSubPr>
                        <m:ctrlPr>
                          <a:rPr lang="en-US" altLang="zh-CN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4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sSub>
                      <m:sSubPr>
                        <m:ctrlPr>
                          <a:rPr lang="en-US" altLang="zh-CN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sSub>
                      <m:sSubPr>
                        <m:ctrlPr>
                          <a:rPr lang="en-US" altLang="zh-CN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altLang="zh-CN" sz="2400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</a:rPr>
                              <m:t>𝑩</m:t>
                            </m:r>
                          </m:e>
                        </m:acc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2400" b="1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24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  <m:sSub>
                      <m:sSubPr>
                        <m:ctrlPr>
                          <a:rPr lang="en-US" altLang="zh-CN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sSub>
                      <m:sSubPr>
                        <m:ctrlPr>
                          <a:rPr lang="en-US" altLang="zh-CN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4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sSub>
                      <m:sSubPr>
                        <m:ctrlPr>
                          <a:rPr lang="en-US" altLang="zh-CN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sSub>
                      <m:sSubPr>
                        <m:ctrlPr>
                          <a:rPr lang="en-US" altLang="zh-CN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altLang="zh-CN" sz="2400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</a:rPr>
                              <m:t>𝑩</m:t>
                            </m:r>
                          </m:e>
                        </m:acc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endParaRPr lang="en-US" altLang="zh-CN" sz="2400" dirty="0"/>
              </a:p>
              <a:p>
                <a:pPr marL="342900" indent="-34290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  <m:r>
                          <a:rPr lang="en-US" altLang="zh-CN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altLang="zh-CN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𝑩</m:t>
                        </m:r>
                      </m:e>
                    </m:d>
                    <m:r>
                      <a:rPr lang="en-US" altLang="zh-CN" sz="2400" b="1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altLang="zh-CN" sz="2400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  <m:t>𝑨</m:t>
                            </m:r>
                          </m:e>
                        </m:acc>
                      </m:e>
                      <m:sub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  <m:sSub>
                      <m:sSubPr>
                        <m:ctrlPr>
                          <a:rPr lang="en-US" altLang="zh-CN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𝑩</m:t>
                        </m:r>
                      </m:e>
                      <m:sub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  <m:r>
                      <a:rPr lang="en-US" altLang="zh-CN" sz="2400" b="1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24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  <m:sSub>
                      <m:sSubPr>
                        <m:ctrlPr>
                          <a:rPr lang="en-US" altLang="zh-CN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altLang="zh-CN" sz="2400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</a:rPr>
                              <m:t>𝑨</m:t>
                            </m:r>
                          </m:e>
                        </m:acc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sSub>
                      <m:sSubPr>
                        <m:ctrlPr>
                          <a:rPr lang="en-US" altLang="zh-CN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𝑩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sz="2400" b="1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24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  <m:sSub>
                      <m:sSubPr>
                        <m:ctrlPr>
                          <a:rPr lang="en-US" altLang="zh-CN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sSub>
                      <m:sSubPr>
                        <m:ctrlPr>
                          <a:rPr lang="en-US" altLang="zh-CN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altLang="zh-CN" sz="2400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</a:rPr>
                              <m:t>𝑨</m:t>
                            </m:r>
                          </m:e>
                        </m:acc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sSub>
                      <m:sSubPr>
                        <m:ctrlPr>
                          <a:rPr lang="en-US" altLang="zh-CN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𝑩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2400" b="1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24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  <m:sSub>
                      <m:sSubPr>
                        <m:ctrlPr>
                          <a:rPr lang="en-US" altLang="zh-CN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sSub>
                      <m:sSubPr>
                        <m:ctrlPr>
                          <a:rPr lang="en-US" altLang="zh-CN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sSub>
                      <m:sSubPr>
                        <m:ctrlPr>
                          <a:rPr lang="en-US" altLang="zh-CN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altLang="zh-CN" sz="2400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</a:rPr>
                              <m:t>𝑨</m:t>
                            </m:r>
                          </m:e>
                        </m:acc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sSub>
                      <m:sSubPr>
                        <m:ctrlPr>
                          <a:rPr lang="en-US" altLang="zh-CN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𝑩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BE3CAFD0-6438-4D62-8A46-0D036C36AF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722" y="5159747"/>
                <a:ext cx="8230143" cy="1464375"/>
              </a:xfrm>
              <a:prstGeom prst="rect">
                <a:avLst/>
              </a:prstGeom>
              <a:blipFill>
                <a:blip r:embed="rId9"/>
                <a:stretch>
                  <a:fillRect l="-963" b="-66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60649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solidFill>
            <a:schemeClr val="accent5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en-US" altLang="zh-CN" sz="4000" spc="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4000" spc="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位比较器 </a:t>
            </a:r>
            <a:r>
              <a:rPr lang="en-US" altLang="zh-CN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74</a:t>
            </a:r>
            <a:r>
              <a:rPr lang="en-US" altLang="zh-CN" sz="4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HC</a:t>
            </a:r>
            <a:r>
              <a:rPr lang="en-US" altLang="zh-CN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85</a:t>
            </a:r>
            <a:endParaRPr lang="zh-CN" altLang="en-US" sz="4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220037" y="908790"/>
            <a:ext cx="7907775" cy="5447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CB6318A6-7EE6-4DA8-AB9F-FE09C3EF3535}"/>
              </a:ext>
            </a:extLst>
          </p:cNvPr>
          <p:cNvGrpSpPr/>
          <p:nvPr/>
        </p:nvGrpSpPr>
        <p:grpSpPr>
          <a:xfrm>
            <a:off x="33301" y="1352919"/>
            <a:ext cx="4166592" cy="4790276"/>
            <a:chOff x="33301" y="1352919"/>
            <a:chExt cx="4166592" cy="4790276"/>
          </a:xfrm>
        </p:grpSpPr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D61B7B33-18AF-4E47-981F-6AD1160A22BC}"/>
                </a:ext>
              </a:extLst>
            </p:cNvPr>
            <p:cNvSpPr/>
            <p:nvPr/>
          </p:nvSpPr>
          <p:spPr>
            <a:xfrm>
              <a:off x="1350554" y="1352919"/>
              <a:ext cx="1262231" cy="479027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800" b="1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74HC85</a:t>
              </a:r>
              <a:endParaRPr lang="zh-CN" altLang="en-US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cxnSp>
          <p:nvCxnSpPr>
            <p:cNvPr id="16" name="直接箭头连接符 15">
              <a:extLst>
                <a:ext uri="{FF2B5EF4-FFF2-40B4-BE49-F238E27FC236}">
                  <a16:creationId xmlns:a16="http://schemas.microsoft.com/office/drawing/2014/main" id="{5FB84D56-CC2E-4CCD-9855-4D0EB0361FA8}"/>
                </a:ext>
              </a:extLst>
            </p:cNvPr>
            <p:cNvCxnSpPr>
              <a:cxnSpLocks/>
            </p:cNvCxnSpPr>
            <p:nvPr/>
          </p:nvCxnSpPr>
          <p:spPr>
            <a:xfrm>
              <a:off x="898895" y="4663756"/>
              <a:ext cx="448888" cy="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箭头连接符 16">
              <a:extLst>
                <a:ext uri="{FF2B5EF4-FFF2-40B4-BE49-F238E27FC236}">
                  <a16:creationId xmlns:a16="http://schemas.microsoft.com/office/drawing/2014/main" id="{3FCC864A-0BFD-4646-9FBC-080F2D31DAE5}"/>
                </a:ext>
              </a:extLst>
            </p:cNvPr>
            <p:cNvCxnSpPr>
              <a:cxnSpLocks/>
            </p:cNvCxnSpPr>
            <p:nvPr/>
          </p:nvCxnSpPr>
          <p:spPr>
            <a:xfrm>
              <a:off x="898895" y="2873077"/>
              <a:ext cx="448888" cy="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箭头连接符 17">
              <a:extLst>
                <a:ext uri="{FF2B5EF4-FFF2-40B4-BE49-F238E27FC236}">
                  <a16:creationId xmlns:a16="http://schemas.microsoft.com/office/drawing/2014/main" id="{8393370A-1372-42EC-B687-F5C4585993BF}"/>
                </a:ext>
              </a:extLst>
            </p:cNvPr>
            <p:cNvCxnSpPr>
              <a:cxnSpLocks/>
            </p:cNvCxnSpPr>
            <p:nvPr/>
          </p:nvCxnSpPr>
          <p:spPr>
            <a:xfrm>
              <a:off x="898895" y="2488028"/>
              <a:ext cx="448888" cy="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箭头连接符 18">
              <a:extLst>
                <a:ext uri="{FF2B5EF4-FFF2-40B4-BE49-F238E27FC236}">
                  <a16:creationId xmlns:a16="http://schemas.microsoft.com/office/drawing/2014/main" id="{1B495972-9149-42CC-8F91-2658782F727B}"/>
                </a:ext>
              </a:extLst>
            </p:cNvPr>
            <p:cNvCxnSpPr>
              <a:cxnSpLocks/>
            </p:cNvCxnSpPr>
            <p:nvPr/>
          </p:nvCxnSpPr>
          <p:spPr>
            <a:xfrm>
              <a:off x="898895" y="2102979"/>
              <a:ext cx="448888" cy="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箭头连接符 19">
              <a:extLst>
                <a:ext uri="{FF2B5EF4-FFF2-40B4-BE49-F238E27FC236}">
                  <a16:creationId xmlns:a16="http://schemas.microsoft.com/office/drawing/2014/main" id="{1A9B5E35-8152-4B6F-AA10-8C0E7569950B}"/>
                </a:ext>
              </a:extLst>
            </p:cNvPr>
            <p:cNvCxnSpPr>
              <a:cxnSpLocks/>
            </p:cNvCxnSpPr>
            <p:nvPr/>
          </p:nvCxnSpPr>
          <p:spPr>
            <a:xfrm>
              <a:off x="898895" y="5048806"/>
              <a:ext cx="448888" cy="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箭头连接符 20">
              <a:extLst>
                <a:ext uri="{FF2B5EF4-FFF2-40B4-BE49-F238E27FC236}">
                  <a16:creationId xmlns:a16="http://schemas.microsoft.com/office/drawing/2014/main" id="{1C9C8861-6EF4-4EF3-A729-D1A00B2DC183}"/>
                </a:ext>
              </a:extLst>
            </p:cNvPr>
            <p:cNvCxnSpPr>
              <a:cxnSpLocks/>
            </p:cNvCxnSpPr>
            <p:nvPr/>
          </p:nvCxnSpPr>
          <p:spPr>
            <a:xfrm>
              <a:off x="898895" y="5433856"/>
              <a:ext cx="448888" cy="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箭头连接符 21">
              <a:extLst>
                <a:ext uri="{FF2B5EF4-FFF2-40B4-BE49-F238E27FC236}">
                  <a16:creationId xmlns:a16="http://schemas.microsoft.com/office/drawing/2014/main" id="{1B1DA57F-052E-45EF-80A6-F43E5F700DDE}"/>
                </a:ext>
              </a:extLst>
            </p:cNvPr>
            <p:cNvCxnSpPr>
              <a:cxnSpLocks/>
            </p:cNvCxnSpPr>
            <p:nvPr/>
          </p:nvCxnSpPr>
          <p:spPr>
            <a:xfrm>
              <a:off x="898895" y="5818906"/>
              <a:ext cx="448888" cy="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箭头连接符 22">
              <a:extLst>
                <a:ext uri="{FF2B5EF4-FFF2-40B4-BE49-F238E27FC236}">
                  <a16:creationId xmlns:a16="http://schemas.microsoft.com/office/drawing/2014/main" id="{85FDBCD0-0F8F-4233-A94B-D072299E0979}"/>
                </a:ext>
              </a:extLst>
            </p:cNvPr>
            <p:cNvCxnSpPr>
              <a:cxnSpLocks/>
            </p:cNvCxnSpPr>
            <p:nvPr/>
          </p:nvCxnSpPr>
          <p:spPr>
            <a:xfrm>
              <a:off x="898895" y="1717930"/>
              <a:ext cx="448888" cy="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文本框 23">
                  <a:extLst>
                    <a:ext uri="{FF2B5EF4-FFF2-40B4-BE49-F238E27FC236}">
                      <a16:creationId xmlns:a16="http://schemas.microsoft.com/office/drawing/2014/main" id="{046BCAF3-01D1-47AA-9924-CCD704B2FF09}"/>
                    </a:ext>
                  </a:extLst>
                </p:cNvPr>
                <p:cNvSpPr txBox="1"/>
                <p:nvPr/>
              </p:nvSpPr>
              <p:spPr>
                <a:xfrm>
                  <a:off x="451335" y="1887769"/>
                  <a:ext cx="349135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zh-CN" altLang="en-US" sz="2000" b="1" dirty="0"/>
                </a:p>
              </p:txBody>
            </p:sp>
          </mc:Choice>
          <mc:Fallback xmlns="">
            <p:sp>
              <p:nvSpPr>
                <p:cNvPr id="24" name="文本框 23">
                  <a:extLst>
                    <a:ext uri="{FF2B5EF4-FFF2-40B4-BE49-F238E27FC236}">
                      <a16:creationId xmlns:a16="http://schemas.microsoft.com/office/drawing/2014/main" id="{046BCAF3-01D1-47AA-9924-CCD704B2FF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1335" y="1887769"/>
                  <a:ext cx="349135" cy="400110"/>
                </a:xfrm>
                <a:prstGeom prst="rect">
                  <a:avLst/>
                </a:prstGeom>
                <a:blipFill>
                  <a:blip r:embed="rId4"/>
                  <a:stretch>
                    <a:fillRect r="-24561" b="-153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文本框 24">
                  <a:extLst>
                    <a:ext uri="{FF2B5EF4-FFF2-40B4-BE49-F238E27FC236}">
                      <a16:creationId xmlns:a16="http://schemas.microsoft.com/office/drawing/2014/main" id="{D35F15FA-E804-4E51-B9B7-A630D11495DD}"/>
                    </a:ext>
                  </a:extLst>
                </p:cNvPr>
                <p:cNvSpPr txBox="1"/>
                <p:nvPr/>
              </p:nvSpPr>
              <p:spPr>
                <a:xfrm>
                  <a:off x="451335" y="1500733"/>
                  <a:ext cx="349135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</m:oMath>
                    </m:oMathPara>
                  </a14:m>
                  <a:endParaRPr lang="zh-CN" altLang="en-US" sz="2000" b="1" dirty="0"/>
                </a:p>
              </p:txBody>
            </p:sp>
          </mc:Choice>
          <mc:Fallback xmlns="">
            <p:sp>
              <p:nvSpPr>
                <p:cNvPr id="25" name="文本框 24">
                  <a:extLst>
                    <a:ext uri="{FF2B5EF4-FFF2-40B4-BE49-F238E27FC236}">
                      <a16:creationId xmlns:a16="http://schemas.microsoft.com/office/drawing/2014/main" id="{D35F15FA-E804-4E51-B9B7-A630D11495D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1335" y="1500733"/>
                  <a:ext cx="349135" cy="400110"/>
                </a:xfrm>
                <a:prstGeom prst="rect">
                  <a:avLst/>
                </a:prstGeom>
                <a:blipFill>
                  <a:blip r:embed="rId5"/>
                  <a:stretch>
                    <a:fillRect r="-24561" b="-151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文本框 25">
                  <a:extLst>
                    <a:ext uri="{FF2B5EF4-FFF2-40B4-BE49-F238E27FC236}">
                      <a16:creationId xmlns:a16="http://schemas.microsoft.com/office/drawing/2014/main" id="{C9E87071-1A20-45E5-9C1C-79FB737C2F59}"/>
                    </a:ext>
                  </a:extLst>
                </p:cNvPr>
                <p:cNvSpPr txBox="1"/>
                <p:nvPr/>
              </p:nvSpPr>
              <p:spPr>
                <a:xfrm>
                  <a:off x="451335" y="2274805"/>
                  <a:ext cx="349135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zh-CN" altLang="en-US" sz="2000" b="1" dirty="0"/>
                </a:p>
              </p:txBody>
            </p:sp>
          </mc:Choice>
          <mc:Fallback xmlns="">
            <p:sp>
              <p:nvSpPr>
                <p:cNvPr id="26" name="文本框 25">
                  <a:extLst>
                    <a:ext uri="{FF2B5EF4-FFF2-40B4-BE49-F238E27FC236}">
                      <a16:creationId xmlns:a16="http://schemas.microsoft.com/office/drawing/2014/main" id="{C9E87071-1A20-45E5-9C1C-79FB737C2F5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1335" y="2274805"/>
                  <a:ext cx="349135" cy="400110"/>
                </a:xfrm>
                <a:prstGeom prst="rect">
                  <a:avLst/>
                </a:prstGeom>
                <a:blipFill>
                  <a:blip r:embed="rId6"/>
                  <a:stretch>
                    <a:fillRect r="-24561" b="-151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文本框 26">
                  <a:extLst>
                    <a:ext uri="{FF2B5EF4-FFF2-40B4-BE49-F238E27FC236}">
                      <a16:creationId xmlns:a16="http://schemas.microsoft.com/office/drawing/2014/main" id="{0485FEC9-6B9E-4235-B22B-98CE09F3F3E7}"/>
                    </a:ext>
                  </a:extLst>
                </p:cNvPr>
                <p:cNvSpPr txBox="1"/>
                <p:nvPr/>
              </p:nvSpPr>
              <p:spPr>
                <a:xfrm>
                  <a:off x="451335" y="2661841"/>
                  <a:ext cx="349135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</m:oMath>
                    </m:oMathPara>
                  </a14:m>
                  <a:endParaRPr lang="zh-CN" altLang="en-US" sz="2000" b="1" dirty="0"/>
                </a:p>
              </p:txBody>
            </p:sp>
          </mc:Choice>
          <mc:Fallback xmlns="">
            <p:sp>
              <p:nvSpPr>
                <p:cNvPr id="27" name="文本框 26">
                  <a:extLst>
                    <a:ext uri="{FF2B5EF4-FFF2-40B4-BE49-F238E27FC236}">
                      <a16:creationId xmlns:a16="http://schemas.microsoft.com/office/drawing/2014/main" id="{0485FEC9-6B9E-4235-B22B-98CE09F3F3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1335" y="2661841"/>
                  <a:ext cx="349135" cy="400110"/>
                </a:xfrm>
                <a:prstGeom prst="rect">
                  <a:avLst/>
                </a:prstGeom>
                <a:blipFill>
                  <a:blip r:embed="rId7"/>
                  <a:stretch>
                    <a:fillRect r="-24561" b="-153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文本框 27">
                  <a:extLst>
                    <a:ext uri="{FF2B5EF4-FFF2-40B4-BE49-F238E27FC236}">
                      <a16:creationId xmlns:a16="http://schemas.microsoft.com/office/drawing/2014/main" id="{33ED85BF-EE6F-4CB5-8E68-F2E07074294D}"/>
                    </a:ext>
                  </a:extLst>
                </p:cNvPr>
                <p:cNvSpPr txBox="1"/>
                <p:nvPr/>
              </p:nvSpPr>
              <p:spPr>
                <a:xfrm>
                  <a:off x="451335" y="4456493"/>
                  <a:ext cx="349135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  <m:sub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</m:oMath>
                    </m:oMathPara>
                  </a14:m>
                  <a:endParaRPr lang="zh-CN" altLang="en-US" sz="2000" b="1" dirty="0"/>
                </a:p>
              </p:txBody>
            </p:sp>
          </mc:Choice>
          <mc:Fallback xmlns="">
            <p:sp>
              <p:nvSpPr>
                <p:cNvPr id="28" name="文本框 27">
                  <a:extLst>
                    <a:ext uri="{FF2B5EF4-FFF2-40B4-BE49-F238E27FC236}">
                      <a16:creationId xmlns:a16="http://schemas.microsoft.com/office/drawing/2014/main" id="{33ED85BF-EE6F-4CB5-8E68-F2E0707429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1335" y="4456493"/>
                  <a:ext cx="349135" cy="400110"/>
                </a:xfrm>
                <a:prstGeom prst="rect">
                  <a:avLst/>
                </a:prstGeom>
                <a:blipFill>
                  <a:blip r:embed="rId8"/>
                  <a:stretch>
                    <a:fillRect r="-22807" b="-151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文本框 28">
                  <a:extLst>
                    <a:ext uri="{FF2B5EF4-FFF2-40B4-BE49-F238E27FC236}">
                      <a16:creationId xmlns:a16="http://schemas.microsoft.com/office/drawing/2014/main" id="{4749B747-0825-46BE-9189-0DADCBF2B37C}"/>
                    </a:ext>
                  </a:extLst>
                </p:cNvPr>
                <p:cNvSpPr txBox="1"/>
                <p:nvPr/>
              </p:nvSpPr>
              <p:spPr>
                <a:xfrm>
                  <a:off x="451335" y="4843529"/>
                  <a:ext cx="349135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  <m:sub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zh-CN" altLang="en-US" sz="2000" b="1" dirty="0"/>
                </a:p>
              </p:txBody>
            </p:sp>
          </mc:Choice>
          <mc:Fallback xmlns="">
            <p:sp>
              <p:nvSpPr>
                <p:cNvPr id="29" name="文本框 28">
                  <a:extLst>
                    <a:ext uri="{FF2B5EF4-FFF2-40B4-BE49-F238E27FC236}">
                      <a16:creationId xmlns:a16="http://schemas.microsoft.com/office/drawing/2014/main" id="{4749B747-0825-46BE-9189-0DADCBF2B37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1335" y="4843529"/>
                  <a:ext cx="349135" cy="400110"/>
                </a:xfrm>
                <a:prstGeom prst="rect">
                  <a:avLst/>
                </a:prstGeom>
                <a:blipFill>
                  <a:blip r:embed="rId9"/>
                  <a:stretch>
                    <a:fillRect r="-22807" b="-153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文本框 29">
                  <a:extLst>
                    <a:ext uri="{FF2B5EF4-FFF2-40B4-BE49-F238E27FC236}">
                      <a16:creationId xmlns:a16="http://schemas.microsoft.com/office/drawing/2014/main" id="{EDA88D75-01DC-47E6-812C-2885ECEE6876}"/>
                    </a:ext>
                  </a:extLst>
                </p:cNvPr>
                <p:cNvSpPr txBox="1"/>
                <p:nvPr/>
              </p:nvSpPr>
              <p:spPr>
                <a:xfrm>
                  <a:off x="451335" y="5230565"/>
                  <a:ext cx="349135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  <m:sub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zh-CN" altLang="en-US" sz="2000" b="1" dirty="0"/>
                </a:p>
              </p:txBody>
            </p:sp>
          </mc:Choice>
          <mc:Fallback xmlns="">
            <p:sp>
              <p:nvSpPr>
                <p:cNvPr id="30" name="文本框 29">
                  <a:extLst>
                    <a:ext uri="{FF2B5EF4-FFF2-40B4-BE49-F238E27FC236}">
                      <a16:creationId xmlns:a16="http://schemas.microsoft.com/office/drawing/2014/main" id="{EDA88D75-01DC-47E6-812C-2885ECEE687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1335" y="5230565"/>
                  <a:ext cx="349135" cy="400110"/>
                </a:xfrm>
                <a:prstGeom prst="rect">
                  <a:avLst/>
                </a:prstGeom>
                <a:blipFill>
                  <a:blip r:embed="rId10"/>
                  <a:stretch>
                    <a:fillRect r="-22807" b="-151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文本框 30">
                  <a:extLst>
                    <a:ext uri="{FF2B5EF4-FFF2-40B4-BE49-F238E27FC236}">
                      <a16:creationId xmlns:a16="http://schemas.microsoft.com/office/drawing/2014/main" id="{5D813736-EFFD-4FA2-AEF6-48C80A23A944}"/>
                    </a:ext>
                  </a:extLst>
                </p:cNvPr>
                <p:cNvSpPr txBox="1"/>
                <p:nvPr/>
              </p:nvSpPr>
              <p:spPr>
                <a:xfrm>
                  <a:off x="451335" y="5617603"/>
                  <a:ext cx="349135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  <m:sub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</m:oMath>
                    </m:oMathPara>
                  </a14:m>
                  <a:endParaRPr lang="zh-CN" altLang="en-US" sz="2000" b="1" dirty="0"/>
                </a:p>
              </p:txBody>
            </p:sp>
          </mc:Choice>
          <mc:Fallback xmlns="">
            <p:sp>
              <p:nvSpPr>
                <p:cNvPr id="31" name="文本框 30">
                  <a:extLst>
                    <a:ext uri="{FF2B5EF4-FFF2-40B4-BE49-F238E27FC236}">
                      <a16:creationId xmlns:a16="http://schemas.microsoft.com/office/drawing/2014/main" id="{5D813736-EFFD-4FA2-AEF6-48C80A23A94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1335" y="5617603"/>
                  <a:ext cx="349135" cy="400110"/>
                </a:xfrm>
                <a:prstGeom prst="rect">
                  <a:avLst/>
                </a:prstGeom>
                <a:blipFill>
                  <a:blip r:embed="rId11"/>
                  <a:stretch>
                    <a:fillRect r="-22807" b="-153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2" name="直接箭头连接符 31">
              <a:extLst>
                <a:ext uri="{FF2B5EF4-FFF2-40B4-BE49-F238E27FC236}">
                  <a16:creationId xmlns:a16="http://schemas.microsoft.com/office/drawing/2014/main" id="{9DE74903-7CE1-451E-B81A-4CB548BADCA3}"/>
                </a:ext>
              </a:extLst>
            </p:cNvPr>
            <p:cNvCxnSpPr>
              <a:cxnSpLocks/>
            </p:cNvCxnSpPr>
            <p:nvPr/>
          </p:nvCxnSpPr>
          <p:spPr>
            <a:xfrm>
              <a:off x="2625166" y="4555228"/>
              <a:ext cx="448888" cy="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箭头连接符 32">
              <a:extLst>
                <a:ext uri="{FF2B5EF4-FFF2-40B4-BE49-F238E27FC236}">
                  <a16:creationId xmlns:a16="http://schemas.microsoft.com/office/drawing/2014/main" id="{85014C2F-7564-46F4-B6DF-B2E302C8D7AB}"/>
                </a:ext>
              </a:extLst>
            </p:cNvPr>
            <p:cNvCxnSpPr>
              <a:cxnSpLocks/>
            </p:cNvCxnSpPr>
            <p:nvPr/>
          </p:nvCxnSpPr>
          <p:spPr>
            <a:xfrm>
              <a:off x="2625166" y="2679430"/>
              <a:ext cx="448888" cy="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文本框 33">
                  <a:extLst>
                    <a:ext uri="{FF2B5EF4-FFF2-40B4-BE49-F238E27FC236}">
                      <a16:creationId xmlns:a16="http://schemas.microsoft.com/office/drawing/2014/main" id="{CD18B817-DC81-4EA3-A4F3-57E3110440AE}"/>
                    </a:ext>
                  </a:extLst>
                </p:cNvPr>
                <p:cNvSpPr txBox="1"/>
                <p:nvPr/>
              </p:nvSpPr>
              <p:spPr>
                <a:xfrm>
                  <a:off x="2937662" y="2422789"/>
                  <a:ext cx="1262231" cy="45313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&gt;</m:t>
                        </m:r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𝑩</m:t>
                        </m:r>
                      </m:oMath>
                    </m:oMathPara>
                  </a14:m>
                  <a:endParaRPr lang="zh-CN" altLang="en-US" sz="2400" b="1" baseline="-25000" dirty="0"/>
                </a:p>
              </p:txBody>
            </p:sp>
          </mc:Choice>
          <mc:Fallback xmlns="">
            <p:sp>
              <p:nvSpPr>
                <p:cNvPr id="34" name="文本框 33">
                  <a:extLst>
                    <a:ext uri="{FF2B5EF4-FFF2-40B4-BE49-F238E27FC236}">
                      <a16:creationId xmlns:a16="http://schemas.microsoft.com/office/drawing/2014/main" id="{CD18B817-DC81-4EA3-A4F3-57E3110440A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37662" y="2422789"/>
                  <a:ext cx="1262231" cy="453137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5" name="直接箭头连接符 34">
              <a:extLst>
                <a:ext uri="{FF2B5EF4-FFF2-40B4-BE49-F238E27FC236}">
                  <a16:creationId xmlns:a16="http://schemas.microsoft.com/office/drawing/2014/main" id="{54674835-1437-422E-BA34-0E88D18E11AB}"/>
                </a:ext>
              </a:extLst>
            </p:cNvPr>
            <p:cNvCxnSpPr>
              <a:cxnSpLocks/>
            </p:cNvCxnSpPr>
            <p:nvPr/>
          </p:nvCxnSpPr>
          <p:spPr>
            <a:xfrm>
              <a:off x="2611929" y="3606830"/>
              <a:ext cx="448888" cy="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文本框 35">
                  <a:extLst>
                    <a:ext uri="{FF2B5EF4-FFF2-40B4-BE49-F238E27FC236}">
                      <a16:creationId xmlns:a16="http://schemas.microsoft.com/office/drawing/2014/main" id="{0EC478F0-D5E0-442D-89D9-78E1D1C8F14B}"/>
                    </a:ext>
                  </a:extLst>
                </p:cNvPr>
                <p:cNvSpPr txBox="1"/>
                <p:nvPr/>
              </p:nvSpPr>
              <p:spPr>
                <a:xfrm>
                  <a:off x="2909934" y="3350189"/>
                  <a:ext cx="1262231" cy="45313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𝑩</m:t>
                        </m:r>
                      </m:oMath>
                    </m:oMathPara>
                  </a14:m>
                  <a:endParaRPr lang="zh-CN" altLang="en-US" sz="2400" b="1" baseline="-25000" dirty="0"/>
                </a:p>
              </p:txBody>
            </p:sp>
          </mc:Choice>
          <mc:Fallback xmlns="">
            <p:sp>
              <p:nvSpPr>
                <p:cNvPr id="36" name="文本框 35">
                  <a:extLst>
                    <a:ext uri="{FF2B5EF4-FFF2-40B4-BE49-F238E27FC236}">
                      <a16:creationId xmlns:a16="http://schemas.microsoft.com/office/drawing/2014/main" id="{0EC478F0-D5E0-442D-89D9-78E1D1C8F14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09934" y="3350189"/>
                  <a:ext cx="1262231" cy="453137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文本框 36">
                  <a:extLst>
                    <a:ext uri="{FF2B5EF4-FFF2-40B4-BE49-F238E27FC236}">
                      <a16:creationId xmlns:a16="http://schemas.microsoft.com/office/drawing/2014/main" id="{22C82D0E-DDF7-4374-9305-072057D4CEF0}"/>
                    </a:ext>
                  </a:extLst>
                </p:cNvPr>
                <p:cNvSpPr txBox="1"/>
                <p:nvPr/>
              </p:nvSpPr>
              <p:spPr>
                <a:xfrm>
                  <a:off x="2909933" y="4319102"/>
                  <a:ext cx="1262231" cy="45313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𝑩</m:t>
                        </m:r>
                      </m:oMath>
                    </m:oMathPara>
                  </a14:m>
                  <a:endParaRPr lang="zh-CN" altLang="en-US" sz="2400" b="1" baseline="-25000" dirty="0"/>
                </a:p>
              </p:txBody>
            </p:sp>
          </mc:Choice>
          <mc:Fallback xmlns="">
            <p:sp>
              <p:nvSpPr>
                <p:cNvPr id="37" name="文本框 36">
                  <a:extLst>
                    <a:ext uri="{FF2B5EF4-FFF2-40B4-BE49-F238E27FC236}">
                      <a16:creationId xmlns:a16="http://schemas.microsoft.com/office/drawing/2014/main" id="{22C82D0E-DDF7-4374-9305-072057D4CEF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09933" y="4319102"/>
                  <a:ext cx="1262231" cy="453137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8" name="直接箭头连接符 37">
              <a:extLst>
                <a:ext uri="{FF2B5EF4-FFF2-40B4-BE49-F238E27FC236}">
                  <a16:creationId xmlns:a16="http://schemas.microsoft.com/office/drawing/2014/main" id="{8647C66C-E311-4C50-A3E5-AA4D80F698E7}"/>
                </a:ext>
              </a:extLst>
            </p:cNvPr>
            <p:cNvCxnSpPr>
              <a:cxnSpLocks/>
            </p:cNvCxnSpPr>
            <p:nvPr/>
          </p:nvCxnSpPr>
          <p:spPr>
            <a:xfrm>
              <a:off x="887471" y="4147126"/>
              <a:ext cx="448888" cy="1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箭头连接符 38">
              <a:extLst>
                <a:ext uri="{FF2B5EF4-FFF2-40B4-BE49-F238E27FC236}">
                  <a16:creationId xmlns:a16="http://schemas.microsoft.com/office/drawing/2014/main" id="{F34B1D25-D181-469C-9BB1-B04621C6B543}"/>
                </a:ext>
              </a:extLst>
            </p:cNvPr>
            <p:cNvCxnSpPr>
              <a:cxnSpLocks/>
            </p:cNvCxnSpPr>
            <p:nvPr/>
          </p:nvCxnSpPr>
          <p:spPr>
            <a:xfrm>
              <a:off x="887471" y="3762077"/>
              <a:ext cx="448888" cy="1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箭头连接符 39">
              <a:extLst>
                <a:ext uri="{FF2B5EF4-FFF2-40B4-BE49-F238E27FC236}">
                  <a16:creationId xmlns:a16="http://schemas.microsoft.com/office/drawing/2014/main" id="{27ED35B3-A9A5-4AC6-938D-7A338F3ED18D}"/>
                </a:ext>
              </a:extLst>
            </p:cNvPr>
            <p:cNvCxnSpPr>
              <a:cxnSpLocks/>
            </p:cNvCxnSpPr>
            <p:nvPr/>
          </p:nvCxnSpPr>
          <p:spPr>
            <a:xfrm>
              <a:off x="887471" y="3377028"/>
              <a:ext cx="448888" cy="1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文本框 40">
                  <a:extLst>
                    <a:ext uri="{FF2B5EF4-FFF2-40B4-BE49-F238E27FC236}">
                      <a16:creationId xmlns:a16="http://schemas.microsoft.com/office/drawing/2014/main" id="{647C03B0-FF41-4E79-A726-A9DFFA80E7B3}"/>
                    </a:ext>
                  </a:extLst>
                </p:cNvPr>
                <p:cNvSpPr txBox="1"/>
                <p:nvPr/>
              </p:nvSpPr>
              <p:spPr>
                <a:xfrm>
                  <a:off x="34259" y="3182444"/>
                  <a:ext cx="919965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  <m:r>
                          <a:rPr lang="en-US" altLang="zh-CN" sz="20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&gt;</m:t>
                        </m:r>
                        <m:r>
                          <a:rPr lang="en-US" altLang="zh-CN" sz="20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oMath>
                    </m:oMathPara>
                  </a14:m>
                  <a:endParaRPr lang="zh-CN" altLang="en-US" sz="2000" b="1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41" name="文本框 40">
                  <a:extLst>
                    <a:ext uri="{FF2B5EF4-FFF2-40B4-BE49-F238E27FC236}">
                      <a16:creationId xmlns:a16="http://schemas.microsoft.com/office/drawing/2014/main" id="{647C03B0-FF41-4E79-A726-A9DFFA80E7B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259" y="3182444"/>
                  <a:ext cx="919965" cy="400110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文本框 41">
                  <a:extLst>
                    <a:ext uri="{FF2B5EF4-FFF2-40B4-BE49-F238E27FC236}">
                      <a16:creationId xmlns:a16="http://schemas.microsoft.com/office/drawing/2014/main" id="{043E723D-11BF-46A7-A705-52C568671985}"/>
                    </a:ext>
                  </a:extLst>
                </p:cNvPr>
                <p:cNvSpPr txBox="1"/>
                <p:nvPr/>
              </p:nvSpPr>
              <p:spPr>
                <a:xfrm>
                  <a:off x="33301" y="3560033"/>
                  <a:ext cx="919965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  <m:r>
                          <a:rPr lang="en-US" altLang="zh-CN" sz="20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20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oMath>
                    </m:oMathPara>
                  </a14:m>
                  <a:endParaRPr lang="zh-CN" altLang="en-US" sz="2000" b="1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42" name="文本框 41">
                  <a:extLst>
                    <a:ext uri="{FF2B5EF4-FFF2-40B4-BE49-F238E27FC236}">
                      <a16:creationId xmlns:a16="http://schemas.microsoft.com/office/drawing/2014/main" id="{043E723D-11BF-46A7-A705-52C56867198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01" y="3560033"/>
                  <a:ext cx="919965" cy="400110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文本框 42">
                  <a:extLst>
                    <a:ext uri="{FF2B5EF4-FFF2-40B4-BE49-F238E27FC236}">
                      <a16:creationId xmlns:a16="http://schemas.microsoft.com/office/drawing/2014/main" id="{2D34DEAE-1D7B-43F1-90F0-628F29515D57}"/>
                    </a:ext>
                  </a:extLst>
                </p:cNvPr>
                <p:cNvSpPr txBox="1"/>
                <p:nvPr/>
              </p:nvSpPr>
              <p:spPr>
                <a:xfrm>
                  <a:off x="33301" y="3943442"/>
                  <a:ext cx="919965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  <m:r>
                          <a:rPr lang="en-US" altLang="zh-CN" sz="20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altLang="zh-CN" sz="20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oMath>
                    </m:oMathPara>
                  </a14:m>
                  <a:endParaRPr lang="zh-CN" altLang="en-US" sz="2000" b="1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43" name="文本框 42">
                  <a:extLst>
                    <a:ext uri="{FF2B5EF4-FFF2-40B4-BE49-F238E27FC236}">
                      <a16:creationId xmlns:a16="http://schemas.microsoft.com/office/drawing/2014/main" id="{2D34DEAE-1D7B-43F1-90F0-628F29515D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01" y="3943442"/>
                  <a:ext cx="919965" cy="400110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CFF247E-6AAB-48BC-9672-E60BEE6BF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9DF0B-D505-483A-BDA3-D5167758AEB4}" type="slidenum">
              <a:rPr lang="zh-CN" altLang="en-US" sz="1400" b="1" smtClean="0"/>
              <a:pPr/>
              <a:t>8</a:t>
            </a:fld>
            <a:r>
              <a:rPr lang="zh-CN" altLang="en-US"/>
              <a:t> </a:t>
            </a:r>
            <a:r>
              <a:rPr lang="en-US" altLang="zh-CN"/>
              <a:t>/</a:t>
            </a:r>
            <a:r>
              <a:rPr lang="zh-CN" altLang="en-US"/>
              <a:t> </a:t>
            </a:r>
            <a:r>
              <a:rPr lang="en-US" altLang="zh-CN"/>
              <a:t>67</a:t>
            </a:r>
            <a:endParaRPr lang="zh-CN" altLang="en-US" dirty="0"/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08A65F1F-5672-48DF-B7D1-480367C9828A}"/>
              </a:ext>
            </a:extLst>
          </p:cNvPr>
          <p:cNvSpPr/>
          <p:nvPr/>
        </p:nvSpPr>
        <p:spPr>
          <a:xfrm>
            <a:off x="4344672" y="5048805"/>
            <a:ext cx="3591211" cy="1176047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BF4D5EC-8D63-428E-B644-EE489C44EEB7}"/>
              </a:ext>
            </a:extLst>
          </p:cNvPr>
          <p:cNvSpPr/>
          <p:nvPr/>
        </p:nvSpPr>
        <p:spPr>
          <a:xfrm>
            <a:off x="8045802" y="1010894"/>
            <a:ext cx="1925294" cy="5256652"/>
          </a:xfrm>
          <a:prstGeom prst="rect">
            <a:avLst/>
          </a:prstGeom>
          <a:solidFill>
            <a:srgbClr val="FF00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4324015" y="1871143"/>
            <a:ext cx="7707064" cy="3136610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67567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B29F8C-CAA3-476F-8331-B4F8022F1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>
                <a:solidFill>
                  <a:schemeClr val="bg1">
                    <a:lumMod val="50000"/>
                  </a:schemeClr>
                </a:solidFill>
              </a:rPr>
              <a:t>【</a:t>
            </a:r>
            <a:r>
              <a:rPr lang="zh-CN" altLang="en-US" sz="3600" dirty="0">
                <a:solidFill>
                  <a:schemeClr val="bg1">
                    <a:lumMod val="50000"/>
                  </a:schemeClr>
                </a:solidFill>
              </a:rPr>
              <a:t>例</a:t>
            </a:r>
            <a:r>
              <a:rPr lang="en-US" altLang="zh-CN" sz="3600" dirty="0">
                <a:solidFill>
                  <a:schemeClr val="bg1">
                    <a:lumMod val="50000"/>
                  </a:schemeClr>
                </a:solidFill>
              </a:rPr>
              <a:t>2】</a:t>
            </a:r>
            <a: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</a:rPr>
              <a:t>用</a:t>
            </a:r>
            <a:r>
              <a:rPr lang="en-US" altLang="zh-CN" sz="4000" dirty="0">
                <a:latin typeface="楷体" panose="02010609060101010101" pitchFamily="49" charset="-122"/>
                <a:ea typeface="楷体" panose="02010609060101010101" pitchFamily="49" charset="-122"/>
              </a:rPr>
              <a:t>2</a:t>
            </a:r>
            <a: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</a:rPr>
              <a:t>片</a:t>
            </a:r>
            <a:r>
              <a:rPr lang="en-US" altLang="zh-CN" sz="4000" b="1" dirty="0">
                <a:latin typeface="楷体" panose="02010609060101010101" pitchFamily="49" charset="-122"/>
                <a:ea typeface="楷体" panose="02010609060101010101" pitchFamily="49" charset="-122"/>
              </a:rPr>
              <a:t>74HC85</a:t>
            </a:r>
            <a: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</a:rPr>
              <a:t>比较器组成</a:t>
            </a:r>
            <a:r>
              <a:rPr lang="en-US" altLang="zh-CN" sz="4000" dirty="0">
                <a:latin typeface="楷体" panose="02010609060101010101" pitchFamily="49" charset="-122"/>
                <a:ea typeface="楷体" panose="02010609060101010101" pitchFamily="49" charset="-122"/>
              </a:rPr>
              <a:t>8</a:t>
            </a:r>
            <a: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</a:rPr>
              <a:t>位比较器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95DF023-69FA-4E00-85BC-5D727129A3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9DF0B-D505-483A-BDA3-D5167758AEB4}" type="slidenum">
              <a:rPr lang="zh-CN" altLang="en-US" sz="1400" b="1" smtClean="0"/>
              <a:pPr/>
              <a:t>9</a:t>
            </a:fld>
            <a:r>
              <a:rPr lang="zh-CN" altLang="en-US"/>
              <a:t> </a:t>
            </a:r>
            <a:r>
              <a:rPr lang="en-US" altLang="zh-CN"/>
              <a:t>/</a:t>
            </a:r>
            <a:r>
              <a:rPr lang="zh-CN" altLang="en-US"/>
              <a:t> </a:t>
            </a:r>
            <a:r>
              <a:rPr lang="en-US" altLang="zh-CN"/>
              <a:t>67</a:t>
            </a:r>
            <a:endParaRPr lang="zh-CN" altLang="en-US" dirty="0"/>
          </a:p>
        </p:txBody>
      </p:sp>
      <p:grpSp>
        <p:nvGrpSpPr>
          <p:cNvPr id="72" name="组合 71">
            <a:extLst>
              <a:ext uri="{FF2B5EF4-FFF2-40B4-BE49-F238E27FC236}">
                <a16:creationId xmlns:a16="http://schemas.microsoft.com/office/drawing/2014/main" id="{8451D044-3E42-4099-8458-8C87C878FDF5}"/>
              </a:ext>
            </a:extLst>
          </p:cNvPr>
          <p:cNvGrpSpPr/>
          <p:nvPr/>
        </p:nvGrpSpPr>
        <p:grpSpPr>
          <a:xfrm>
            <a:off x="2047380" y="1146864"/>
            <a:ext cx="7929720" cy="5359118"/>
            <a:chOff x="1548615" y="1080362"/>
            <a:chExt cx="7929720" cy="5359118"/>
          </a:xfrm>
        </p:grpSpPr>
        <p:cxnSp>
          <p:nvCxnSpPr>
            <p:cNvPr id="22" name="直接箭头连接符 21">
              <a:extLst>
                <a:ext uri="{FF2B5EF4-FFF2-40B4-BE49-F238E27FC236}">
                  <a16:creationId xmlns:a16="http://schemas.microsoft.com/office/drawing/2014/main" id="{65783A46-872C-4F52-9744-776FAEFFEE61}"/>
                </a:ext>
              </a:extLst>
            </p:cNvPr>
            <p:cNvCxnSpPr>
              <a:cxnSpLocks/>
            </p:cNvCxnSpPr>
            <p:nvPr/>
          </p:nvCxnSpPr>
          <p:spPr>
            <a:xfrm>
              <a:off x="9029447" y="4443411"/>
              <a:ext cx="448888" cy="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箭头连接符 22">
              <a:extLst>
                <a:ext uri="{FF2B5EF4-FFF2-40B4-BE49-F238E27FC236}">
                  <a16:creationId xmlns:a16="http://schemas.microsoft.com/office/drawing/2014/main" id="{6ADA8C2F-952C-4186-B759-A72A04C409F9}"/>
                </a:ext>
              </a:extLst>
            </p:cNvPr>
            <p:cNvCxnSpPr>
              <a:cxnSpLocks/>
            </p:cNvCxnSpPr>
            <p:nvPr/>
          </p:nvCxnSpPr>
          <p:spPr>
            <a:xfrm>
              <a:off x="9029447" y="3673313"/>
              <a:ext cx="448888" cy="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箭头连接符 24">
              <a:extLst>
                <a:ext uri="{FF2B5EF4-FFF2-40B4-BE49-F238E27FC236}">
                  <a16:creationId xmlns:a16="http://schemas.microsoft.com/office/drawing/2014/main" id="{6B0B3EBB-C281-45FD-9750-4FAF0B140AD2}"/>
                </a:ext>
              </a:extLst>
            </p:cNvPr>
            <p:cNvCxnSpPr>
              <a:cxnSpLocks/>
            </p:cNvCxnSpPr>
            <p:nvPr/>
          </p:nvCxnSpPr>
          <p:spPr>
            <a:xfrm>
              <a:off x="9016210" y="4058362"/>
              <a:ext cx="448888" cy="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AC509598-26C2-40EE-B4E3-D1A61BA5F3D6}"/>
                </a:ext>
              </a:extLst>
            </p:cNvPr>
            <p:cNvSpPr/>
            <p:nvPr/>
          </p:nvSpPr>
          <p:spPr>
            <a:xfrm>
              <a:off x="2450266" y="1649204"/>
              <a:ext cx="2196000" cy="479027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altLang="zh-CN" sz="1800" b="1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74HC85</a:t>
              </a:r>
            </a:p>
            <a:p>
              <a:pPr algn="ctr"/>
              <a:endParaRPr lang="zh-CN" altLang="en-US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cxnSp>
          <p:nvCxnSpPr>
            <p:cNvPr id="6" name="直接箭头连接符 5">
              <a:extLst>
                <a:ext uri="{FF2B5EF4-FFF2-40B4-BE49-F238E27FC236}">
                  <a16:creationId xmlns:a16="http://schemas.microsoft.com/office/drawing/2014/main" id="{116D2E9D-2926-4638-BCD0-2D6896C8E9D5}"/>
                </a:ext>
              </a:extLst>
            </p:cNvPr>
            <p:cNvCxnSpPr>
              <a:cxnSpLocks/>
            </p:cNvCxnSpPr>
            <p:nvPr/>
          </p:nvCxnSpPr>
          <p:spPr>
            <a:xfrm>
              <a:off x="1996175" y="4960041"/>
              <a:ext cx="448888" cy="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箭头连接符 6">
              <a:extLst>
                <a:ext uri="{FF2B5EF4-FFF2-40B4-BE49-F238E27FC236}">
                  <a16:creationId xmlns:a16="http://schemas.microsoft.com/office/drawing/2014/main" id="{1D73AB27-B6D9-41A8-AEAA-FF20F968B39D}"/>
                </a:ext>
              </a:extLst>
            </p:cNvPr>
            <p:cNvCxnSpPr>
              <a:cxnSpLocks/>
            </p:cNvCxnSpPr>
            <p:nvPr/>
          </p:nvCxnSpPr>
          <p:spPr>
            <a:xfrm>
              <a:off x="1996175" y="3169362"/>
              <a:ext cx="448888" cy="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箭头连接符 7">
              <a:extLst>
                <a:ext uri="{FF2B5EF4-FFF2-40B4-BE49-F238E27FC236}">
                  <a16:creationId xmlns:a16="http://schemas.microsoft.com/office/drawing/2014/main" id="{DDDB2B23-7576-4005-9646-545710E4ADFF}"/>
                </a:ext>
              </a:extLst>
            </p:cNvPr>
            <p:cNvCxnSpPr>
              <a:cxnSpLocks/>
            </p:cNvCxnSpPr>
            <p:nvPr/>
          </p:nvCxnSpPr>
          <p:spPr>
            <a:xfrm>
              <a:off x="1996175" y="2784313"/>
              <a:ext cx="448888" cy="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箭头连接符 8">
              <a:extLst>
                <a:ext uri="{FF2B5EF4-FFF2-40B4-BE49-F238E27FC236}">
                  <a16:creationId xmlns:a16="http://schemas.microsoft.com/office/drawing/2014/main" id="{02BFB2E3-BDB9-41D4-B981-7FBE6357E74B}"/>
                </a:ext>
              </a:extLst>
            </p:cNvPr>
            <p:cNvCxnSpPr>
              <a:cxnSpLocks/>
            </p:cNvCxnSpPr>
            <p:nvPr/>
          </p:nvCxnSpPr>
          <p:spPr>
            <a:xfrm>
              <a:off x="1996175" y="2399264"/>
              <a:ext cx="448888" cy="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箭头连接符 9">
              <a:extLst>
                <a:ext uri="{FF2B5EF4-FFF2-40B4-BE49-F238E27FC236}">
                  <a16:creationId xmlns:a16="http://schemas.microsoft.com/office/drawing/2014/main" id="{CA0AE7CC-58B2-457F-9F77-0FFB980044D8}"/>
                </a:ext>
              </a:extLst>
            </p:cNvPr>
            <p:cNvCxnSpPr>
              <a:cxnSpLocks/>
            </p:cNvCxnSpPr>
            <p:nvPr/>
          </p:nvCxnSpPr>
          <p:spPr>
            <a:xfrm>
              <a:off x="1996175" y="5345091"/>
              <a:ext cx="448888" cy="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箭头连接符 10">
              <a:extLst>
                <a:ext uri="{FF2B5EF4-FFF2-40B4-BE49-F238E27FC236}">
                  <a16:creationId xmlns:a16="http://schemas.microsoft.com/office/drawing/2014/main" id="{3A50C97A-1A00-4F64-BCB9-C3262D6B30EC}"/>
                </a:ext>
              </a:extLst>
            </p:cNvPr>
            <p:cNvCxnSpPr>
              <a:cxnSpLocks/>
            </p:cNvCxnSpPr>
            <p:nvPr/>
          </p:nvCxnSpPr>
          <p:spPr>
            <a:xfrm>
              <a:off x="1996175" y="5730141"/>
              <a:ext cx="448888" cy="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箭头连接符 11">
              <a:extLst>
                <a:ext uri="{FF2B5EF4-FFF2-40B4-BE49-F238E27FC236}">
                  <a16:creationId xmlns:a16="http://schemas.microsoft.com/office/drawing/2014/main" id="{7F97988F-4B0B-4FD7-982C-C359A0D46F3F}"/>
                </a:ext>
              </a:extLst>
            </p:cNvPr>
            <p:cNvCxnSpPr>
              <a:cxnSpLocks/>
            </p:cNvCxnSpPr>
            <p:nvPr/>
          </p:nvCxnSpPr>
          <p:spPr>
            <a:xfrm>
              <a:off x="1996175" y="6115191"/>
              <a:ext cx="448888" cy="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箭头连接符 12">
              <a:extLst>
                <a:ext uri="{FF2B5EF4-FFF2-40B4-BE49-F238E27FC236}">
                  <a16:creationId xmlns:a16="http://schemas.microsoft.com/office/drawing/2014/main" id="{60C89D65-55D8-4AF0-A8F2-FB117E5294FA}"/>
                </a:ext>
              </a:extLst>
            </p:cNvPr>
            <p:cNvCxnSpPr>
              <a:cxnSpLocks/>
            </p:cNvCxnSpPr>
            <p:nvPr/>
          </p:nvCxnSpPr>
          <p:spPr>
            <a:xfrm>
              <a:off x="1996175" y="2014215"/>
              <a:ext cx="448888" cy="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文本框 13">
                  <a:extLst>
                    <a:ext uri="{FF2B5EF4-FFF2-40B4-BE49-F238E27FC236}">
                      <a16:creationId xmlns:a16="http://schemas.microsoft.com/office/drawing/2014/main" id="{6D0D8FCE-8329-482F-ABB0-6EC19EEE0922}"/>
                    </a:ext>
                  </a:extLst>
                </p:cNvPr>
                <p:cNvSpPr txBox="1"/>
                <p:nvPr/>
              </p:nvSpPr>
              <p:spPr>
                <a:xfrm>
                  <a:off x="1548615" y="2184054"/>
                  <a:ext cx="349135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zh-CN" altLang="en-US" sz="2000" b="1" dirty="0"/>
                </a:p>
              </p:txBody>
            </p:sp>
          </mc:Choice>
          <mc:Fallback xmlns="">
            <p:sp>
              <p:nvSpPr>
                <p:cNvPr id="14" name="文本框 13">
                  <a:extLst>
                    <a:ext uri="{FF2B5EF4-FFF2-40B4-BE49-F238E27FC236}">
                      <a16:creationId xmlns:a16="http://schemas.microsoft.com/office/drawing/2014/main" id="{6D0D8FCE-8329-482F-ABB0-6EC19EEE092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48615" y="2184054"/>
                  <a:ext cx="349135" cy="400110"/>
                </a:xfrm>
                <a:prstGeom prst="rect">
                  <a:avLst/>
                </a:prstGeom>
                <a:blipFill>
                  <a:blip r:embed="rId2"/>
                  <a:stretch>
                    <a:fillRect r="-24561" b="-151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文本框 14">
                  <a:extLst>
                    <a:ext uri="{FF2B5EF4-FFF2-40B4-BE49-F238E27FC236}">
                      <a16:creationId xmlns:a16="http://schemas.microsoft.com/office/drawing/2014/main" id="{4041D449-F82C-4E70-85AB-F056C8BE0447}"/>
                    </a:ext>
                  </a:extLst>
                </p:cNvPr>
                <p:cNvSpPr txBox="1"/>
                <p:nvPr/>
              </p:nvSpPr>
              <p:spPr>
                <a:xfrm>
                  <a:off x="1548615" y="1797018"/>
                  <a:ext cx="349135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</m:oMath>
                    </m:oMathPara>
                  </a14:m>
                  <a:endParaRPr lang="zh-CN" altLang="en-US" sz="2000" b="1" dirty="0"/>
                </a:p>
              </p:txBody>
            </p:sp>
          </mc:Choice>
          <mc:Fallback xmlns="">
            <p:sp>
              <p:nvSpPr>
                <p:cNvPr id="15" name="文本框 14">
                  <a:extLst>
                    <a:ext uri="{FF2B5EF4-FFF2-40B4-BE49-F238E27FC236}">
                      <a16:creationId xmlns:a16="http://schemas.microsoft.com/office/drawing/2014/main" id="{4041D449-F82C-4E70-85AB-F056C8BE044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48615" y="1797018"/>
                  <a:ext cx="349135" cy="400110"/>
                </a:xfrm>
                <a:prstGeom prst="rect">
                  <a:avLst/>
                </a:prstGeom>
                <a:blipFill>
                  <a:blip r:embed="rId3"/>
                  <a:stretch>
                    <a:fillRect r="-24561" b="-153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文本框 15">
                  <a:extLst>
                    <a:ext uri="{FF2B5EF4-FFF2-40B4-BE49-F238E27FC236}">
                      <a16:creationId xmlns:a16="http://schemas.microsoft.com/office/drawing/2014/main" id="{0C879063-C53F-4F6E-A1AE-68C8FB4ACD6C}"/>
                    </a:ext>
                  </a:extLst>
                </p:cNvPr>
                <p:cNvSpPr txBox="1"/>
                <p:nvPr/>
              </p:nvSpPr>
              <p:spPr>
                <a:xfrm>
                  <a:off x="1548615" y="2571090"/>
                  <a:ext cx="349135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zh-CN" altLang="en-US" sz="2000" b="1" dirty="0"/>
                </a:p>
              </p:txBody>
            </p:sp>
          </mc:Choice>
          <mc:Fallback xmlns="">
            <p:sp>
              <p:nvSpPr>
                <p:cNvPr id="16" name="文本框 15">
                  <a:extLst>
                    <a:ext uri="{FF2B5EF4-FFF2-40B4-BE49-F238E27FC236}">
                      <a16:creationId xmlns:a16="http://schemas.microsoft.com/office/drawing/2014/main" id="{0C879063-C53F-4F6E-A1AE-68C8FB4ACD6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48615" y="2571090"/>
                  <a:ext cx="349135" cy="400110"/>
                </a:xfrm>
                <a:prstGeom prst="rect">
                  <a:avLst/>
                </a:prstGeom>
                <a:blipFill>
                  <a:blip r:embed="rId4"/>
                  <a:stretch>
                    <a:fillRect r="-24561" b="-153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文本框 16">
                  <a:extLst>
                    <a:ext uri="{FF2B5EF4-FFF2-40B4-BE49-F238E27FC236}">
                      <a16:creationId xmlns:a16="http://schemas.microsoft.com/office/drawing/2014/main" id="{EDFF22C7-3B54-47E3-BACE-435353127BE1}"/>
                    </a:ext>
                  </a:extLst>
                </p:cNvPr>
                <p:cNvSpPr txBox="1"/>
                <p:nvPr/>
              </p:nvSpPr>
              <p:spPr>
                <a:xfrm>
                  <a:off x="1548615" y="2958126"/>
                  <a:ext cx="349135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</m:oMath>
                    </m:oMathPara>
                  </a14:m>
                  <a:endParaRPr lang="zh-CN" altLang="en-US" sz="2000" b="1" dirty="0"/>
                </a:p>
              </p:txBody>
            </p:sp>
          </mc:Choice>
          <mc:Fallback xmlns="">
            <p:sp>
              <p:nvSpPr>
                <p:cNvPr id="17" name="文本框 16">
                  <a:extLst>
                    <a:ext uri="{FF2B5EF4-FFF2-40B4-BE49-F238E27FC236}">
                      <a16:creationId xmlns:a16="http://schemas.microsoft.com/office/drawing/2014/main" id="{EDFF22C7-3B54-47E3-BACE-435353127BE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48615" y="2958126"/>
                  <a:ext cx="349135" cy="400110"/>
                </a:xfrm>
                <a:prstGeom prst="rect">
                  <a:avLst/>
                </a:prstGeom>
                <a:blipFill>
                  <a:blip r:embed="rId5"/>
                  <a:stretch>
                    <a:fillRect r="-24561" b="-151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文本框 17">
                  <a:extLst>
                    <a:ext uri="{FF2B5EF4-FFF2-40B4-BE49-F238E27FC236}">
                      <a16:creationId xmlns:a16="http://schemas.microsoft.com/office/drawing/2014/main" id="{4F08A6F0-F662-4BC0-9B22-CB3515E54BE5}"/>
                    </a:ext>
                  </a:extLst>
                </p:cNvPr>
                <p:cNvSpPr txBox="1"/>
                <p:nvPr/>
              </p:nvSpPr>
              <p:spPr>
                <a:xfrm>
                  <a:off x="1548615" y="4752778"/>
                  <a:ext cx="349135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  <m:sub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</m:oMath>
                    </m:oMathPara>
                  </a14:m>
                  <a:endParaRPr lang="zh-CN" altLang="en-US" sz="2000" b="1" dirty="0"/>
                </a:p>
              </p:txBody>
            </p:sp>
          </mc:Choice>
          <mc:Fallback xmlns="">
            <p:sp>
              <p:nvSpPr>
                <p:cNvPr id="18" name="文本框 17">
                  <a:extLst>
                    <a:ext uri="{FF2B5EF4-FFF2-40B4-BE49-F238E27FC236}">
                      <a16:creationId xmlns:a16="http://schemas.microsoft.com/office/drawing/2014/main" id="{4F08A6F0-F662-4BC0-9B22-CB3515E54B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48615" y="4752778"/>
                  <a:ext cx="349135" cy="400110"/>
                </a:xfrm>
                <a:prstGeom prst="rect">
                  <a:avLst/>
                </a:prstGeom>
                <a:blipFill>
                  <a:blip r:embed="rId6"/>
                  <a:stretch>
                    <a:fillRect l="-1754" r="-22807" b="-153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文本框 18">
                  <a:extLst>
                    <a:ext uri="{FF2B5EF4-FFF2-40B4-BE49-F238E27FC236}">
                      <a16:creationId xmlns:a16="http://schemas.microsoft.com/office/drawing/2014/main" id="{DA4B9465-60B5-471E-8A81-94F33CFB807E}"/>
                    </a:ext>
                  </a:extLst>
                </p:cNvPr>
                <p:cNvSpPr txBox="1"/>
                <p:nvPr/>
              </p:nvSpPr>
              <p:spPr>
                <a:xfrm>
                  <a:off x="1548615" y="5139814"/>
                  <a:ext cx="349135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  <m:sub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zh-CN" altLang="en-US" sz="2000" b="1" dirty="0"/>
                </a:p>
              </p:txBody>
            </p:sp>
          </mc:Choice>
          <mc:Fallback xmlns="">
            <p:sp>
              <p:nvSpPr>
                <p:cNvPr id="19" name="文本框 18">
                  <a:extLst>
                    <a:ext uri="{FF2B5EF4-FFF2-40B4-BE49-F238E27FC236}">
                      <a16:creationId xmlns:a16="http://schemas.microsoft.com/office/drawing/2014/main" id="{DA4B9465-60B5-471E-8A81-94F33CFB807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48615" y="5139814"/>
                  <a:ext cx="349135" cy="400110"/>
                </a:xfrm>
                <a:prstGeom prst="rect">
                  <a:avLst/>
                </a:prstGeom>
                <a:blipFill>
                  <a:blip r:embed="rId7"/>
                  <a:stretch>
                    <a:fillRect l="-1754" r="-22807" b="-151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文本框 19">
                  <a:extLst>
                    <a:ext uri="{FF2B5EF4-FFF2-40B4-BE49-F238E27FC236}">
                      <a16:creationId xmlns:a16="http://schemas.microsoft.com/office/drawing/2014/main" id="{49D3D361-94C0-40F2-BDA8-FF972166480B}"/>
                    </a:ext>
                  </a:extLst>
                </p:cNvPr>
                <p:cNvSpPr txBox="1"/>
                <p:nvPr/>
              </p:nvSpPr>
              <p:spPr>
                <a:xfrm>
                  <a:off x="1548615" y="5526850"/>
                  <a:ext cx="349135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  <m:sub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zh-CN" altLang="en-US" sz="2000" b="1" dirty="0"/>
                </a:p>
              </p:txBody>
            </p:sp>
          </mc:Choice>
          <mc:Fallback xmlns="">
            <p:sp>
              <p:nvSpPr>
                <p:cNvPr id="20" name="文本框 19">
                  <a:extLst>
                    <a:ext uri="{FF2B5EF4-FFF2-40B4-BE49-F238E27FC236}">
                      <a16:creationId xmlns:a16="http://schemas.microsoft.com/office/drawing/2014/main" id="{49D3D361-94C0-40F2-BDA8-FF972166480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48615" y="5526850"/>
                  <a:ext cx="349135" cy="400110"/>
                </a:xfrm>
                <a:prstGeom prst="rect">
                  <a:avLst/>
                </a:prstGeom>
                <a:blipFill>
                  <a:blip r:embed="rId8"/>
                  <a:stretch>
                    <a:fillRect l="-1754" r="-22807" b="-153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文本框 20">
                  <a:extLst>
                    <a:ext uri="{FF2B5EF4-FFF2-40B4-BE49-F238E27FC236}">
                      <a16:creationId xmlns:a16="http://schemas.microsoft.com/office/drawing/2014/main" id="{7F268882-BD01-402A-84A7-326DB5A85195}"/>
                    </a:ext>
                  </a:extLst>
                </p:cNvPr>
                <p:cNvSpPr txBox="1"/>
                <p:nvPr/>
              </p:nvSpPr>
              <p:spPr>
                <a:xfrm>
                  <a:off x="1548615" y="5913888"/>
                  <a:ext cx="349135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  <m:sub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</m:oMath>
                    </m:oMathPara>
                  </a14:m>
                  <a:endParaRPr lang="zh-CN" altLang="en-US" sz="2000" b="1" dirty="0"/>
                </a:p>
              </p:txBody>
            </p:sp>
          </mc:Choice>
          <mc:Fallback xmlns="">
            <p:sp>
              <p:nvSpPr>
                <p:cNvPr id="21" name="文本框 20">
                  <a:extLst>
                    <a:ext uri="{FF2B5EF4-FFF2-40B4-BE49-F238E27FC236}">
                      <a16:creationId xmlns:a16="http://schemas.microsoft.com/office/drawing/2014/main" id="{7F268882-BD01-402A-84A7-326DB5A8519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48615" y="5913888"/>
                  <a:ext cx="349135" cy="400110"/>
                </a:xfrm>
                <a:prstGeom prst="rect">
                  <a:avLst/>
                </a:prstGeom>
                <a:blipFill>
                  <a:blip r:embed="rId9"/>
                  <a:stretch>
                    <a:fillRect l="-1754" r="-22807" b="-151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8" name="直接箭头连接符 27">
              <a:extLst>
                <a:ext uri="{FF2B5EF4-FFF2-40B4-BE49-F238E27FC236}">
                  <a16:creationId xmlns:a16="http://schemas.microsoft.com/office/drawing/2014/main" id="{48952AF8-957E-4D99-B481-2087C26D17F1}"/>
                </a:ext>
              </a:extLst>
            </p:cNvPr>
            <p:cNvCxnSpPr>
              <a:cxnSpLocks/>
            </p:cNvCxnSpPr>
            <p:nvPr/>
          </p:nvCxnSpPr>
          <p:spPr>
            <a:xfrm>
              <a:off x="1984751" y="4443411"/>
              <a:ext cx="448888" cy="1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箭头连接符 28">
              <a:extLst>
                <a:ext uri="{FF2B5EF4-FFF2-40B4-BE49-F238E27FC236}">
                  <a16:creationId xmlns:a16="http://schemas.microsoft.com/office/drawing/2014/main" id="{B10730AF-A33E-463D-A61C-18AF2838FB69}"/>
                </a:ext>
              </a:extLst>
            </p:cNvPr>
            <p:cNvCxnSpPr>
              <a:cxnSpLocks/>
            </p:cNvCxnSpPr>
            <p:nvPr/>
          </p:nvCxnSpPr>
          <p:spPr>
            <a:xfrm>
              <a:off x="1984751" y="4058362"/>
              <a:ext cx="448888" cy="1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箭头连接符 29">
              <a:extLst>
                <a:ext uri="{FF2B5EF4-FFF2-40B4-BE49-F238E27FC236}">
                  <a16:creationId xmlns:a16="http://schemas.microsoft.com/office/drawing/2014/main" id="{BC0AAB47-9E37-4532-832D-B1DFD179F794}"/>
                </a:ext>
              </a:extLst>
            </p:cNvPr>
            <p:cNvCxnSpPr>
              <a:cxnSpLocks/>
            </p:cNvCxnSpPr>
            <p:nvPr/>
          </p:nvCxnSpPr>
          <p:spPr>
            <a:xfrm>
              <a:off x="1984751" y="3673313"/>
              <a:ext cx="448888" cy="1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文本框 30">
                  <a:extLst>
                    <a:ext uri="{FF2B5EF4-FFF2-40B4-BE49-F238E27FC236}">
                      <a16:creationId xmlns:a16="http://schemas.microsoft.com/office/drawing/2014/main" id="{74EC849E-07A4-411B-B1C8-33EAD872A9CD}"/>
                    </a:ext>
                  </a:extLst>
                </p:cNvPr>
                <p:cNvSpPr txBox="1"/>
                <p:nvPr/>
              </p:nvSpPr>
              <p:spPr>
                <a:xfrm>
                  <a:off x="2444949" y="3478729"/>
                  <a:ext cx="919965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  <m:r>
                          <a:rPr lang="en-US" altLang="zh-CN" sz="20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&gt;</m:t>
                        </m:r>
                        <m:r>
                          <a:rPr lang="en-US" altLang="zh-CN" sz="20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oMath>
                    </m:oMathPara>
                  </a14:m>
                  <a:endParaRPr lang="zh-CN" altLang="en-US" sz="2000" b="1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31" name="文本框 30">
                  <a:extLst>
                    <a:ext uri="{FF2B5EF4-FFF2-40B4-BE49-F238E27FC236}">
                      <a16:creationId xmlns:a16="http://schemas.microsoft.com/office/drawing/2014/main" id="{74EC849E-07A4-411B-B1C8-33EAD872A9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44949" y="3478729"/>
                  <a:ext cx="919965" cy="400110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文本框 31">
                  <a:extLst>
                    <a:ext uri="{FF2B5EF4-FFF2-40B4-BE49-F238E27FC236}">
                      <a16:creationId xmlns:a16="http://schemas.microsoft.com/office/drawing/2014/main" id="{46426B02-D229-4976-95A4-C873BB07AAE8}"/>
                    </a:ext>
                  </a:extLst>
                </p:cNvPr>
                <p:cNvSpPr txBox="1"/>
                <p:nvPr/>
              </p:nvSpPr>
              <p:spPr>
                <a:xfrm>
                  <a:off x="2443991" y="3856318"/>
                  <a:ext cx="919965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  <m:r>
                          <a:rPr lang="en-US" altLang="zh-CN" sz="20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20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oMath>
                    </m:oMathPara>
                  </a14:m>
                  <a:endParaRPr lang="zh-CN" altLang="en-US" sz="2000" b="1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32" name="文本框 31">
                  <a:extLst>
                    <a:ext uri="{FF2B5EF4-FFF2-40B4-BE49-F238E27FC236}">
                      <a16:creationId xmlns:a16="http://schemas.microsoft.com/office/drawing/2014/main" id="{46426B02-D229-4976-95A4-C873BB07AAE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43991" y="3856318"/>
                  <a:ext cx="919965" cy="400110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文本框 32">
                  <a:extLst>
                    <a:ext uri="{FF2B5EF4-FFF2-40B4-BE49-F238E27FC236}">
                      <a16:creationId xmlns:a16="http://schemas.microsoft.com/office/drawing/2014/main" id="{91F44A89-04C5-4543-9317-E8EB45281949}"/>
                    </a:ext>
                  </a:extLst>
                </p:cNvPr>
                <p:cNvSpPr txBox="1"/>
                <p:nvPr/>
              </p:nvSpPr>
              <p:spPr>
                <a:xfrm>
                  <a:off x="2443991" y="4239727"/>
                  <a:ext cx="919965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  <m:r>
                          <a:rPr lang="en-US" altLang="zh-CN" sz="20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altLang="zh-CN" sz="20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oMath>
                    </m:oMathPara>
                  </a14:m>
                  <a:endParaRPr lang="zh-CN" altLang="en-US" sz="2000" b="1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33" name="文本框 32">
                  <a:extLst>
                    <a:ext uri="{FF2B5EF4-FFF2-40B4-BE49-F238E27FC236}">
                      <a16:creationId xmlns:a16="http://schemas.microsoft.com/office/drawing/2014/main" id="{91F44A89-04C5-4543-9317-E8EB4528194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43991" y="4239727"/>
                  <a:ext cx="919965" cy="400110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文本框 34">
                  <a:extLst>
                    <a:ext uri="{FF2B5EF4-FFF2-40B4-BE49-F238E27FC236}">
                      <a16:creationId xmlns:a16="http://schemas.microsoft.com/office/drawing/2014/main" id="{0CB8ABD6-6295-4032-B3CE-74C491F8551A}"/>
                    </a:ext>
                  </a:extLst>
                </p:cNvPr>
                <p:cNvSpPr txBox="1"/>
                <p:nvPr/>
              </p:nvSpPr>
              <p:spPr>
                <a:xfrm>
                  <a:off x="1581867" y="3491131"/>
                  <a:ext cx="349135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oMath>
                    </m:oMathPara>
                  </a14:m>
                  <a:endParaRPr lang="zh-CN" altLang="en-US" sz="2000" b="1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35" name="文本框 34">
                  <a:extLst>
                    <a:ext uri="{FF2B5EF4-FFF2-40B4-BE49-F238E27FC236}">
                      <a16:creationId xmlns:a16="http://schemas.microsoft.com/office/drawing/2014/main" id="{0CB8ABD6-6295-4032-B3CE-74C491F8551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81867" y="3491131"/>
                  <a:ext cx="349135" cy="400110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文本框 35">
                  <a:extLst>
                    <a:ext uri="{FF2B5EF4-FFF2-40B4-BE49-F238E27FC236}">
                      <a16:creationId xmlns:a16="http://schemas.microsoft.com/office/drawing/2014/main" id="{34661F53-9123-40EB-9254-837B452DF1CC}"/>
                    </a:ext>
                  </a:extLst>
                </p:cNvPr>
                <p:cNvSpPr txBox="1"/>
                <p:nvPr/>
              </p:nvSpPr>
              <p:spPr>
                <a:xfrm>
                  <a:off x="1581867" y="3870625"/>
                  <a:ext cx="349135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oMath>
                    </m:oMathPara>
                  </a14:m>
                  <a:endParaRPr lang="zh-CN" altLang="en-US" sz="2000" b="1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36" name="文本框 35">
                  <a:extLst>
                    <a:ext uri="{FF2B5EF4-FFF2-40B4-BE49-F238E27FC236}">
                      <a16:creationId xmlns:a16="http://schemas.microsoft.com/office/drawing/2014/main" id="{34661F53-9123-40EB-9254-837B452DF1C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81867" y="3870625"/>
                  <a:ext cx="349135" cy="400110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文本框 36">
                  <a:extLst>
                    <a:ext uri="{FF2B5EF4-FFF2-40B4-BE49-F238E27FC236}">
                      <a16:creationId xmlns:a16="http://schemas.microsoft.com/office/drawing/2014/main" id="{08FC4A60-E925-42F0-B674-AF94C22796E3}"/>
                    </a:ext>
                  </a:extLst>
                </p:cNvPr>
                <p:cNvSpPr txBox="1"/>
                <p:nvPr/>
              </p:nvSpPr>
              <p:spPr>
                <a:xfrm>
                  <a:off x="1581867" y="4250760"/>
                  <a:ext cx="349135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oMath>
                    </m:oMathPara>
                  </a14:m>
                  <a:endParaRPr lang="zh-CN" altLang="en-US" sz="2000" b="1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37" name="文本框 36">
                  <a:extLst>
                    <a:ext uri="{FF2B5EF4-FFF2-40B4-BE49-F238E27FC236}">
                      <a16:creationId xmlns:a16="http://schemas.microsoft.com/office/drawing/2014/main" id="{08FC4A60-E925-42F0-B674-AF94C22796E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81867" y="4250760"/>
                  <a:ext cx="349135" cy="400110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文本框 23">
                  <a:extLst>
                    <a:ext uri="{FF2B5EF4-FFF2-40B4-BE49-F238E27FC236}">
                      <a16:creationId xmlns:a16="http://schemas.microsoft.com/office/drawing/2014/main" id="{0B16C621-2C18-477E-8648-4C5B66A60524}"/>
                    </a:ext>
                  </a:extLst>
                </p:cNvPr>
                <p:cNvSpPr txBox="1"/>
                <p:nvPr/>
              </p:nvSpPr>
              <p:spPr>
                <a:xfrm>
                  <a:off x="3580353" y="3472972"/>
                  <a:ext cx="1262231" cy="3929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&gt;</m:t>
                        </m:r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𝑩</m:t>
                        </m:r>
                      </m:oMath>
                    </m:oMathPara>
                  </a14:m>
                  <a:endParaRPr lang="zh-CN" altLang="en-US" sz="2000" b="1" baseline="-25000" dirty="0"/>
                </a:p>
              </p:txBody>
            </p:sp>
          </mc:Choice>
          <mc:Fallback xmlns="">
            <p:sp>
              <p:nvSpPr>
                <p:cNvPr id="24" name="文本框 23">
                  <a:extLst>
                    <a:ext uri="{FF2B5EF4-FFF2-40B4-BE49-F238E27FC236}">
                      <a16:creationId xmlns:a16="http://schemas.microsoft.com/office/drawing/2014/main" id="{0B16C621-2C18-477E-8648-4C5B66A605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80353" y="3472972"/>
                  <a:ext cx="1262231" cy="392993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文本框 25">
                  <a:extLst>
                    <a:ext uri="{FF2B5EF4-FFF2-40B4-BE49-F238E27FC236}">
                      <a16:creationId xmlns:a16="http://schemas.microsoft.com/office/drawing/2014/main" id="{0293936F-27AD-4FC7-9A3D-A08ED93D851A}"/>
                    </a:ext>
                  </a:extLst>
                </p:cNvPr>
                <p:cNvSpPr txBox="1"/>
                <p:nvPr/>
              </p:nvSpPr>
              <p:spPr>
                <a:xfrm>
                  <a:off x="3568824" y="3857767"/>
                  <a:ext cx="1262231" cy="3929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𝑩</m:t>
                        </m:r>
                      </m:oMath>
                    </m:oMathPara>
                  </a14:m>
                  <a:endParaRPr lang="zh-CN" altLang="en-US" sz="2000" b="1" baseline="-25000" dirty="0"/>
                </a:p>
              </p:txBody>
            </p:sp>
          </mc:Choice>
          <mc:Fallback xmlns="">
            <p:sp>
              <p:nvSpPr>
                <p:cNvPr id="26" name="文本框 25">
                  <a:extLst>
                    <a:ext uri="{FF2B5EF4-FFF2-40B4-BE49-F238E27FC236}">
                      <a16:creationId xmlns:a16="http://schemas.microsoft.com/office/drawing/2014/main" id="{0293936F-27AD-4FC7-9A3D-A08ED93D851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68824" y="3857767"/>
                  <a:ext cx="1262231" cy="392993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文本框 26">
                  <a:extLst>
                    <a:ext uri="{FF2B5EF4-FFF2-40B4-BE49-F238E27FC236}">
                      <a16:creationId xmlns:a16="http://schemas.microsoft.com/office/drawing/2014/main" id="{623C359E-082A-4595-BB22-06B89F295C63}"/>
                    </a:ext>
                  </a:extLst>
                </p:cNvPr>
                <p:cNvSpPr txBox="1"/>
                <p:nvPr/>
              </p:nvSpPr>
              <p:spPr>
                <a:xfrm>
                  <a:off x="3578391" y="4257877"/>
                  <a:ext cx="1262231" cy="3929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𝑩</m:t>
                        </m:r>
                      </m:oMath>
                    </m:oMathPara>
                  </a14:m>
                  <a:endParaRPr lang="zh-CN" altLang="en-US" sz="2000" b="1" baseline="-25000" dirty="0"/>
                </a:p>
              </p:txBody>
            </p:sp>
          </mc:Choice>
          <mc:Fallback xmlns="">
            <p:sp>
              <p:nvSpPr>
                <p:cNvPr id="27" name="文本框 26">
                  <a:extLst>
                    <a:ext uri="{FF2B5EF4-FFF2-40B4-BE49-F238E27FC236}">
                      <a16:creationId xmlns:a16="http://schemas.microsoft.com/office/drawing/2014/main" id="{623C359E-082A-4595-BB22-06B89F295C6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78391" y="4257877"/>
                  <a:ext cx="1262231" cy="392993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833DA195-C863-4E66-A1FF-44CE2B5AD34A}"/>
                </a:ext>
              </a:extLst>
            </p:cNvPr>
            <p:cNvSpPr/>
            <p:nvPr/>
          </p:nvSpPr>
          <p:spPr>
            <a:xfrm>
              <a:off x="6832244" y="1649204"/>
              <a:ext cx="2196000" cy="479027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altLang="zh-CN" sz="1800" b="1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74HC85</a:t>
              </a:r>
            </a:p>
            <a:p>
              <a:pPr algn="ctr"/>
              <a:endParaRPr lang="zh-CN" altLang="en-US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cxnSp>
          <p:nvCxnSpPr>
            <p:cNvPr id="41" name="直接箭头连接符 40">
              <a:extLst>
                <a:ext uri="{FF2B5EF4-FFF2-40B4-BE49-F238E27FC236}">
                  <a16:creationId xmlns:a16="http://schemas.microsoft.com/office/drawing/2014/main" id="{0588EE0D-6E71-4126-A38E-EE2EA78AF56F}"/>
                </a:ext>
              </a:extLst>
            </p:cNvPr>
            <p:cNvCxnSpPr>
              <a:cxnSpLocks/>
            </p:cNvCxnSpPr>
            <p:nvPr/>
          </p:nvCxnSpPr>
          <p:spPr>
            <a:xfrm>
              <a:off x="6378153" y="4960041"/>
              <a:ext cx="448888" cy="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箭头连接符 41">
              <a:extLst>
                <a:ext uri="{FF2B5EF4-FFF2-40B4-BE49-F238E27FC236}">
                  <a16:creationId xmlns:a16="http://schemas.microsoft.com/office/drawing/2014/main" id="{F12084F2-2F66-4B41-BF5B-398927868B2B}"/>
                </a:ext>
              </a:extLst>
            </p:cNvPr>
            <p:cNvCxnSpPr>
              <a:cxnSpLocks/>
            </p:cNvCxnSpPr>
            <p:nvPr/>
          </p:nvCxnSpPr>
          <p:spPr>
            <a:xfrm>
              <a:off x="6378153" y="3169362"/>
              <a:ext cx="448888" cy="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箭头连接符 42">
              <a:extLst>
                <a:ext uri="{FF2B5EF4-FFF2-40B4-BE49-F238E27FC236}">
                  <a16:creationId xmlns:a16="http://schemas.microsoft.com/office/drawing/2014/main" id="{26569D8C-820A-4CD6-80B1-028B3EEFF5CE}"/>
                </a:ext>
              </a:extLst>
            </p:cNvPr>
            <p:cNvCxnSpPr>
              <a:cxnSpLocks/>
            </p:cNvCxnSpPr>
            <p:nvPr/>
          </p:nvCxnSpPr>
          <p:spPr>
            <a:xfrm>
              <a:off x="6378153" y="2784313"/>
              <a:ext cx="448888" cy="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箭头连接符 43">
              <a:extLst>
                <a:ext uri="{FF2B5EF4-FFF2-40B4-BE49-F238E27FC236}">
                  <a16:creationId xmlns:a16="http://schemas.microsoft.com/office/drawing/2014/main" id="{B906B14C-DDEB-4374-B287-EF3844D3193E}"/>
                </a:ext>
              </a:extLst>
            </p:cNvPr>
            <p:cNvCxnSpPr>
              <a:cxnSpLocks/>
            </p:cNvCxnSpPr>
            <p:nvPr/>
          </p:nvCxnSpPr>
          <p:spPr>
            <a:xfrm>
              <a:off x="6378153" y="2399264"/>
              <a:ext cx="448888" cy="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箭头连接符 44">
              <a:extLst>
                <a:ext uri="{FF2B5EF4-FFF2-40B4-BE49-F238E27FC236}">
                  <a16:creationId xmlns:a16="http://schemas.microsoft.com/office/drawing/2014/main" id="{15E9A2DD-2612-43F9-AB86-CCA6203F2859}"/>
                </a:ext>
              </a:extLst>
            </p:cNvPr>
            <p:cNvCxnSpPr>
              <a:cxnSpLocks/>
            </p:cNvCxnSpPr>
            <p:nvPr/>
          </p:nvCxnSpPr>
          <p:spPr>
            <a:xfrm>
              <a:off x="6378153" y="5345091"/>
              <a:ext cx="448888" cy="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箭头连接符 45">
              <a:extLst>
                <a:ext uri="{FF2B5EF4-FFF2-40B4-BE49-F238E27FC236}">
                  <a16:creationId xmlns:a16="http://schemas.microsoft.com/office/drawing/2014/main" id="{675897D2-7E61-4378-A5EB-D2D41BD188EB}"/>
                </a:ext>
              </a:extLst>
            </p:cNvPr>
            <p:cNvCxnSpPr>
              <a:cxnSpLocks/>
            </p:cNvCxnSpPr>
            <p:nvPr/>
          </p:nvCxnSpPr>
          <p:spPr>
            <a:xfrm>
              <a:off x="6378153" y="5730141"/>
              <a:ext cx="448888" cy="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箭头连接符 46">
              <a:extLst>
                <a:ext uri="{FF2B5EF4-FFF2-40B4-BE49-F238E27FC236}">
                  <a16:creationId xmlns:a16="http://schemas.microsoft.com/office/drawing/2014/main" id="{28F4B0E3-3153-42B3-A0A0-CC093A4989D3}"/>
                </a:ext>
              </a:extLst>
            </p:cNvPr>
            <p:cNvCxnSpPr>
              <a:cxnSpLocks/>
            </p:cNvCxnSpPr>
            <p:nvPr/>
          </p:nvCxnSpPr>
          <p:spPr>
            <a:xfrm>
              <a:off x="6378153" y="6115191"/>
              <a:ext cx="448888" cy="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箭头连接符 47">
              <a:extLst>
                <a:ext uri="{FF2B5EF4-FFF2-40B4-BE49-F238E27FC236}">
                  <a16:creationId xmlns:a16="http://schemas.microsoft.com/office/drawing/2014/main" id="{948E5C8F-ACFA-421C-ADF0-BA456292E2E9}"/>
                </a:ext>
              </a:extLst>
            </p:cNvPr>
            <p:cNvCxnSpPr>
              <a:cxnSpLocks/>
            </p:cNvCxnSpPr>
            <p:nvPr/>
          </p:nvCxnSpPr>
          <p:spPr>
            <a:xfrm>
              <a:off x="6378153" y="2014215"/>
              <a:ext cx="448888" cy="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文本框 48">
                  <a:extLst>
                    <a:ext uri="{FF2B5EF4-FFF2-40B4-BE49-F238E27FC236}">
                      <a16:creationId xmlns:a16="http://schemas.microsoft.com/office/drawing/2014/main" id="{5E5809C5-7BD6-4676-84A7-60C1D5C71917}"/>
                    </a:ext>
                  </a:extLst>
                </p:cNvPr>
                <p:cNvSpPr txBox="1"/>
                <p:nvPr/>
              </p:nvSpPr>
              <p:spPr>
                <a:xfrm>
                  <a:off x="5930593" y="2184054"/>
                  <a:ext cx="349135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  <m:t>𝟓</m:t>
                            </m:r>
                          </m:sub>
                        </m:sSub>
                      </m:oMath>
                    </m:oMathPara>
                  </a14:m>
                  <a:endParaRPr lang="zh-CN" altLang="en-US" sz="2000" b="1" dirty="0"/>
                </a:p>
              </p:txBody>
            </p:sp>
          </mc:Choice>
          <mc:Fallback xmlns="">
            <p:sp>
              <p:nvSpPr>
                <p:cNvPr id="49" name="文本框 48">
                  <a:extLst>
                    <a:ext uri="{FF2B5EF4-FFF2-40B4-BE49-F238E27FC236}">
                      <a16:creationId xmlns:a16="http://schemas.microsoft.com/office/drawing/2014/main" id="{5E5809C5-7BD6-4676-84A7-60C1D5C7191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30593" y="2184054"/>
                  <a:ext cx="349135" cy="400110"/>
                </a:xfrm>
                <a:prstGeom prst="rect">
                  <a:avLst/>
                </a:prstGeom>
                <a:blipFill>
                  <a:blip r:embed="rId19"/>
                  <a:stretch>
                    <a:fillRect r="-24561" b="-151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文本框 49">
                  <a:extLst>
                    <a:ext uri="{FF2B5EF4-FFF2-40B4-BE49-F238E27FC236}">
                      <a16:creationId xmlns:a16="http://schemas.microsoft.com/office/drawing/2014/main" id="{4FF9C0DC-8F84-4300-86CD-8893DD4CAD83}"/>
                    </a:ext>
                  </a:extLst>
                </p:cNvPr>
                <p:cNvSpPr txBox="1"/>
                <p:nvPr/>
              </p:nvSpPr>
              <p:spPr>
                <a:xfrm>
                  <a:off x="5930593" y="1797018"/>
                  <a:ext cx="349135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  <m:t>𝟒</m:t>
                            </m:r>
                          </m:sub>
                        </m:sSub>
                      </m:oMath>
                    </m:oMathPara>
                  </a14:m>
                  <a:endParaRPr lang="zh-CN" altLang="en-US" sz="2000" b="1" dirty="0"/>
                </a:p>
              </p:txBody>
            </p:sp>
          </mc:Choice>
          <mc:Fallback xmlns="">
            <p:sp>
              <p:nvSpPr>
                <p:cNvPr id="50" name="文本框 49">
                  <a:extLst>
                    <a:ext uri="{FF2B5EF4-FFF2-40B4-BE49-F238E27FC236}">
                      <a16:creationId xmlns:a16="http://schemas.microsoft.com/office/drawing/2014/main" id="{4FF9C0DC-8F84-4300-86CD-8893DD4CAD8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30593" y="1797018"/>
                  <a:ext cx="349135" cy="400110"/>
                </a:xfrm>
                <a:prstGeom prst="rect">
                  <a:avLst/>
                </a:prstGeom>
                <a:blipFill>
                  <a:blip r:embed="rId20"/>
                  <a:stretch>
                    <a:fillRect r="-24561" b="-153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文本框 50">
                  <a:extLst>
                    <a:ext uri="{FF2B5EF4-FFF2-40B4-BE49-F238E27FC236}">
                      <a16:creationId xmlns:a16="http://schemas.microsoft.com/office/drawing/2014/main" id="{E0815D14-A987-4F5B-A2AC-BA006CBEFB99}"/>
                    </a:ext>
                  </a:extLst>
                </p:cNvPr>
                <p:cNvSpPr txBox="1"/>
                <p:nvPr/>
              </p:nvSpPr>
              <p:spPr>
                <a:xfrm>
                  <a:off x="5930593" y="2571090"/>
                  <a:ext cx="349135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  <m:t>𝟔</m:t>
                            </m:r>
                          </m:sub>
                        </m:sSub>
                      </m:oMath>
                    </m:oMathPara>
                  </a14:m>
                  <a:endParaRPr lang="zh-CN" altLang="en-US" sz="2000" b="1" dirty="0"/>
                </a:p>
              </p:txBody>
            </p:sp>
          </mc:Choice>
          <mc:Fallback xmlns="">
            <p:sp>
              <p:nvSpPr>
                <p:cNvPr id="51" name="文本框 50">
                  <a:extLst>
                    <a:ext uri="{FF2B5EF4-FFF2-40B4-BE49-F238E27FC236}">
                      <a16:creationId xmlns:a16="http://schemas.microsoft.com/office/drawing/2014/main" id="{E0815D14-A987-4F5B-A2AC-BA006CBEFB9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30593" y="2571090"/>
                  <a:ext cx="349135" cy="400110"/>
                </a:xfrm>
                <a:prstGeom prst="rect">
                  <a:avLst/>
                </a:prstGeom>
                <a:blipFill>
                  <a:blip r:embed="rId21"/>
                  <a:stretch>
                    <a:fillRect r="-24561" b="-153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文本框 51">
                  <a:extLst>
                    <a:ext uri="{FF2B5EF4-FFF2-40B4-BE49-F238E27FC236}">
                      <a16:creationId xmlns:a16="http://schemas.microsoft.com/office/drawing/2014/main" id="{A5645720-1EC6-41E8-ADD1-6BD18A6487F7}"/>
                    </a:ext>
                  </a:extLst>
                </p:cNvPr>
                <p:cNvSpPr txBox="1"/>
                <p:nvPr/>
              </p:nvSpPr>
              <p:spPr>
                <a:xfrm>
                  <a:off x="5930593" y="2958126"/>
                  <a:ext cx="349135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  <m:t>𝟕</m:t>
                            </m:r>
                          </m:sub>
                        </m:sSub>
                      </m:oMath>
                    </m:oMathPara>
                  </a14:m>
                  <a:endParaRPr lang="zh-CN" altLang="en-US" sz="2000" b="1" dirty="0"/>
                </a:p>
              </p:txBody>
            </p:sp>
          </mc:Choice>
          <mc:Fallback xmlns="">
            <p:sp>
              <p:nvSpPr>
                <p:cNvPr id="52" name="文本框 51">
                  <a:extLst>
                    <a:ext uri="{FF2B5EF4-FFF2-40B4-BE49-F238E27FC236}">
                      <a16:creationId xmlns:a16="http://schemas.microsoft.com/office/drawing/2014/main" id="{A5645720-1EC6-41E8-ADD1-6BD18A6487F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30593" y="2958126"/>
                  <a:ext cx="349135" cy="400110"/>
                </a:xfrm>
                <a:prstGeom prst="rect">
                  <a:avLst/>
                </a:prstGeom>
                <a:blipFill>
                  <a:blip r:embed="rId22"/>
                  <a:stretch>
                    <a:fillRect r="-24561" b="-151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文本框 52">
                  <a:extLst>
                    <a:ext uri="{FF2B5EF4-FFF2-40B4-BE49-F238E27FC236}">
                      <a16:creationId xmlns:a16="http://schemas.microsoft.com/office/drawing/2014/main" id="{9127EE16-913B-427C-8938-1095423E6C6C}"/>
                    </a:ext>
                  </a:extLst>
                </p:cNvPr>
                <p:cNvSpPr txBox="1"/>
                <p:nvPr/>
              </p:nvSpPr>
              <p:spPr>
                <a:xfrm>
                  <a:off x="5930593" y="4752778"/>
                  <a:ext cx="349135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  <m:sub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  <m:t>𝟒</m:t>
                            </m:r>
                          </m:sub>
                        </m:sSub>
                      </m:oMath>
                    </m:oMathPara>
                  </a14:m>
                  <a:endParaRPr lang="zh-CN" altLang="en-US" sz="2000" b="1" dirty="0"/>
                </a:p>
              </p:txBody>
            </p:sp>
          </mc:Choice>
          <mc:Fallback xmlns="">
            <p:sp>
              <p:nvSpPr>
                <p:cNvPr id="53" name="文本框 52">
                  <a:extLst>
                    <a:ext uri="{FF2B5EF4-FFF2-40B4-BE49-F238E27FC236}">
                      <a16:creationId xmlns:a16="http://schemas.microsoft.com/office/drawing/2014/main" id="{9127EE16-913B-427C-8938-1095423E6C6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30593" y="4752778"/>
                  <a:ext cx="349135" cy="400110"/>
                </a:xfrm>
                <a:prstGeom prst="rect">
                  <a:avLst/>
                </a:prstGeom>
                <a:blipFill>
                  <a:blip r:embed="rId23"/>
                  <a:stretch>
                    <a:fillRect l="-1754" r="-22807" b="-153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文本框 53">
                  <a:extLst>
                    <a:ext uri="{FF2B5EF4-FFF2-40B4-BE49-F238E27FC236}">
                      <a16:creationId xmlns:a16="http://schemas.microsoft.com/office/drawing/2014/main" id="{80EC9F72-86DD-4644-A399-D000E3975F16}"/>
                    </a:ext>
                  </a:extLst>
                </p:cNvPr>
                <p:cNvSpPr txBox="1"/>
                <p:nvPr/>
              </p:nvSpPr>
              <p:spPr>
                <a:xfrm>
                  <a:off x="5930593" y="5139814"/>
                  <a:ext cx="349135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  <m:sub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  <m:t>𝟓</m:t>
                            </m:r>
                          </m:sub>
                        </m:sSub>
                      </m:oMath>
                    </m:oMathPara>
                  </a14:m>
                  <a:endParaRPr lang="zh-CN" altLang="en-US" sz="2000" b="1" dirty="0"/>
                </a:p>
              </p:txBody>
            </p:sp>
          </mc:Choice>
          <mc:Fallback xmlns="">
            <p:sp>
              <p:nvSpPr>
                <p:cNvPr id="54" name="文本框 53">
                  <a:extLst>
                    <a:ext uri="{FF2B5EF4-FFF2-40B4-BE49-F238E27FC236}">
                      <a16:creationId xmlns:a16="http://schemas.microsoft.com/office/drawing/2014/main" id="{80EC9F72-86DD-4644-A399-D000E3975F1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30593" y="5139814"/>
                  <a:ext cx="349135" cy="400110"/>
                </a:xfrm>
                <a:prstGeom prst="rect">
                  <a:avLst/>
                </a:prstGeom>
                <a:blipFill>
                  <a:blip r:embed="rId24"/>
                  <a:stretch>
                    <a:fillRect l="-1754" r="-22807" b="-151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文本框 54">
                  <a:extLst>
                    <a:ext uri="{FF2B5EF4-FFF2-40B4-BE49-F238E27FC236}">
                      <a16:creationId xmlns:a16="http://schemas.microsoft.com/office/drawing/2014/main" id="{93C902F3-0BB1-4BA2-8DAC-D0D12E888C82}"/>
                    </a:ext>
                  </a:extLst>
                </p:cNvPr>
                <p:cNvSpPr txBox="1"/>
                <p:nvPr/>
              </p:nvSpPr>
              <p:spPr>
                <a:xfrm>
                  <a:off x="5930593" y="5526850"/>
                  <a:ext cx="349135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  <m:sub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  <m:t>𝟔</m:t>
                            </m:r>
                          </m:sub>
                        </m:sSub>
                      </m:oMath>
                    </m:oMathPara>
                  </a14:m>
                  <a:endParaRPr lang="zh-CN" altLang="en-US" sz="2000" b="1" dirty="0"/>
                </a:p>
              </p:txBody>
            </p:sp>
          </mc:Choice>
          <mc:Fallback xmlns="">
            <p:sp>
              <p:nvSpPr>
                <p:cNvPr id="55" name="文本框 54">
                  <a:extLst>
                    <a:ext uri="{FF2B5EF4-FFF2-40B4-BE49-F238E27FC236}">
                      <a16:creationId xmlns:a16="http://schemas.microsoft.com/office/drawing/2014/main" id="{93C902F3-0BB1-4BA2-8DAC-D0D12E888C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30593" y="5526850"/>
                  <a:ext cx="349135" cy="400110"/>
                </a:xfrm>
                <a:prstGeom prst="rect">
                  <a:avLst/>
                </a:prstGeom>
                <a:blipFill>
                  <a:blip r:embed="rId25"/>
                  <a:stretch>
                    <a:fillRect l="-1754" r="-22807" b="-153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文本框 55">
                  <a:extLst>
                    <a:ext uri="{FF2B5EF4-FFF2-40B4-BE49-F238E27FC236}">
                      <a16:creationId xmlns:a16="http://schemas.microsoft.com/office/drawing/2014/main" id="{F325245B-0738-4AEF-AA42-D12E0A9C88BE}"/>
                    </a:ext>
                  </a:extLst>
                </p:cNvPr>
                <p:cNvSpPr txBox="1"/>
                <p:nvPr/>
              </p:nvSpPr>
              <p:spPr>
                <a:xfrm>
                  <a:off x="5930593" y="5913888"/>
                  <a:ext cx="349135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  <m:sub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  <m:t>𝟕</m:t>
                            </m:r>
                          </m:sub>
                        </m:sSub>
                      </m:oMath>
                    </m:oMathPara>
                  </a14:m>
                  <a:endParaRPr lang="zh-CN" altLang="en-US" sz="2000" b="1" dirty="0"/>
                </a:p>
              </p:txBody>
            </p:sp>
          </mc:Choice>
          <mc:Fallback xmlns="">
            <p:sp>
              <p:nvSpPr>
                <p:cNvPr id="56" name="文本框 55">
                  <a:extLst>
                    <a:ext uri="{FF2B5EF4-FFF2-40B4-BE49-F238E27FC236}">
                      <a16:creationId xmlns:a16="http://schemas.microsoft.com/office/drawing/2014/main" id="{F325245B-0738-4AEF-AA42-D12E0A9C88B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30593" y="5913888"/>
                  <a:ext cx="349135" cy="400110"/>
                </a:xfrm>
                <a:prstGeom prst="rect">
                  <a:avLst/>
                </a:prstGeom>
                <a:blipFill>
                  <a:blip r:embed="rId26"/>
                  <a:stretch>
                    <a:fillRect l="-1754" r="-22807" b="-151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7" name="直接箭头连接符 56">
              <a:extLst>
                <a:ext uri="{FF2B5EF4-FFF2-40B4-BE49-F238E27FC236}">
                  <a16:creationId xmlns:a16="http://schemas.microsoft.com/office/drawing/2014/main" id="{FF486537-51EF-4D36-BB47-29E845BDD725}"/>
                </a:ext>
              </a:extLst>
            </p:cNvPr>
            <p:cNvCxnSpPr>
              <a:cxnSpLocks/>
            </p:cNvCxnSpPr>
            <p:nvPr/>
          </p:nvCxnSpPr>
          <p:spPr>
            <a:xfrm>
              <a:off x="4665391" y="4443411"/>
              <a:ext cx="2160000" cy="1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箭头连接符 57">
              <a:extLst>
                <a:ext uri="{FF2B5EF4-FFF2-40B4-BE49-F238E27FC236}">
                  <a16:creationId xmlns:a16="http://schemas.microsoft.com/office/drawing/2014/main" id="{34B3EAD5-8AA0-45A6-9A69-CE991E322BC6}"/>
                </a:ext>
              </a:extLst>
            </p:cNvPr>
            <p:cNvCxnSpPr>
              <a:cxnSpLocks/>
            </p:cNvCxnSpPr>
            <p:nvPr/>
          </p:nvCxnSpPr>
          <p:spPr>
            <a:xfrm>
              <a:off x="4665391" y="4058362"/>
              <a:ext cx="2160000" cy="1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箭头连接符 58">
              <a:extLst>
                <a:ext uri="{FF2B5EF4-FFF2-40B4-BE49-F238E27FC236}">
                  <a16:creationId xmlns:a16="http://schemas.microsoft.com/office/drawing/2014/main" id="{0CC4C98A-5214-4CE4-BC57-54423A71628F}"/>
                </a:ext>
              </a:extLst>
            </p:cNvPr>
            <p:cNvCxnSpPr>
              <a:cxnSpLocks/>
            </p:cNvCxnSpPr>
            <p:nvPr/>
          </p:nvCxnSpPr>
          <p:spPr>
            <a:xfrm>
              <a:off x="4665391" y="3673313"/>
              <a:ext cx="2160000" cy="1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文本框 59">
                  <a:extLst>
                    <a:ext uri="{FF2B5EF4-FFF2-40B4-BE49-F238E27FC236}">
                      <a16:creationId xmlns:a16="http://schemas.microsoft.com/office/drawing/2014/main" id="{C165EDF4-AEE7-4BB8-BCD2-B2AC0BEF15E3}"/>
                    </a:ext>
                  </a:extLst>
                </p:cNvPr>
                <p:cNvSpPr txBox="1"/>
                <p:nvPr/>
              </p:nvSpPr>
              <p:spPr>
                <a:xfrm>
                  <a:off x="6826927" y="3478729"/>
                  <a:ext cx="919965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  <m:r>
                          <a:rPr lang="en-US" altLang="zh-CN" sz="20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&gt;</m:t>
                        </m:r>
                        <m:r>
                          <a:rPr lang="en-US" altLang="zh-CN" sz="20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oMath>
                    </m:oMathPara>
                  </a14:m>
                  <a:endParaRPr lang="zh-CN" altLang="en-US" sz="2000" b="1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60" name="文本框 59">
                  <a:extLst>
                    <a:ext uri="{FF2B5EF4-FFF2-40B4-BE49-F238E27FC236}">
                      <a16:creationId xmlns:a16="http://schemas.microsoft.com/office/drawing/2014/main" id="{C165EDF4-AEE7-4BB8-BCD2-B2AC0BEF15E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26927" y="3478729"/>
                  <a:ext cx="919965" cy="400110"/>
                </a:xfrm>
                <a:prstGeom prst="rect">
                  <a:avLst/>
                </a:prstGeom>
                <a:blipFill>
                  <a:blip r:embed="rId2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文本框 60">
                  <a:extLst>
                    <a:ext uri="{FF2B5EF4-FFF2-40B4-BE49-F238E27FC236}">
                      <a16:creationId xmlns:a16="http://schemas.microsoft.com/office/drawing/2014/main" id="{9ED1CDD8-79FB-436A-AA90-84033D2E3546}"/>
                    </a:ext>
                  </a:extLst>
                </p:cNvPr>
                <p:cNvSpPr txBox="1"/>
                <p:nvPr/>
              </p:nvSpPr>
              <p:spPr>
                <a:xfrm>
                  <a:off x="6825969" y="3856318"/>
                  <a:ext cx="919965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  <m:r>
                          <a:rPr lang="en-US" altLang="zh-CN" sz="20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20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oMath>
                    </m:oMathPara>
                  </a14:m>
                  <a:endParaRPr lang="zh-CN" altLang="en-US" sz="2000" b="1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61" name="文本框 60">
                  <a:extLst>
                    <a:ext uri="{FF2B5EF4-FFF2-40B4-BE49-F238E27FC236}">
                      <a16:creationId xmlns:a16="http://schemas.microsoft.com/office/drawing/2014/main" id="{9ED1CDD8-79FB-436A-AA90-84033D2E354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25969" y="3856318"/>
                  <a:ext cx="919965" cy="400110"/>
                </a:xfrm>
                <a:prstGeom prst="rect">
                  <a:avLst/>
                </a:prstGeom>
                <a:blipFill>
                  <a:blip r:embed="rId2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文本框 61">
                  <a:extLst>
                    <a:ext uri="{FF2B5EF4-FFF2-40B4-BE49-F238E27FC236}">
                      <a16:creationId xmlns:a16="http://schemas.microsoft.com/office/drawing/2014/main" id="{8FD5A107-6434-4A90-9BA7-894E46A1AFBB}"/>
                    </a:ext>
                  </a:extLst>
                </p:cNvPr>
                <p:cNvSpPr txBox="1"/>
                <p:nvPr/>
              </p:nvSpPr>
              <p:spPr>
                <a:xfrm>
                  <a:off x="6825969" y="4239727"/>
                  <a:ext cx="919965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  <m:r>
                          <a:rPr lang="en-US" altLang="zh-CN" sz="20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altLang="zh-CN" sz="20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oMath>
                    </m:oMathPara>
                  </a14:m>
                  <a:endParaRPr lang="zh-CN" altLang="en-US" sz="2000" b="1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62" name="文本框 61">
                  <a:extLst>
                    <a:ext uri="{FF2B5EF4-FFF2-40B4-BE49-F238E27FC236}">
                      <a16:creationId xmlns:a16="http://schemas.microsoft.com/office/drawing/2014/main" id="{8FD5A107-6434-4A90-9BA7-894E46A1AFB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25969" y="4239727"/>
                  <a:ext cx="919965" cy="400110"/>
                </a:xfrm>
                <a:prstGeom prst="rect">
                  <a:avLst/>
                </a:prstGeom>
                <a:blipFill>
                  <a:blip r:embed="rId2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文本框 65">
                  <a:extLst>
                    <a:ext uri="{FF2B5EF4-FFF2-40B4-BE49-F238E27FC236}">
                      <a16:creationId xmlns:a16="http://schemas.microsoft.com/office/drawing/2014/main" id="{9F9F2E5C-48AE-4ADD-9D0E-2F426CC5FE89}"/>
                    </a:ext>
                  </a:extLst>
                </p:cNvPr>
                <p:cNvSpPr txBox="1"/>
                <p:nvPr/>
              </p:nvSpPr>
              <p:spPr>
                <a:xfrm>
                  <a:off x="7947307" y="3472972"/>
                  <a:ext cx="1262231" cy="3929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&gt;</m:t>
                        </m:r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𝑩</m:t>
                        </m:r>
                      </m:oMath>
                    </m:oMathPara>
                  </a14:m>
                  <a:endParaRPr lang="zh-CN" altLang="en-US" sz="2000" b="1" baseline="-25000" dirty="0"/>
                </a:p>
              </p:txBody>
            </p:sp>
          </mc:Choice>
          <mc:Fallback xmlns="">
            <p:sp>
              <p:nvSpPr>
                <p:cNvPr id="66" name="文本框 65">
                  <a:extLst>
                    <a:ext uri="{FF2B5EF4-FFF2-40B4-BE49-F238E27FC236}">
                      <a16:creationId xmlns:a16="http://schemas.microsoft.com/office/drawing/2014/main" id="{9F9F2E5C-48AE-4ADD-9D0E-2F426CC5FE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47307" y="3472972"/>
                  <a:ext cx="1262231" cy="392993"/>
                </a:xfrm>
                <a:prstGeom prst="rect">
                  <a:avLst/>
                </a:prstGeom>
                <a:blipFill>
                  <a:blip r:embed="rId3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文本框 66">
                  <a:extLst>
                    <a:ext uri="{FF2B5EF4-FFF2-40B4-BE49-F238E27FC236}">
                      <a16:creationId xmlns:a16="http://schemas.microsoft.com/office/drawing/2014/main" id="{A0A219BA-8929-42B9-B450-589B21288F8E}"/>
                    </a:ext>
                  </a:extLst>
                </p:cNvPr>
                <p:cNvSpPr txBox="1"/>
                <p:nvPr/>
              </p:nvSpPr>
              <p:spPr>
                <a:xfrm>
                  <a:off x="7935778" y="3857767"/>
                  <a:ext cx="1262231" cy="3929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𝑩</m:t>
                        </m:r>
                      </m:oMath>
                    </m:oMathPara>
                  </a14:m>
                  <a:endParaRPr lang="zh-CN" altLang="en-US" sz="2000" b="1" baseline="-25000" dirty="0"/>
                </a:p>
              </p:txBody>
            </p:sp>
          </mc:Choice>
          <mc:Fallback xmlns="">
            <p:sp>
              <p:nvSpPr>
                <p:cNvPr id="67" name="文本框 66">
                  <a:extLst>
                    <a:ext uri="{FF2B5EF4-FFF2-40B4-BE49-F238E27FC236}">
                      <a16:creationId xmlns:a16="http://schemas.microsoft.com/office/drawing/2014/main" id="{A0A219BA-8929-42B9-B450-589B21288F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35778" y="3857767"/>
                  <a:ext cx="1262231" cy="392993"/>
                </a:xfrm>
                <a:prstGeom prst="rect">
                  <a:avLst/>
                </a:prstGeom>
                <a:blipFill>
                  <a:blip r:embed="rId3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文本框 67">
                  <a:extLst>
                    <a:ext uri="{FF2B5EF4-FFF2-40B4-BE49-F238E27FC236}">
                      <a16:creationId xmlns:a16="http://schemas.microsoft.com/office/drawing/2014/main" id="{D2BF2B70-D8D2-4166-B6DF-273239D12A83}"/>
                    </a:ext>
                  </a:extLst>
                </p:cNvPr>
                <p:cNvSpPr txBox="1"/>
                <p:nvPr/>
              </p:nvSpPr>
              <p:spPr>
                <a:xfrm>
                  <a:off x="7945345" y="4257877"/>
                  <a:ext cx="1262231" cy="3929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𝑩</m:t>
                        </m:r>
                      </m:oMath>
                    </m:oMathPara>
                  </a14:m>
                  <a:endParaRPr lang="zh-CN" altLang="en-US" sz="2000" b="1" baseline="-25000" dirty="0"/>
                </a:p>
              </p:txBody>
            </p:sp>
          </mc:Choice>
          <mc:Fallback xmlns="">
            <p:sp>
              <p:nvSpPr>
                <p:cNvPr id="68" name="文本框 67">
                  <a:extLst>
                    <a:ext uri="{FF2B5EF4-FFF2-40B4-BE49-F238E27FC236}">
                      <a16:creationId xmlns:a16="http://schemas.microsoft.com/office/drawing/2014/main" id="{D2BF2B70-D8D2-4166-B6DF-273239D12A8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45345" y="4257877"/>
                  <a:ext cx="1262231" cy="392993"/>
                </a:xfrm>
                <a:prstGeom prst="rect">
                  <a:avLst/>
                </a:prstGeom>
                <a:blipFill>
                  <a:blip r:embed="rId3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0" name="文本框 69">
              <a:extLst>
                <a:ext uri="{FF2B5EF4-FFF2-40B4-BE49-F238E27FC236}">
                  <a16:creationId xmlns:a16="http://schemas.microsoft.com/office/drawing/2014/main" id="{98220A65-C40B-48E4-A869-0D36313DE3CF}"/>
                </a:ext>
              </a:extLst>
            </p:cNvPr>
            <p:cNvSpPr txBox="1"/>
            <p:nvPr/>
          </p:nvSpPr>
          <p:spPr>
            <a:xfrm>
              <a:off x="2849025" y="1080362"/>
              <a:ext cx="121219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spc="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低</a:t>
              </a:r>
              <a:r>
                <a:rPr lang="en-US" altLang="zh-CN" sz="2400" spc="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r>
                <a:rPr lang="zh-CN" altLang="en-US" sz="2400" spc="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位</a:t>
              </a:r>
            </a:p>
          </p:txBody>
        </p:sp>
        <p:sp>
          <p:nvSpPr>
            <p:cNvPr id="71" name="文本框 70">
              <a:extLst>
                <a:ext uri="{FF2B5EF4-FFF2-40B4-BE49-F238E27FC236}">
                  <a16:creationId xmlns:a16="http://schemas.microsoft.com/office/drawing/2014/main" id="{C805400B-0F07-43CD-B998-0C15A2702AEC}"/>
                </a:ext>
              </a:extLst>
            </p:cNvPr>
            <p:cNvSpPr txBox="1"/>
            <p:nvPr/>
          </p:nvSpPr>
          <p:spPr>
            <a:xfrm>
              <a:off x="7304647" y="1080362"/>
              <a:ext cx="121219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spc="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高</a:t>
              </a:r>
              <a:r>
                <a:rPr lang="en-US" altLang="zh-CN" sz="2400" spc="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r>
                <a:rPr lang="zh-CN" altLang="en-US" sz="2400" spc="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位</a:t>
              </a:r>
            </a:p>
          </p:txBody>
        </p:sp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0812F734-7A56-497D-95DD-E85B4E47FE5E}"/>
              </a:ext>
            </a:extLst>
          </p:cNvPr>
          <p:cNvSpPr txBox="1"/>
          <p:nvPr/>
        </p:nvSpPr>
        <p:spPr>
          <a:xfrm>
            <a:off x="315672" y="3906349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bg1">
                    <a:lumMod val="50000"/>
                  </a:schemeClr>
                </a:solidFill>
              </a:rPr>
              <a:t>低位赋值</a:t>
            </a:r>
            <a:endParaRPr lang="zh-CN" alt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4" name="左大括号 33">
            <a:extLst>
              <a:ext uri="{FF2B5EF4-FFF2-40B4-BE49-F238E27FC236}">
                <a16:creationId xmlns:a16="http://schemas.microsoft.com/office/drawing/2014/main" id="{FC8640EC-AE47-4DE8-BC7F-CE17A5C0539D}"/>
              </a:ext>
            </a:extLst>
          </p:cNvPr>
          <p:cNvSpPr/>
          <p:nvPr/>
        </p:nvSpPr>
        <p:spPr>
          <a:xfrm>
            <a:off x="1809873" y="3671640"/>
            <a:ext cx="80915" cy="970369"/>
          </a:xfrm>
          <a:prstGeom prst="leftBrace">
            <a:avLst>
              <a:gd name="adj1" fmla="val 54044"/>
              <a:gd name="adj2" fmla="val 50000"/>
            </a:avLst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43781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9353</TotalTime>
  <Words>3580</Words>
  <Application>Microsoft Office PowerPoint</Application>
  <PresentationFormat>宽屏</PresentationFormat>
  <Paragraphs>1202</Paragraphs>
  <Slides>67</Slides>
  <Notes>18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67</vt:i4>
      </vt:variant>
    </vt:vector>
  </HeadingPairs>
  <TitlesOfParts>
    <vt:vector size="87" baseType="lpstr">
      <vt:lpstr>Helvetica Neue</vt:lpstr>
      <vt:lpstr>等线</vt:lpstr>
      <vt:lpstr>等线 Light</vt:lpstr>
      <vt:lpstr>黑体</vt:lpstr>
      <vt:lpstr>华文楷体</vt:lpstr>
      <vt:lpstr>楷体</vt:lpstr>
      <vt:lpstr>宋体</vt:lpstr>
      <vt:lpstr>微软雅黑</vt:lpstr>
      <vt:lpstr>Arial</vt:lpstr>
      <vt:lpstr>Arial Black</vt:lpstr>
      <vt:lpstr>Arial Narrow</vt:lpstr>
      <vt:lpstr>Arial Rounded MT Bold</vt:lpstr>
      <vt:lpstr>Cambria Math</vt:lpstr>
      <vt:lpstr>Georgia</vt:lpstr>
      <vt:lpstr>Impact</vt:lpstr>
      <vt:lpstr>Tahoma</vt:lpstr>
      <vt:lpstr>Times New Roman</vt:lpstr>
      <vt:lpstr>Verdana</vt:lpstr>
      <vt:lpstr>Wingdings</vt:lpstr>
      <vt:lpstr>Office 主题​​</vt:lpstr>
      <vt:lpstr>6.  组合模块2</vt:lpstr>
      <vt:lpstr>奇偶校验器</vt:lpstr>
      <vt:lpstr>奇偶校验器（检错）</vt:lpstr>
      <vt:lpstr>74LS280：奇偶校验发生器 / 校验器</vt:lpstr>
      <vt:lpstr>              【例1】用两片74LS280实现8位数据传输系统</vt:lpstr>
      <vt:lpstr>比 较 器</vt:lpstr>
      <vt:lpstr>A=B,  A&gt;B,  A&lt;B</vt:lpstr>
      <vt:lpstr>4位比较器 74HC85</vt:lpstr>
      <vt:lpstr>【例2】用2片74HC85比较器组成8位比较器</vt:lpstr>
      <vt:lpstr>1位比较器</vt:lpstr>
      <vt:lpstr>4位比较器</vt:lpstr>
      <vt:lpstr>4位比较器</vt:lpstr>
      <vt:lpstr>加 法 器</vt:lpstr>
      <vt:lpstr>加法器</vt:lpstr>
      <vt:lpstr>半加器 Half Adder</vt:lpstr>
      <vt:lpstr>全加器 Full Adder</vt:lpstr>
      <vt:lpstr>串行 加法器 (行波进位加法器)</vt:lpstr>
      <vt:lpstr>超前进位加法器：每位进位与低位进位无关 </vt:lpstr>
      <vt:lpstr>4位超前进位加法器 74LS283</vt:lpstr>
      <vt:lpstr>4位加法器</vt:lpstr>
      <vt:lpstr>4位加法器</vt:lpstr>
      <vt:lpstr>4位加法器</vt:lpstr>
      <vt:lpstr>N位加法器</vt:lpstr>
      <vt:lpstr>减 法 器</vt:lpstr>
      <vt:lpstr>半减器</vt:lpstr>
      <vt:lpstr>全减器</vt:lpstr>
      <vt:lpstr>二进制加、减法器</vt:lpstr>
      <vt:lpstr>有符号数溢出规律</vt:lpstr>
      <vt:lpstr>带有溢出检测的串行加、减器</vt:lpstr>
      <vt:lpstr>4位加 / 减法器</vt:lpstr>
      <vt:lpstr>4位串行加法器/减法器 74LS385</vt:lpstr>
      <vt:lpstr>乘 法 器</vt:lpstr>
      <vt:lpstr>2位二进制乘法器</vt:lpstr>
      <vt:lpstr>4-bit by 3-bit 二进制乘法器</vt:lpstr>
      <vt:lpstr>4位乘法器</vt:lpstr>
      <vt:lpstr>BCD</vt:lpstr>
      <vt:lpstr>4位二进制数→BCD码</vt:lpstr>
      <vt:lpstr>移位加3算法</vt:lpstr>
      <vt:lpstr>移位加3算法</vt:lpstr>
      <vt:lpstr>移位加3算法</vt:lpstr>
      <vt:lpstr>逻 辑 门 2</vt:lpstr>
      <vt:lpstr>开关电路</vt:lpstr>
      <vt:lpstr>分立元件电路</vt:lpstr>
      <vt:lpstr>集成电路  Integrated Circuit</vt:lpstr>
      <vt:lpstr>半导体器件分类</vt:lpstr>
      <vt:lpstr>晶体二极管  Diode</vt:lpstr>
      <vt:lpstr>晶体二极管的开关特性</vt:lpstr>
      <vt:lpstr>三极管  Transistor</vt:lpstr>
      <vt:lpstr>简单逻辑门电路</vt:lpstr>
      <vt:lpstr>TTL集成门电路</vt:lpstr>
      <vt:lpstr>                   CMOS晶体管</vt:lpstr>
      <vt:lpstr>CMOS集成逻辑门电路</vt:lpstr>
      <vt:lpstr>PLD</vt:lpstr>
      <vt:lpstr>5.6 逻辑阵列</vt:lpstr>
      <vt:lpstr>三种低密度可编程逻辑器件(PLD)</vt:lpstr>
      <vt:lpstr>PROM：与阵列固定、或阵列可编程</vt:lpstr>
      <vt:lpstr>【例4】用PAL设计组合电路</vt:lpstr>
      <vt:lpstr>【例4】 PAL设计举例</vt:lpstr>
      <vt:lpstr>【例5】3个输入、4个乘积项+2个输出 的 PLA</vt:lpstr>
      <vt:lpstr>【例6】用PLA实现下面布尔函数</vt:lpstr>
      <vt:lpstr>时序可编程器件</vt:lpstr>
      <vt:lpstr>CPLD 复杂可编程逻辑器件</vt:lpstr>
      <vt:lpstr>通用FPGA结构图</vt:lpstr>
      <vt:lpstr>Xilinx FPGA</vt:lpstr>
      <vt:lpstr>Cyclone IV LE</vt:lpstr>
      <vt:lpstr>【例5.6】使用LE实现特定功能</vt:lpstr>
      <vt:lpstr>      【例5.6】使用LE实现 Y=JKLMPQR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6.  组合模块2</dc:title>
  <dc:creator>xgsun98@qq.com</dc:creator>
  <cp:lastModifiedBy>孙 晓光</cp:lastModifiedBy>
  <cp:revision>303</cp:revision>
  <dcterms:created xsi:type="dcterms:W3CDTF">2019-09-27T22:58:20Z</dcterms:created>
  <dcterms:modified xsi:type="dcterms:W3CDTF">2024-10-12T04:34:52Z</dcterms:modified>
</cp:coreProperties>
</file>